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4659" r:id="rId6"/>
    <p:sldId id="4664" r:id="rId7"/>
    <p:sldId id="4650" r:id="rId8"/>
    <p:sldId id="266" r:id="rId9"/>
    <p:sldId id="4647" r:id="rId10"/>
    <p:sldId id="4648" r:id="rId11"/>
    <p:sldId id="4649" r:id="rId12"/>
    <p:sldId id="261" r:id="rId13"/>
    <p:sldId id="4645" r:id="rId14"/>
    <p:sldId id="4652" r:id="rId15"/>
    <p:sldId id="4654" r:id="rId16"/>
    <p:sldId id="4661" r:id="rId17"/>
    <p:sldId id="4655" r:id="rId18"/>
    <p:sldId id="4665" r:id="rId19"/>
    <p:sldId id="4666" r:id="rId20"/>
    <p:sldId id="4662" r:id="rId21"/>
    <p:sldId id="46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458"/>
    <a:srgbClr val="61A244"/>
    <a:srgbClr val="44546A"/>
    <a:srgbClr val="029676"/>
    <a:srgbClr val="2DA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96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Corcoran" userId="901fe0a2-2418-4385-ba8d-cb9f9f388053" providerId="ADAL" clId="{8BD71680-572B-479D-BAF0-E1697F90CD1C}"/>
    <pc:docChg chg="addSld modSld">
      <pc:chgData name="Joanna Corcoran" userId="901fe0a2-2418-4385-ba8d-cb9f9f388053" providerId="ADAL" clId="{8BD71680-572B-479D-BAF0-E1697F90CD1C}" dt="2024-10-18T15:27:14.506" v="0"/>
      <pc:docMkLst>
        <pc:docMk/>
      </pc:docMkLst>
      <pc:sldChg chg="add">
        <pc:chgData name="Joanna Corcoran" userId="901fe0a2-2418-4385-ba8d-cb9f9f388053" providerId="ADAL" clId="{8BD71680-572B-479D-BAF0-E1697F90CD1C}" dt="2024-10-18T15:27:14.506" v="0"/>
        <pc:sldMkLst>
          <pc:docMk/>
          <pc:sldMk cId="3773831077" sldId="4665"/>
        </pc:sldMkLst>
      </pc:sldChg>
      <pc:sldChg chg="add">
        <pc:chgData name="Joanna Corcoran" userId="901fe0a2-2418-4385-ba8d-cb9f9f388053" providerId="ADAL" clId="{8BD71680-572B-479D-BAF0-E1697F90CD1C}" dt="2024-10-18T15:27:14.506" v="0"/>
        <pc:sldMkLst>
          <pc:docMk/>
          <pc:sldMk cId="1440885314" sldId="46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7E587-1E41-4CF9-8AB8-12416AD8AEC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C0127-7367-41DB-833F-514E5138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dirty="0">
                <a:effectLst/>
                <a:latin typeface="Calibri" panose="020F0502020204030204" pitchFamily="34" charset="0"/>
              </a:rPr>
              <a:t>This presentation is intended to provide an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overview</a:t>
            </a:r>
            <a:r>
              <a:rPr lang="en-US" sz="1200" dirty="0">
                <a:effectLst/>
                <a:latin typeface="Calibri" panose="020F0502020204030204" pitchFamily="34" charset="0"/>
              </a:rPr>
              <a:t> of Four Inc., a review of our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core value services</a:t>
            </a:r>
            <a:r>
              <a:rPr lang="en-US" sz="1200" dirty="0">
                <a:effectLst/>
                <a:latin typeface="Calibri" panose="020F0502020204030204" pitchFamily="34" charset="0"/>
              </a:rPr>
              <a:t>, and an introduction to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highlighted differentiated value elements </a:t>
            </a:r>
            <a:r>
              <a:rPr lang="en-US" sz="1200" dirty="0">
                <a:effectLst/>
                <a:latin typeface="Calibri" panose="020F0502020204030204" pitchFamily="34" charset="0"/>
              </a:rPr>
              <a:t>we can provide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to accelerate the growth of our Vendor’s or Partner’s business </a:t>
            </a:r>
            <a:r>
              <a:rPr lang="en-US" sz="1200" dirty="0">
                <a:effectLst/>
                <a:latin typeface="Calibri" panose="020F0502020204030204" pitchFamily="34" charset="0"/>
              </a:rPr>
              <a:t>and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compete for market share </a:t>
            </a:r>
            <a:r>
              <a:rPr lang="en-US" sz="1200" dirty="0">
                <a:effectLst/>
                <a:latin typeface="Calibri" panose="020F0502020204030204" pitchFamily="34" charset="0"/>
              </a:rPr>
              <a:t>in public sector aggregation.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dirty="0">
                <a:effectLst/>
                <a:latin typeface="Calibri" panose="020F0502020204030204" pitchFamily="34" charset="0"/>
              </a:rPr>
              <a:t>The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intended primary audience </a:t>
            </a:r>
            <a:r>
              <a:rPr lang="en-US" sz="1200" dirty="0">
                <a:effectLst/>
                <a:latin typeface="Calibri" panose="020F0502020204030204" pitchFamily="34" charset="0"/>
              </a:rPr>
              <a:t>for these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slides</a:t>
            </a:r>
            <a:r>
              <a:rPr lang="en-US" sz="1200" dirty="0">
                <a:effectLst/>
                <a:latin typeface="Calibri" panose="020F0502020204030204" pitchFamily="34" charset="0"/>
              </a:rPr>
              <a:t> and the recommended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talk tracks </a:t>
            </a:r>
            <a:r>
              <a:rPr lang="en-US" sz="1200" dirty="0">
                <a:effectLst/>
                <a:latin typeface="Calibri" panose="020F0502020204030204" pitchFamily="34" charset="0"/>
              </a:rPr>
              <a:t>included in the “Notes” section of each of the following slides are our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Vendors</a:t>
            </a:r>
            <a:r>
              <a:rPr lang="en-US" sz="1200" dirty="0">
                <a:effectLst/>
                <a:latin typeface="Calibri" panose="020F0502020204030204" pitchFamily="34" charset="0"/>
              </a:rPr>
              <a:t> and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prospective Vendors</a:t>
            </a:r>
            <a:r>
              <a:rPr lang="en-US" sz="1200" dirty="0">
                <a:effectLst/>
                <a:latin typeface="Calibri" panose="020F0502020204030204" pitchFamily="34" charset="0"/>
              </a:rPr>
              <a:t>.  These slides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can be used </a:t>
            </a:r>
            <a:r>
              <a:rPr lang="en-US" sz="1200" dirty="0">
                <a:effectLst/>
                <a:latin typeface="Calibri" panose="020F0502020204030204" pitchFamily="34" charset="0"/>
              </a:rPr>
              <a:t>as the basis for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Partner</a:t>
            </a:r>
            <a:r>
              <a:rPr lang="en-US" sz="1200" dirty="0">
                <a:effectLst/>
                <a:latin typeface="Calibri" panose="020F0502020204030204" pitchFamily="34" charset="0"/>
              </a:rPr>
              <a:t>,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Government Customer</a:t>
            </a:r>
            <a:r>
              <a:rPr lang="en-US" sz="1200" dirty="0">
                <a:effectLst/>
                <a:latin typeface="Calibri" panose="020F0502020204030204" pitchFamily="34" charset="0"/>
              </a:rPr>
              <a:t>, and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investment/banking conversations </a:t>
            </a:r>
            <a:r>
              <a:rPr lang="en-US" sz="1200" dirty="0">
                <a:effectLst/>
                <a:latin typeface="Calibri" panose="020F0502020204030204" pitchFamily="34" charset="0"/>
              </a:rPr>
              <a:t>today by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tailoring talk track </a:t>
            </a:r>
            <a:r>
              <a:rPr lang="en-US" sz="1200" dirty="0">
                <a:effectLst/>
                <a:latin typeface="Calibri" panose="020F0502020204030204" pitchFamily="34" charset="0"/>
              </a:rPr>
              <a:t>items to each appropriate audience.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Over time</a:t>
            </a:r>
            <a:r>
              <a:rPr lang="en-US" sz="1200" dirty="0">
                <a:effectLst/>
                <a:latin typeface="Calibri" panose="020F0502020204030204" pitchFamily="34" charset="0"/>
              </a:rPr>
              <a:t>, we will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build</a:t>
            </a:r>
            <a:r>
              <a:rPr lang="en-US" sz="1200" dirty="0">
                <a:effectLst/>
                <a:latin typeface="Calibri" panose="020F0502020204030204" pitchFamily="34" charset="0"/>
              </a:rPr>
              <a:t> out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audience specific versions </a:t>
            </a:r>
            <a:r>
              <a:rPr lang="en-US" sz="1200" dirty="0">
                <a:effectLst/>
                <a:latin typeface="Calibri" panose="020F0502020204030204" pitchFamily="34" charset="0"/>
              </a:rPr>
              <a:t>to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better</a:t>
            </a:r>
            <a:r>
              <a:rPr lang="en-US" sz="1200" dirty="0">
                <a:effectLst/>
                <a:latin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communicate</a:t>
            </a:r>
            <a:r>
              <a:rPr lang="en-US" sz="1200" dirty="0">
                <a:effectLst/>
                <a:latin typeface="Calibri" panose="020F0502020204030204" pitchFamily="34" charset="0"/>
              </a:rPr>
              <a:t> our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value</a:t>
            </a:r>
            <a:r>
              <a:rPr lang="en-US" sz="1200" dirty="0">
                <a:effectLst/>
                <a:latin typeface="Calibri" panose="020F0502020204030204" pitchFamily="34" charset="0"/>
              </a:rPr>
              <a:t> to your 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targeted audience </a:t>
            </a:r>
            <a:r>
              <a:rPr lang="en-US" sz="1200" dirty="0">
                <a:effectLst/>
                <a:latin typeface="Calibri" panose="020F0502020204030204" pitchFamily="34" charset="0"/>
              </a:rPr>
              <a:t>for presentation.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Vendor, OEM</a:t>
            </a:r>
            <a:r>
              <a:rPr lang="en-US" sz="1200" dirty="0">
                <a:effectLst/>
                <a:latin typeface="Calibri" panose="020F0502020204030204" pitchFamily="34" charset="0"/>
              </a:rPr>
              <a:t> = Technology Vendor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Partner</a:t>
            </a:r>
            <a:r>
              <a:rPr lang="en-US" sz="1200" dirty="0">
                <a:effectLst/>
                <a:latin typeface="Calibri" panose="020F0502020204030204" pitchFamily="34" charset="0"/>
              </a:rPr>
              <a:t> = Channel Partner, VAR, Systems Integrator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Customer</a:t>
            </a:r>
            <a:r>
              <a:rPr lang="en-US" sz="1200" dirty="0">
                <a:effectLst/>
                <a:latin typeface="Calibri" panose="020F0502020204030204" pitchFamily="34" charset="0"/>
              </a:rPr>
              <a:t> = Government Customer, End User, can also sometimes be the Systems Integrator sell-to or sell-through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9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Platform of what’s possible, look at different consumption models, industry evolution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license technology has evolved CAPEX perpetual license and hardware requiring capex dollars – government needed financing to compensate for lack of capex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Tailored our model for complex technology – finely tuned to complex enterprise software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As industry has changed the way they license – see more term or subscription based licensing – government needs financing to make that pivot, compensating for budgeting differently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Term license – easily sell 3 year in commercial space, we can solve for otherwise distinct funding challenges for fed to bridge the gap 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And help accelerate government’s migration off of legacy perpetual license models to subscription or term licensing – easing cost transition for government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And you can now provide your government customer a better discount structure over three years – as we accelerate the revenue for your business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We can turn anything into as a service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Finally, protect from inflation and improve supply chain management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Competitive Rates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Offerings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Budget Shortfall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Perpetual to Term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Multi-Year Subscription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As a Service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ELA or Compliance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Ability to add-on new license purchase to existing renewal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Establish Options Contracts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We offer a full range of services offerings to support your business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16 years in the business - Executive Experience, Involvement, Investment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First with light to no-terms leasing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Depth and breadth of lending portfolio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Flexibility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Prime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Source to partner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Alongside channel,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Everything we do was born from Financing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Financed transactions with majority of Federal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Strong Essential Use Cases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A good story – we can sell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Evolutionary Product Offerings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>
                <a:latin typeface="Century Gothic" panose="020B0502020202020204" pitchFamily="34" charset="0"/>
              </a:rPr>
              <a:t>TOPaaS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Tx/>
              <a:buNone/>
            </a:pPr>
            <a:r>
              <a:rPr lang="en-US" dirty="0"/>
              <a:t>Harvey talking:</a:t>
            </a:r>
          </a:p>
          <a:p>
            <a:pPr marL="0" indent="0">
              <a:buFontTx/>
              <a:buNone/>
            </a:pPr>
            <a:r>
              <a:rPr lang="en-US" dirty="0"/>
              <a:t>Key and ePlus send you a rate sheet and send you on your way</a:t>
            </a:r>
          </a:p>
          <a:p>
            <a:pPr marL="0" indent="0">
              <a:buFontTx/>
              <a:buNone/>
            </a:pPr>
            <a:r>
              <a:rPr lang="en-US" dirty="0"/>
              <a:t>We’re just as much of a contracts expert as we are a financing expert</a:t>
            </a:r>
          </a:p>
          <a:p>
            <a:pPr marL="0" indent="0">
              <a:buFontTx/>
              <a:buNone/>
            </a:pPr>
            <a:r>
              <a:rPr lang="en-US" dirty="0"/>
              <a:t>Full range of service offerings that support today’s and tomorrow’s technology consumption models – tag line for the slide</a:t>
            </a:r>
          </a:p>
          <a:p>
            <a:pPr marL="0" indent="0">
              <a:buFontTx/>
              <a:buNone/>
            </a:pPr>
            <a:r>
              <a:rPr lang="en-US" dirty="0"/>
              <a:t>Financing for 16 years</a:t>
            </a:r>
          </a:p>
          <a:p>
            <a:pPr marL="0" indent="0">
              <a:buFontTx/>
              <a:buNone/>
            </a:pPr>
            <a:r>
              <a:rPr lang="en-US" dirty="0"/>
              <a:t>Born as a finance company</a:t>
            </a:r>
          </a:p>
          <a:p>
            <a:pPr marL="0" indent="0">
              <a:buFontTx/>
              <a:buNone/>
            </a:pPr>
            <a:r>
              <a:rPr lang="en-US" dirty="0"/>
              <a:t>Founder been doing this for 30+ years</a:t>
            </a:r>
          </a:p>
          <a:p>
            <a:pPr marL="0" indent="0">
              <a:buFontTx/>
              <a:buNone/>
            </a:pPr>
            <a:r>
              <a:rPr lang="en-US" dirty="0"/>
              <a:t>Work with every contracting office across public sector</a:t>
            </a:r>
          </a:p>
          <a:p>
            <a:pPr marL="0" indent="0">
              <a:buFontTx/>
              <a:buNone/>
            </a:pPr>
            <a:r>
              <a:rPr lang="en-US" dirty="0"/>
              <a:t>We know what terms they’ll take, we know what terms they won’t</a:t>
            </a:r>
          </a:p>
          <a:p>
            <a:pPr marL="0" indent="0">
              <a:buFontTx/>
              <a:buNone/>
            </a:pPr>
            <a:r>
              <a:rPr lang="en-US" dirty="0"/>
              <a:t>Have a good feel for what terms they will accept and what terms they will take exception</a:t>
            </a:r>
          </a:p>
          <a:p>
            <a:pPr marL="0" indent="0">
              <a:buFontTx/>
              <a:buNone/>
            </a:pPr>
            <a:r>
              <a:rPr lang="en-US" dirty="0"/>
              <a:t>Based on the Essential Use of the solution, we have the ability to get very flexible in our terms</a:t>
            </a:r>
          </a:p>
          <a:p>
            <a:pPr marL="0" indent="0">
              <a:buFontTx/>
              <a:buNone/>
            </a:pPr>
            <a:r>
              <a:rPr lang="en-US" dirty="0"/>
              <a:t>We make it super easy for our vendors and partners to position, quote, and close finance transactions</a:t>
            </a:r>
          </a:p>
          <a:p>
            <a:pPr marL="0" indent="0">
              <a:buFontTx/>
              <a:buNone/>
            </a:pPr>
            <a:r>
              <a:rPr lang="en-US" dirty="0"/>
              <a:t>Early on pre-sales, pre-structuring… handle all the back office for both the OEM and the VAR partners</a:t>
            </a:r>
          </a:p>
          <a:p>
            <a:pPr marL="0" indent="0">
              <a:buFontTx/>
              <a:buNone/>
            </a:pPr>
            <a:r>
              <a:rPr lang="en-US" dirty="0"/>
              <a:t>Flexible in where sit in the channel based upon partner preference, vehicle requirements, customer requirements, etc.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8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entury Gothic" panose="020B0502020202020204" pitchFamily="34" charset="0"/>
              </a:rPr>
              <a:t>Left side graphic – inside (strategy, metrics, tactics) or (accelerating growth) or …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Wheel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Onboarding – leads into a flywheel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Training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Business Planning &amp; Campaign Planning (or insert as 4 and bump everything beyond back)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Execution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Reporting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Quarterly &amp; Annual Evaluation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Then fly wheel goes back to training, business planning, etc.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+mj-lt"/>
              <a:buNone/>
            </a:pPr>
            <a:r>
              <a:rPr lang="en-US" sz="1200" dirty="0">
                <a:latin typeface="Century Gothic" panose="020B0502020202020204" pitchFamily="34" charset="0"/>
              </a:rPr>
              <a:t>Graphic demonstrates programmatic process and engagement to plan, execute, and track and measure results</a:t>
            </a:r>
          </a:p>
          <a:p>
            <a:pPr marL="0" lvl="0" indent="0">
              <a:buFont typeface="+mj-lt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We align to your go-to-market strategy to drive the growth of your business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We’re deal makers that attach to your hip to identify and drive opportunities with you through all elements of the sales cycle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We’re the best in the business at what you need us to be good at – fulfilling your business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And we have the facilities to manage your sensitive CIV, DoD, and 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Executive Experience/Involvement/Investment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Deal Lifecycle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Procurement Expertise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Bid &amp; Quoting Accuracy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Responsiveness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Agility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Joint Business Planning (coming soon)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Sales Campaign Plans (coming soon)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SLAs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ISO 9001:2015 certified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Operational Excellence/Accuracy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Bids and Proposals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Cleared Facility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Federal Guidance (CMMC, FedRAMP,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Proactive Renewals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Bid-Board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Credit Facility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COMING SOON:  OPERATIONAL EXCELLENCE 24X7 US CITIZEN, US SOIL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entury Gothic" panose="020B0502020202020204" pitchFamily="34" charset="0"/>
              </a:rPr>
              <a:t>Left side graphic – inside (strategy, metrics, tactics) or (accelerating growth) or …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Wheel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Onboarding – leads into a flywheel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Training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Business Planning &amp; Campaign Planning (or insert as 4 and bump everything beyond back)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Execution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Reporting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Quarterly &amp; Annual Evaluation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>
                <a:latin typeface="Century Gothic" panose="020B0502020202020204" pitchFamily="34" charset="0"/>
              </a:rPr>
              <a:t>Then fly wheel goes back to training, business planning, etc.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+mj-lt"/>
              <a:buNone/>
            </a:pPr>
            <a:r>
              <a:rPr lang="en-US" sz="1200" dirty="0">
                <a:latin typeface="Century Gothic" panose="020B0502020202020204" pitchFamily="34" charset="0"/>
              </a:rPr>
              <a:t>Graphic demonstrates programmatic process and engagement to plan, execute, and track and measure results</a:t>
            </a:r>
          </a:p>
          <a:p>
            <a:pPr marL="0" lvl="0" indent="0">
              <a:buFont typeface="+mj-lt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We align to your go-to-market strategy to drive the growth of your business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We’re deal makers that attach to your hip to identify and drive opportunities with you through all elements of the sales cycle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We’re the best in the business at what you need us to be good at – fulfilling your business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And we have the facilities to manage your sensitive CIV, DoD, and 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Executive Experience/Involvement/Investment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Deal Lifecycle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Procurement Expertise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Bid &amp; Quoting Accuracy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Responsiveness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Agility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Joint Business Planning (coming soon)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Sales Campaign Plans (coming soon)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SLAs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ISO 9001:2015 certified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Operational Excellence/Accuracy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Bids and Proposals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Cleared Facility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Federal Guidance (CMMC, FedRAMP,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Proactive Renewals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Bid-Board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Credit Facility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COMING SOON:  OPERATIONAL EXCELLENCE 24X7 US CITIZEN, US SOIL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With over 40% of our $3B+ financed today executed through partners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Individual expertise in the partner community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Next gen partners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More than recruitment, enablement, and management … its understanding your channel model and licensing evolution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Partner Network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Teaming Agreements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Referral Agreements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Enablement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08B58-CDC5-E057-635B-DA5898E6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9A11D-62A2-174C-F6F0-9CC9B431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E3374-C544-AF45-E0E4-076660878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With over 40% of our $3B+ financed today executed through partners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Individual expertise in the partner community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Next gen partners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More than recruitment, enablement, and management … its understanding your channel model and licensing evolution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Partner Network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Teaming Agreements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Referral Agreements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Enablement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Management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5CED0-A99A-652E-F45D-9488A4CFF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93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AA7D4-8A45-0A17-0E10-50123EF09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5081D-CD69-8376-0F47-6C50273A1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023F9-5C88-A73A-57A9-8BF15D172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With over 40% of our $3B+ financed today executed through partners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Individual expertise in the partner community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Next gen partners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More than recruitment, enablement, and management … its understanding your channel model and licensing evolution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Partner Network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Teaming Agreements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Referral Agreements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Enablement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Management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16D3F-EA6E-5019-3005-63A36CB08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02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Webinars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Networking Events/Joint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Microsites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Joint Slicks/Materials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Eblasts/Campaigns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Lunch and Learns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Happy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Federal Focused Customized Messaging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OBJECTIVES: Discussion with Four Inc. Marketing to determine your company’s marketing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Is your focus on brand awareness?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Do you need assistance with lead generation?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Are you wanting to cross-promote your product with a partner of Four Inc.’s?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STRATEGY: Discussion with Four Inc. Marketing to put a plan in place to achieve your marketing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What have you done in the past that has worked?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What have you done that has NOT worked?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What are your pain points?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APPROACH: Discussion with Four Inc. Marketing on what capabilities to implement to meet your objectives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Do you need social media support to promote your thought leadership?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Do you need an email marketing campaign surrounding a product launch?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TACTICS: Four Inc. Marketing to provide a detailed action plan surrounding the approach.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Email campaign: Topic, How many emails, how often, Target Audience,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Social Media: Topic, how many posts, how often, additional spend on advertising?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Agility – Idea to Implementation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Fully aligned messaging as Website, Social Media, and Email teams consistently communicate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Tailored – Custom Development (basically everything, compared to broadline menu approach)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Generate Demand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Increase Brand Awareness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1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Webinars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Networking Events/Joint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Microsites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Joint Slicks/Materials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Eblasts/Campaigns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Lunch and Learns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Happy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Federal Focused Customized Messaging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OBJECTIVES: Discussion with Four Inc. Marketing to determine your company’s marketing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Is your focus on brand awareness?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Do you need assistance with lead generation?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Are you wanting to cross-promote your product with a partner of Four Inc.’s?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STRATEGY: Discussion with Four Inc. Marketing to put a plan in place to achieve your marketing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What have you done in the past that has worked?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What have you done that has NOT worked?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What are your pain points?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APPROACH: Discussion with Four Inc. Marketing on what capabilities to implement to meet your objectives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Do you need social media support to promote your thought leadership?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Do you need an email marketing campaign surrounding a product launch?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TACTICS: Four Inc. Marketing to provide a detailed action plan surrounding the approach.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Email campaign: Topic, How many emails, how often, Target Audience,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Social Media: Topic, how many posts, how often, additional spend on advertising?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Agility – Idea to Implementation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Fully aligned messaging as Website, Social Media, and Email teams consistently communicate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Tailored – Custom Development (basically everything, compared to broadline menu approach)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Generate Demand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Increase Brand Awareness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9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slide is the 30,000-foot view of Four Inc.  It is intended to introduce who we are, what we do, and highlight/introduce some of the core differentiators we provide in our competitive market.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from 30,000 Feet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Four Inc – 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get IT done.</a:t>
            </a:r>
            <a:endParaRPr lang="en-US" sz="1100" b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b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boutique aggregator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of our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financing business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were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founded in 2006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we’re a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year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business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 as an 8a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the ranks 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 8a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Business in 2016, ‘17, and in 2018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we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graduated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program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an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innovator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our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were the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to no-terms leasing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financed over $3B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Sector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federal agencies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SLED entities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we’ve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$300M</a:t>
            </a:r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year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we’re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recognized as the 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</a:t>
            </a:r>
            <a:r>
              <a:rPr lang="en-US" sz="11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Largest</a:t>
            </a:r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Contractor</a:t>
            </a:r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Technology’s 2022 100 Largest Government Contractors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u="sng" dirty="0">
                <a:latin typeface="Century Gothic" panose="020B0502020202020204" pitchFamily="34" charset="0"/>
              </a:rPr>
              <a:t>This slide is intended to demonstrate Four’s Boutique Aggregation success across all types of vendors, partners, government customers and to reinforce our strategic contract vehicles maintained inhouse.</a:t>
            </a:r>
            <a:endParaRPr lang="en-US" dirty="0"/>
          </a:p>
          <a:p>
            <a:endParaRPr lang="en-US" dirty="0"/>
          </a:p>
          <a:p>
            <a:r>
              <a:rPr lang="en-US" dirty="0"/>
              <a:t>Our </a:t>
            </a:r>
            <a:r>
              <a:rPr lang="en-US" b="1" dirty="0"/>
              <a:t>programs</a:t>
            </a:r>
            <a:r>
              <a:rPr lang="en-US" dirty="0"/>
              <a:t> have been </a:t>
            </a:r>
            <a:r>
              <a:rPr lang="en-US" b="1" dirty="0"/>
              <a:t>proven successful </a:t>
            </a:r>
            <a:r>
              <a:rPr lang="en-US" dirty="0"/>
              <a:t>with </a:t>
            </a:r>
            <a:r>
              <a:rPr lang="en-US" b="1" dirty="0"/>
              <a:t>vendors</a:t>
            </a:r>
            <a:r>
              <a:rPr lang="en-US" dirty="0"/>
              <a:t> of </a:t>
            </a:r>
            <a:r>
              <a:rPr lang="en-US" b="1" dirty="0"/>
              <a:t>all sizes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b="1" dirty="0"/>
              <a:t>emerging businesses</a:t>
            </a:r>
            <a:r>
              <a:rPr lang="en-US" dirty="0"/>
              <a:t>, just </a:t>
            </a:r>
            <a:r>
              <a:rPr lang="en-US" b="1" dirty="0"/>
              <a:t>starting</a:t>
            </a:r>
            <a:r>
              <a:rPr lang="en-US" dirty="0"/>
              <a:t> to do business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public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b="1" dirty="0"/>
              <a:t>enterprise</a:t>
            </a:r>
            <a:r>
              <a:rPr lang="en-US" dirty="0"/>
              <a:t> </a:t>
            </a:r>
            <a:r>
              <a:rPr lang="en-US" b="1" dirty="0"/>
              <a:t>technologies</a:t>
            </a:r>
            <a:r>
              <a:rPr lang="en-US" dirty="0"/>
              <a:t> </a:t>
            </a:r>
            <a:r>
              <a:rPr lang="en-US" b="1" dirty="0"/>
              <a:t>companies</a:t>
            </a:r>
            <a:r>
              <a:rPr lang="en-US" dirty="0"/>
              <a:t> who’ve </a:t>
            </a:r>
            <a:r>
              <a:rPr lang="en-US" b="1" dirty="0"/>
              <a:t>done business </a:t>
            </a:r>
            <a:r>
              <a:rPr lang="en-US" dirty="0"/>
              <a:t>in </a:t>
            </a:r>
            <a:r>
              <a:rPr lang="en-US" b="1" dirty="0"/>
              <a:t>government for several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have </a:t>
            </a:r>
            <a:r>
              <a:rPr lang="en-US" b="1" dirty="0"/>
              <a:t>agreements</a:t>
            </a:r>
            <a:r>
              <a:rPr lang="en-US" dirty="0"/>
              <a:t> in place with </a:t>
            </a:r>
            <a:r>
              <a:rPr lang="en-US" b="1" dirty="0"/>
              <a:t>most every partner </a:t>
            </a:r>
            <a:r>
              <a:rPr lang="en-US" dirty="0"/>
              <a:t>doing </a:t>
            </a:r>
            <a:r>
              <a:rPr lang="en-US" b="1" dirty="0"/>
              <a:t>business</a:t>
            </a:r>
            <a:r>
              <a:rPr lang="en-US" dirty="0"/>
              <a:t> in </a:t>
            </a:r>
            <a:r>
              <a:rPr lang="en-US" b="1" dirty="0"/>
              <a:t>public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we’ve </a:t>
            </a:r>
            <a:r>
              <a:rPr lang="en-US" b="1" dirty="0"/>
              <a:t>built programmatic engagement models</a:t>
            </a:r>
            <a:r>
              <a:rPr lang="en-US" dirty="0"/>
              <a:t>, providing you </a:t>
            </a:r>
            <a:r>
              <a:rPr lang="en-US" b="1" dirty="0"/>
              <a:t>turn-key access </a:t>
            </a:r>
            <a:r>
              <a:rPr lang="en-US" dirty="0"/>
              <a:t>to any </a:t>
            </a:r>
            <a:r>
              <a:rPr lang="en-US" b="1" dirty="0"/>
              <a:t>new partners </a:t>
            </a:r>
            <a:r>
              <a:rPr lang="en-US" dirty="0"/>
              <a:t>we may want to </a:t>
            </a:r>
            <a:r>
              <a:rPr lang="en-US" b="1" dirty="0"/>
              <a:t>add</a:t>
            </a:r>
            <a:r>
              <a:rPr lang="en-US" dirty="0"/>
              <a:t> to our </a:t>
            </a:r>
            <a:r>
              <a:rPr lang="en-US" b="1" dirty="0"/>
              <a:t>programs</a:t>
            </a:r>
            <a:r>
              <a:rPr lang="en-US" dirty="0"/>
              <a:t> to </a:t>
            </a:r>
            <a:r>
              <a:rPr lang="en-US" b="1" dirty="0"/>
              <a:t>support</a:t>
            </a:r>
            <a:r>
              <a:rPr lang="en-US" dirty="0"/>
              <a:t> </a:t>
            </a:r>
            <a:r>
              <a:rPr lang="en-US" b="1" dirty="0"/>
              <a:t>your</a:t>
            </a:r>
            <a:r>
              <a:rPr lang="en-US" dirty="0"/>
              <a:t> </a:t>
            </a:r>
            <a:r>
              <a:rPr lang="en-US" b="1" dirty="0"/>
              <a:t>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We’ve </a:t>
            </a:r>
            <a:r>
              <a:rPr lang="en-US" b="1" dirty="0"/>
              <a:t>done business</a:t>
            </a:r>
            <a:r>
              <a:rPr lang="en-US" dirty="0"/>
              <a:t> in </a:t>
            </a:r>
            <a:r>
              <a:rPr lang="en-US" b="1" dirty="0"/>
              <a:t>every federal agency </a:t>
            </a:r>
            <a:r>
              <a:rPr lang="en-US" dirty="0"/>
              <a:t>– </a:t>
            </a:r>
            <a:r>
              <a:rPr lang="en-US" b="1" dirty="0"/>
              <a:t>across</a:t>
            </a:r>
            <a:r>
              <a:rPr lang="en-US" dirty="0"/>
              <a:t> the </a:t>
            </a:r>
            <a:r>
              <a:rPr lang="en-US" b="1" dirty="0"/>
              <a:t>DoD</a:t>
            </a:r>
            <a:r>
              <a:rPr lang="en-US" dirty="0"/>
              <a:t>, </a:t>
            </a:r>
            <a:r>
              <a:rPr lang="en-US" b="1" dirty="0"/>
              <a:t>Civilian</a:t>
            </a:r>
            <a:r>
              <a:rPr lang="en-US" dirty="0"/>
              <a:t> </a:t>
            </a:r>
            <a:r>
              <a:rPr lang="en-US" b="1" dirty="0"/>
              <a:t>governments</a:t>
            </a:r>
            <a:r>
              <a:rPr lang="en-US" dirty="0"/>
              <a:t>, and the </a:t>
            </a:r>
            <a:r>
              <a:rPr lang="en-US" b="1" dirty="0"/>
              <a:t>Intelligence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And</a:t>
            </a:r>
            <a:r>
              <a:rPr lang="en-US" dirty="0"/>
              <a:t> we’ve </a:t>
            </a:r>
            <a:r>
              <a:rPr lang="en-US" b="1" dirty="0"/>
              <a:t>done business </a:t>
            </a:r>
            <a:r>
              <a:rPr lang="en-US" dirty="0"/>
              <a:t>with </a:t>
            </a:r>
            <a:r>
              <a:rPr lang="en-US" b="1" dirty="0"/>
              <a:t>most every State &amp; Local entity </a:t>
            </a:r>
            <a:r>
              <a:rPr lang="en-US" b="0" dirty="0"/>
              <a:t>across the </a:t>
            </a:r>
            <a:r>
              <a:rPr lang="en-US" b="1" dirty="0"/>
              <a:t>SLED </a:t>
            </a:r>
            <a:r>
              <a:rPr lang="en-US" b="0" dirty="0"/>
              <a:t>landscape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And </a:t>
            </a:r>
            <a:r>
              <a:rPr lang="en-US" b="1" dirty="0"/>
              <a:t>finally</a:t>
            </a:r>
            <a:r>
              <a:rPr lang="en-US" dirty="0"/>
              <a:t>, we have a </a:t>
            </a:r>
            <a:r>
              <a:rPr lang="en-US" b="1" dirty="0"/>
              <a:t>facility clearance </a:t>
            </a:r>
            <a:r>
              <a:rPr lang="en-US" dirty="0"/>
              <a:t>to </a:t>
            </a:r>
            <a:r>
              <a:rPr lang="en-US" b="1" dirty="0"/>
              <a:t>support</a:t>
            </a:r>
            <a:r>
              <a:rPr lang="en-US" dirty="0"/>
              <a:t> your </a:t>
            </a:r>
            <a:r>
              <a:rPr lang="en-US" b="1" dirty="0"/>
              <a:t>sensitive Civ</a:t>
            </a:r>
            <a:r>
              <a:rPr lang="en-US" dirty="0"/>
              <a:t>, </a:t>
            </a:r>
            <a:r>
              <a:rPr lang="en-US" b="1" dirty="0"/>
              <a:t>DoD</a:t>
            </a:r>
            <a:r>
              <a:rPr lang="en-US" dirty="0"/>
              <a:t>, and </a:t>
            </a:r>
            <a:r>
              <a:rPr lang="en-US" b="1" dirty="0"/>
              <a:t>IC business</a:t>
            </a:r>
            <a:r>
              <a:rPr lang="en-US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b="1" dirty="0"/>
              <a:t>hold</a:t>
            </a:r>
            <a:r>
              <a:rPr lang="en-US" dirty="0"/>
              <a:t> the </a:t>
            </a:r>
            <a:r>
              <a:rPr lang="en-US" b="1" dirty="0"/>
              <a:t>most strategic government-wide acquisition contracts inhouse</a:t>
            </a:r>
            <a:r>
              <a:rPr lang="en-US" dirty="0"/>
              <a:t> – SEWP, GSA, ITES SW2, and 2GIT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we </a:t>
            </a:r>
            <a:r>
              <a:rPr lang="en-US" b="1" dirty="0"/>
              <a:t>provide</a:t>
            </a:r>
            <a:r>
              <a:rPr lang="en-US" dirty="0"/>
              <a:t> your </a:t>
            </a:r>
            <a:r>
              <a:rPr lang="en-US" b="1" dirty="0"/>
              <a:t>customers</a:t>
            </a:r>
            <a:r>
              <a:rPr lang="en-US" dirty="0"/>
              <a:t> </a:t>
            </a:r>
            <a:r>
              <a:rPr lang="en-US" b="1" dirty="0"/>
              <a:t>access</a:t>
            </a:r>
            <a:r>
              <a:rPr lang="en-US" dirty="0"/>
              <a:t> to </a:t>
            </a:r>
            <a:r>
              <a:rPr lang="en-US" b="1" dirty="0"/>
              <a:t>buy your technology </a:t>
            </a:r>
            <a:r>
              <a:rPr lang="en-US" dirty="0"/>
              <a:t>the way they want to buy it through our </a:t>
            </a:r>
            <a:r>
              <a:rPr lang="en-US" b="1" dirty="0"/>
              <a:t>purpose built network </a:t>
            </a:r>
            <a:r>
              <a:rPr lang="en-US" dirty="0"/>
              <a:t>of </a:t>
            </a:r>
            <a:r>
              <a:rPr lang="en-US" b="1" dirty="0"/>
              <a:t>channel partners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Providing</a:t>
            </a:r>
            <a:r>
              <a:rPr lang="en-US" dirty="0"/>
              <a:t> you </a:t>
            </a:r>
            <a:r>
              <a:rPr lang="en-US" b="1" dirty="0"/>
              <a:t>access</a:t>
            </a:r>
            <a:r>
              <a:rPr lang="en-US" dirty="0"/>
              <a:t> to over </a:t>
            </a:r>
            <a:r>
              <a:rPr lang="en-US" b="1" dirty="0"/>
              <a:t>100</a:t>
            </a:r>
            <a:r>
              <a:rPr lang="en-US" dirty="0"/>
              <a:t> </a:t>
            </a:r>
            <a:r>
              <a:rPr lang="en-US" b="1" dirty="0"/>
              <a:t>contract</a:t>
            </a:r>
            <a:r>
              <a:rPr lang="en-US" dirty="0"/>
              <a:t> </a:t>
            </a:r>
            <a:r>
              <a:rPr lang="en-US" b="1" dirty="0"/>
              <a:t>vehicles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</a:t>
            </a:r>
            <a:r>
              <a:rPr lang="en-US" b="1" dirty="0"/>
              <a:t>every socio-economic set aside status </a:t>
            </a:r>
            <a:r>
              <a:rPr lang="en-US" dirty="0"/>
              <a:t>your customer could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1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u="sng" dirty="0">
                <a:latin typeface="Century Gothic" panose="020B0502020202020204" pitchFamily="34" charset="0"/>
              </a:rPr>
              <a:t>This slide is intended to introduce Four Inc’s suite of core value services and our differentiated ability to apply these services to accelerate the growth of our Vendor’s and/or Partner’s Public Sector business.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Four’s </a:t>
            </a:r>
            <a:r>
              <a:rPr lang="en-US" sz="1200" b="1" dirty="0">
                <a:latin typeface="Century Gothic" panose="020B0502020202020204" pitchFamily="34" charset="0"/>
              </a:rPr>
              <a:t>boutique aggregation solutions </a:t>
            </a:r>
            <a:r>
              <a:rPr lang="en-US" sz="1200" b="1" i="1" dirty="0">
                <a:latin typeface="Century Gothic" panose="020B0502020202020204" pitchFamily="34" charset="0"/>
              </a:rPr>
              <a:t>help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technology companies </a:t>
            </a:r>
            <a:r>
              <a:rPr lang="en-US" sz="1200" dirty="0">
                <a:latin typeface="Century Gothic" panose="020B0502020202020204" pitchFamily="34" charset="0"/>
              </a:rPr>
              <a:t>and their </a:t>
            </a:r>
            <a:r>
              <a:rPr lang="en-US" sz="1200" b="1" dirty="0">
                <a:latin typeface="Century Gothic" panose="020B0502020202020204" pitchFamily="34" charset="0"/>
              </a:rPr>
              <a:t>partners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i="1" dirty="0">
                <a:latin typeface="Century Gothic" panose="020B0502020202020204" pitchFamily="34" charset="0"/>
              </a:rPr>
              <a:t>do business with government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We’ve </a:t>
            </a:r>
            <a:r>
              <a:rPr lang="en-US" sz="1200" b="1" dirty="0">
                <a:latin typeface="Century Gothic" panose="020B0502020202020204" pitchFamily="34" charset="0"/>
              </a:rPr>
              <a:t>built</a:t>
            </a:r>
            <a:r>
              <a:rPr lang="en-US" sz="1200" dirty="0">
                <a:latin typeface="Century Gothic" panose="020B0502020202020204" pitchFamily="34" charset="0"/>
              </a:rPr>
              <a:t> a </a:t>
            </a:r>
            <a:r>
              <a:rPr lang="en-US" sz="1200" b="1" dirty="0">
                <a:latin typeface="Century Gothic" panose="020B0502020202020204" pitchFamily="34" charset="0"/>
              </a:rPr>
              <a:t>set</a:t>
            </a:r>
            <a:r>
              <a:rPr lang="en-US" sz="1200" dirty="0">
                <a:latin typeface="Century Gothic" panose="020B0502020202020204" pitchFamily="34" charset="0"/>
              </a:rPr>
              <a:t> of </a:t>
            </a:r>
            <a:r>
              <a:rPr lang="en-US" sz="1200" b="1" dirty="0">
                <a:latin typeface="Century Gothic" panose="020B0502020202020204" pitchFamily="34" charset="0"/>
              </a:rPr>
              <a:t>services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focused</a:t>
            </a:r>
            <a:r>
              <a:rPr lang="en-US" sz="1200" dirty="0">
                <a:latin typeface="Century Gothic" panose="020B0502020202020204" pitchFamily="34" charset="0"/>
              </a:rPr>
              <a:t> on </a:t>
            </a:r>
            <a:r>
              <a:rPr lang="en-US" sz="1200" b="1" dirty="0">
                <a:latin typeface="Century Gothic" panose="020B0502020202020204" pitchFamily="34" charset="0"/>
              </a:rPr>
              <a:t>driving the growth </a:t>
            </a:r>
            <a:r>
              <a:rPr lang="en-US" sz="1200" dirty="0">
                <a:latin typeface="Century Gothic" panose="020B0502020202020204" pitchFamily="34" charset="0"/>
              </a:rPr>
              <a:t>of your </a:t>
            </a:r>
            <a:r>
              <a:rPr lang="en-US" sz="1200" b="1" dirty="0">
                <a:latin typeface="Century Gothic" panose="020B0502020202020204" pitchFamily="34" charset="0"/>
              </a:rPr>
              <a:t>public sector business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i="1" dirty="0">
                <a:latin typeface="Century Gothic" panose="020B0502020202020204" pitchFamily="34" charset="0"/>
              </a:rPr>
              <a:t>NOTE – If presenting slides 1 through 10, skip the remaining notes below and continue onto slide 5 with associated talk track.  If only presenting slides 1 through 4, delete slides 5 through 8 and continue through talk track below.  Presentation will conclude with the last two remaining slides.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We </a:t>
            </a:r>
            <a:r>
              <a:rPr lang="en-US" sz="1200" b="1" dirty="0">
                <a:latin typeface="Century Gothic" panose="020B0502020202020204" pitchFamily="34" charset="0"/>
              </a:rPr>
              <a:t>provide</a:t>
            </a:r>
            <a:r>
              <a:rPr lang="en-US" sz="1200" dirty="0">
                <a:latin typeface="Century Gothic" panose="020B0502020202020204" pitchFamily="34" charset="0"/>
              </a:rPr>
              <a:t> our </a:t>
            </a:r>
            <a:r>
              <a:rPr lang="en-US" sz="1200" b="1" dirty="0">
                <a:latin typeface="Century Gothic" panose="020B0502020202020204" pitchFamily="34" charset="0"/>
              </a:rPr>
              <a:t>vendors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Financing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Deal Lifecycle Management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Services</a:t>
            </a:r>
            <a:r>
              <a:rPr lang="en-US" sz="1200" dirty="0">
                <a:latin typeface="Century Gothic" panose="020B0502020202020204" pitchFamily="34" charset="0"/>
              </a:rPr>
              <a:t> that </a:t>
            </a:r>
            <a:r>
              <a:rPr lang="en-US" sz="1200" b="1" dirty="0">
                <a:latin typeface="Century Gothic" panose="020B0502020202020204" pitchFamily="34" charset="0"/>
              </a:rPr>
              <a:t>accelerate</a:t>
            </a:r>
            <a:r>
              <a:rPr lang="en-US" sz="1200" dirty="0">
                <a:latin typeface="Century Gothic" panose="020B0502020202020204" pitchFamily="34" charset="0"/>
              </a:rPr>
              <a:t> your </a:t>
            </a:r>
            <a:r>
              <a:rPr lang="en-US" sz="1200" b="1" dirty="0">
                <a:latin typeface="Century Gothic" panose="020B0502020202020204" pitchFamily="34" charset="0"/>
              </a:rPr>
              <a:t>bookings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make</a:t>
            </a:r>
            <a:r>
              <a:rPr lang="en-US" sz="1200" dirty="0">
                <a:latin typeface="Century Gothic" panose="020B0502020202020204" pitchFamily="34" charset="0"/>
              </a:rPr>
              <a:t> your </a:t>
            </a:r>
            <a:r>
              <a:rPr lang="en-US" sz="1200" b="1" dirty="0">
                <a:latin typeface="Century Gothic" panose="020B0502020202020204" pitchFamily="34" charset="0"/>
              </a:rPr>
              <a:t>deals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bigger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We </a:t>
            </a:r>
            <a:r>
              <a:rPr lang="en-US" sz="1200" b="1" dirty="0">
                <a:latin typeface="Century Gothic" panose="020B0502020202020204" pitchFamily="34" charset="0"/>
              </a:rPr>
              <a:t>provide</a:t>
            </a:r>
            <a:r>
              <a:rPr lang="en-US" sz="1200" dirty="0">
                <a:latin typeface="Century Gothic" panose="020B0502020202020204" pitchFamily="34" charset="0"/>
              </a:rPr>
              <a:t> our </a:t>
            </a:r>
            <a:r>
              <a:rPr lang="en-US" sz="1200" b="1" dirty="0">
                <a:latin typeface="Century Gothic" panose="020B0502020202020204" pitchFamily="34" charset="0"/>
              </a:rPr>
              <a:t>vendors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partners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Sales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Operational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Infrastructure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We </a:t>
            </a:r>
            <a:r>
              <a:rPr lang="en-US" sz="1200" b="1" dirty="0">
                <a:latin typeface="Century Gothic" panose="020B0502020202020204" pitchFamily="34" charset="0"/>
              </a:rPr>
              <a:t>operate</a:t>
            </a:r>
            <a:r>
              <a:rPr lang="en-US" sz="1200" dirty="0">
                <a:latin typeface="Century Gothic" panose="020B0502020202020204" pitchFamily="34" charset="0"/>
              </a:rPr>
              <a:t> as an </a:t>
            </a:r>
            <a:r>
              <a:rPr lang="en-US" sz="1200" b="1" dirty="0">
                <a:latin typeface="Century Gothic" panose="020B0502020202020204" pitchFamily="34" charset="0"/>
              </a:rPr>
              <a:t>extension</a:t>
            </a:r>
            <a:r>
              <a:rPr lang="en-US" sz="1200" dirty="0">
                <a:latin typeface="Century Gothic" panose="020B0502020202020204" pitchFamily="34" charset="0"/>
              </a:rPr>
              <a:t> of your </a:t>
            </a:r>
            <a:r>
              <a:rPr lang="en-US" sz="1200" b="1" dirty="0">
                <a:latin typeface="Century Gothic" panose="020B0502020202020204" pitchFamily="34" charset="0"/>
              </a:rPr>
              <a:t>public sector teams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Century Gothic" panose="020B0502020202020204" pitchFamily="34" charset="0"/>
              </a:rPr>
              <a:t>To</a:t>
            </a:r>
            <a:r>
              <a:rPr lang="en-US" sz="1200" b="1" dirty="0">
                <a:latin typeface="Century Gothic" panose="020B0502020202020204" pitchFamily="34" charset="0"/>
              </a:rPr>
              <a:t> drive </a:t>
            </a:r>
            <a:r>
              <a:rPr lang="en-US" sz="1200" b="0" dirty="0">
                <a:latin typeface="Century Gothic" panose="020B0502020202020204" pitchFamily="34" charset="0"/>
              </a:rPr>
              <a:t>t</a:t>
            </a:r>
            <a:r>
              <a:rPr lang="en-US" sz="1200" dirty="0">
                <a:latin typeface="Century Gothic" panose="020B0502020202020204" pitchFamily="34" charset="0"/>
              </a:rPr>
              <a:t>he </a:t>
            </a:r>
            <a:r>
              <a:rPr lang="en-US" sz="1200" b="1" dirty="0">
                <a:latin typeface="Century Gothic" panose="020B0502020202020204" pitchFamily="34" charset="0"/>
              </a:rPr>
              <a:t>growth</a:t>
            </a:r>
            <a:r>
              <a:rPr lang="en-US" sz="1200" dirty="0">
                <a:latin typeface="Century Gothic" panose="020B0502020202020204" pitchFamily="34" charset="0"/>
              </a:rPr>
              <a:t> of </a:t>
            </a:r>
            <a:r>
              <a:rPr lang="en-US" sz="1200" b="1" dirty="0">
                <a:latin typeface="Century Gothic" panose="020B0502020202020204" pitchFamily="34" charset="0"/>
              </a:rPr>
              <a:t>your business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While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reducing cost </a:t>
            </a:r>
            <a:r>
              <a:rPr lang="en-US" sz="1200" dirty="0">
                <a:latin typeface="Century Gothic" panose="020B0502020202020204" pitchFamily="34" charset="0"/>
              </a:rPr>
              <a:t>and </a:t>
            </a:r>
            <a:r>
              <a:rPr lang="en-US" sz="1200" b="1" dirty="0">
                <a:latin typeface="Century Gothic" panose="020B0502020202020204" pitchFamily="34" charset="0"/>
              </a:rPr>
              <a:t>mitigating risk </a:t>
            </a:r>
            <a:r>
              <a:rPr lang="en-US" sz="1200" dirty="0">
                <a:latin typeface="Century Gothic" panose="020B0502020202020204" pitchFamily="34" charset="0"/>
              </a:rPr>
              <a:t>for you when </a:t>
            </a:r>
            <a:r>
              <a:rPr lang="en-US" sz="1200" b="1" dirty="0">
                <a:latin typeface="Century Gothic" panose="020B0502020202020204" pitchFamily="34" charset="0"/>
              </a:rPr>
              <a:t>doing business </a:t>
            </a:r>
            <a:r>
              <a:rPr lang="en-US" sz="1200" dirty="0">
                <a:latin typeface="Century Gothic" panose="020B0502020202020204" pitchFamily="34" charset="0"/>
              </a:rPr>
              <a:t>in </a:t>
            </a:r>
            <a:r>
              <a:rPr lang="en-US" sz="1200" b="1" dirty="0">
                <a:latin typeface="Century Gothic" panose="020B0502020202020204" pitchFamily="34" charset="0"/>
              </a:rPr>
              <a:t>public sector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Our </a:t>
            </a:r>
            <a:r>
              <a:rPr lang="en-US" sz="1200" b="1" dirty="0">
                <a:latin typeface="Century Gothic" panose="020B0502020202020204" pitchFamily="34" charset="0"/>
              </a:rPr>
              <a:t>Partner</a:t>
            </a:r>
            <a:r>
              <a:rPr lang="en-US" sz="1200" dirty="0">
                <a:latin typeface="Century Gothic" panose="020B0502020202020204" pitchFamily="34" charset="0"/>
              </a:rPr>
              <a:t> &amp; </a:t>
            </a:r>
            <a:r>
              <a:rPr lang="en-US" sz="1200" b="1" dirty="0">
                <a:latin typeface="Century Gothic" panose="020B0502020202020204" pitchFamily="34" charset="0"/>
              </a:rPr>
              <a:t>Contract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Alignment</a:t>
            </a:r>
            <a:r>
              <a:rPr lang="en-US" sz="1200" dirty="0">
                <a:latin typeface="Century Gothic" panose="020B0502020202020204" pitchFamily="34" charset="0"/>
              </a:rPr>
              <a:t> services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Provide a </a:t>
            </a:r>
            <a:r>
              <a:rPr lang="en-US" sz="1200" b="1" dirty="0">
                <a:latin typeface="Century Gothic" panose="020B0502020202020204" pitchFamily="34" charset="0"/>
              </a:rPr>
              <a:t>different</a:t>
            </a:r>
            <a:r>
              <a:rPr lang="en-US" sz="1200" dirty="0">
                <a:latin typeface="Century Gothic" panose="020B0502020202020204" pitchFamily="34" charset="0"/>
              </a:rPr>
              <a:t>, </a:t>
            </a:r>
            <a:r>
              <a:rPr lang="en-US" sz="1200" b="1" dirty="0">
                <a:latin typeface="Century Gothic" panose="020B0502020202020204" pitchFamily="34" charset="0"/>
              </a:rPr>
              <a:t>targeted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approach</a:t>
            </a:r>
            <a:r>
              <a:rPr lang="en-US" sz="1200" dirty="0">
                <a:latin typeface="Century Gothic" panose="020B0502020202020204" pitchFamily="34" charset="0"/>
              </a:rPr>
              <a:t> to </a:t>
            </a:r>
            <a:r>
              <a:rPr lang="en-US" sz="1200" b="1" dirty="0">
                <a:latin typeface="Century Gothic" panose="020B0502020202020204" pitchFamily="34" charset="0"/>
              </a:rPr>
              <a:t>scaling</a:t>
            </a:r>
            <a:r>
              <a:rPr lang="en-US" sz="1200" dirty="0">
                <a:latin typeface="Century Gothic" panose="020B0502020202020204" pitchFamily="34" charset="0"/>
              </a:rPr>
              <a:t> your </a:t>
            </a:r>
            <a:r>
              <a:rPr lang="en-US" sz="1200" b="1" dirty="0">
                <a:latin typeface="Century Gothic" panose="020B0502020202020204" pitchFamily="34" charset="0"/>
              </a:rPr>
              <a:t>business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through the channel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Our </a:t>
            </a:r>
            <a:r>
              <a:rPr lang="en-US" sz="1200" b="1" dirty="0">
                <a:latin typeface="Century Gothic" panose="020B0502020202020204" pitchFamily="34" charset="0"/>
              </a:rPr>
              <a:t>approach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connects</a:t>
            </a:r>
            <a:r>
              <a:rPr lang="en-US" sz="1200" dirty="0">
                <a:latin typeface="Century Gothic" panose="020B0502020202020204" pitchFamily="34" charset="0"/>
              </a:rPr>
              <a:t> your </a:t>
            </a:r>
            <a:r>
              <a:rPr lang="en-US" sz="1200" b="1" dirty="0">
                <a:latin typeface="Century Gothic" panose="020B0502020202020204" pitchFamily="34" charset="0"/>
              </a:rPr>
              <a:t>teams</a:t>
            </a:r>
            <a:r>
              <a:rPr lang="en-US" sz="1200" dirty="0">
                <a:latin typeface="Century Gothic" panose="020B0502020202020204" pitchFamily="34" charset="0"/>
              </a:rPr>
              <a:t> with the </a:t>
            </a:r>
            <a:r>
              <a:rPr lang="en-US" sz="1200" b="1" dirty="0">
                <a:latin typeface="Century Gothic" panose="020B0502020202020204" pitchFamily="34" charset="0"/>
              </a:rPr>
              <a:t>reps</a:t>
            </a:r>
            <a:r>
              <a:rPr lang="en-US" sz="1200" dirty="0">
                <a:latin typeface="Century Gothic" panose="020B0502020202020204" pitchFamily="34" charset="0"/>
              </a:rPr>
              <a:t> at our </a:t>
            </a:r>
            <a:r>
              <a:rPr lang="en-US" sz="1200" b="1" dirty="0">
                <a:latin typeface="Century Gothic" panose="020B0502020202020204" pitchFamily="34" charset="0"/>
              </a:rPr>
              <a:t>partners</a:t>
            </a:r>
            <a:r>
              <a:rPr lang="en-US" sz="1200" dirty="0">
                <a:latin typeface="Century Gothic" panose="020B0502020202020204" pitchFamily="34" charset="0"/>
              </a:rPr>
              <a:t> that </a:t>
            </a:r>
            <a:r>
              <a:rPr lang="en-US" sz="1200" b="1" dirty="0">
                <a:latin typeface="Century Gothic" panose="020B0502020202020204" pitchFamily="34" charset="0"/>
              </a:rPr>
              <a:t>know how </a:t>
            </a:r>
            <a:r>
              <a:rPr lang="en-US" sz="1200" dirty="0">
                <a:latin typeface="Century Gothic" panose="020B0502020202020204" pitchFamily="34" charset="0"/>
              </a:rPr>
              <a:t>to get a </a:t>
            </a:r>
            <a:r>
              <a:rPr lang="en-US" sz="1200" b="1" dirty="0">
                <a:latin typeface="Century Gothic" panose="020B0502020202020204" pitchFamily="34" charset="0"/>
              </a:rPr>
              <a:t>deal done within their territory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And we </a:t>
            </a:r>
            <a:r>
              <a:rPr lang="en-US" sz="1200" b="1" dirty="0">
                <a:latin typeface="Century Gothic" panose="020B0502020202020204" pitchFamily="34" charset="0"/>
              </a:rPr>
              <a:t>provide</a:t>
            </a:r>
            <a:r>
              <a:rPr lang="en-US" sz="1200" dirty="0">
                <a:latin typeface="Century Gothic" panose="020B0502020202020204" pitchFamily="34" charset="0"/>
              </a:rPr>
              <a:t> our </a:t>
            </a:r>
            <a:r>
              <a:rPr lang="en-US" sz="1200" b="1" dirty="0">
                <a:latin typeface="Century Gothic" panose="020B0502020202020204" pitchFamily="34" charset="0"/>
              </a:rPr>
              <a:t>vendors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partners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tailored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Public Sector Marketing </a:t>
            </a:r>
            <a:r>
              <a:rPr lang="en-US" sz="1200" b="0" dirty="0">
                <a:latin typeface="Century Gothic" panose="020B0502020202020204" pitchFamily="34" charset="0"/>
              </a:rPr>
              <a:t>and </a:t>
            </a:r>
            <a:r>
              <a:rPr lang="en-US" sz="1200" b="1" dirty="0">
                <a:latin typeface="Century Gothic" panose="020B0502020202020204" pitchFamily="34" charset="0"/>
              </a:rPr>
              <a:t>Demand Generation</a:t>
            </a:r>
            <a:r>
              <a:rPr lang="en-US" sz="1200" b="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services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These </a:t>
            </a:r>
            <a:r>
              <a:rPr lang="en-US" sz="1200" b="1" dirty="0">
                <a:latin typeface="Century Gothic" panose="020B0502020202020204" pitchFamily="34" charset="0"/>
              </a:rPr>
              <a:t>services augment </a:t>
            </a:r>
            <a:r>
              <a:rPr lang="en-US" sz="1200" dirty="0">
                <a:latin typeface="Century Gothic" panose="020B0502020202020204" pitchFamily="34" charset="0"/>
              </a:rPr>
              <a:t>your own </a:t>
            </a:r>
            <a:r>
              <a:rPr lang="en-US" sz="1200" b="1" dirty="0">
                <a:latin typeface="Century Gothic" panose="020B0502020202020204" pitchFamily="34" charset="0"/>
              </a:rPr>
              <a:t>public sector marketing efforts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We </a:t>
            </a:r>
            <a:r>
              <a:rPr lang="en-US" sz="1200" b="1" dirty="0">
                <a:latin typeface="Century Gothic" panose="020B0502020202020204" pitchFamily="34" charset="0"/>
              </a:rPr>
              <a:t>tailor these services </a:t>
            </a:r>
            <a:r>
              <a:rPr lang="en-US" sz="1200" dirty="0">
                <a:latin typeface="Century Gothic" panose="020B0502020202020204" pitchFamily="34" charset="0"/>
              </a:rPr>
              <a:t>to your </a:t>
            </a:r>
            <a:r>
              <a:rPr lang="en-US" sz="1200" b="1" dirty="0">
                <a:latin typeface="Century Gothic" panose="020B0502020202020204" pitchFamily="34" charset="0"/>
              </a:rPr>
              <a:t>go-to-market strategy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To </a:t>
            </a:r>
            <a:r>
              <a:rPr lang="en-US" sz="1200" b="1" dirty="0">
                <a:latin typeface="Century Gothic" panose="020B0502020202020204" pitchFamily="34" charset="0"/>
              </a:rPr>
              <a:t>generate demand </a:t>
            </a:r>
            <a:r>
              <a:rPr lang="en-US" sz="1200" dirty="0">
                <a:latin typeface="Century Gothic" panose="020B0502020202020204" pitchFamily="34" charset="0"/>
              </a:rPr>
              <a:t>and </a:t>
            </a:r>
            <a:r>
              <a:rPr lang="en-US" sz="1200" b="1" dirty="0">
                <a:latin typeface="Century Gothic" panose="020B0502020202020204" pitchFamily="34" charset="0"/>
              </a:rPr>
              <a:t>increase your brand awareness </a:t>
            </a:r>
            <a:r>
              <a:rPr lang="en-US" sz="1200" dirty="0">
                <a:latin typeface="Century Gothic" panose="020B0502020202020204" pitchFamily="34" charset="0"/>
              </a:rPr>
              <a:t>in this </a:t>
            </a:r>
            <a:r>
              <a:rPr lang="en-US" sz="1200" b="1" dirty="0">
                <a:latin typeface="Century Gothic" panose="020B0502020202020204" pitchFamily="34" charset="0"/>
              </a:rPr>
              <a:t>unique marketspace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i="1" u="sng" dirty="0">
                <a:latin typeface="Century Gothic" panose="020B0502020202020204" pitchFamily="34" charset="0"/>
              </a:rPr>
              <a:t>This slide is intended to introduce Four’s value elements in our differentiation derived from our Financing legacy and suite of associated services.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And </a:t>
            </a:r>
            <a:r>
              <a:rPr lang="en-US" sz="1200" b="1" dirty="0">
                <a:latin typeface="Century Gothic" panose="020B0502020202020204" pitchFamily="34" charset="0"/>
              </a:rPr>
              <a:t>everything we’ve built </a:t>
            </a:r>
            <a:r>
              <a:rPr lang="en-US" sz="1200" dirty="0">
                <a:latin typeface="Century Gothic" panose="020B0502020202020204" pitchFamily="34" charset="0"/>
              </a:rPr>
              <a:t>to </a:t>
            </a:r>
            <a:r>
              <a:rPr lang="en-US" sz="1200" b="1" dirty="0">
                <a:latin typeface="Century Gothic" panose="020B0502020202020204" pitchFamily="34" charset="0"/>
              </a:rPr>
              <a:t>drive your growth </a:t>
            </a:r>
            <a:r>
              <a:rPr lang="en-US" sz="1200" dirty="0">
                <a:latin typeface="Century Gothic" panose="020B0502020202020204" pitchFamily="34" charset="0"/>
              </a:rPr>
              <a:t>was </a:t>
            </a:r>
            <a:r>
              <a:rPr lang="en-US" sz="1200" b="1" dirty="0">
                <a:latin typeface="Century Gothic" panose="020B0502020202020204" pitchFamily="34" charset="0"/>
              </a:rPr>
              <a:t>born</a:t>
            </a:r>
            <a:r>
              <a:rPr lang="en-US" sz="1200" dirty="0">
                <a:latin typeface="Century Gothic" panose="020B0502020202020204" pitchFamily="34" charset="0"/>
              </a:rPr>
              <a:t> out of </a:t>
            </a:r>
            <a:r>
              <a:rPr lang="en-US" sz="1200" b="1" dirty="0">
                <a:latin typeface="Century Gothic" panose="020B0502020202020204" pitchFamily="34" charset="0"/>
              </a:rPr>
              <a:t>Financing business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We </a:t>
            </a:r>
            <a:r>
              <a:rPr lang="en-US" sz="1200" b="1" dirty="0">
                <a:latin typeface="Century Gothic" panose="020B0502020202020204" pitchFamily="34" charset="0"/>
              </a:rPr>
              <a:t>provide</a:t>
            </a:r>
            <a:r>
              <a:rPr lang="en-US" sz="1200" dirty="0">
                <a:latin typeface="Century Gothic" panose="020B0502020202020204" pitchFamily="34" charset="0"/>
              </a:rPr>
              <a:t> our </a:t>
            </a:r>
            <a:r>
              <a:rPr lang="en-US" sz="1200" b="1" dirty="0">
                <a:latin typeface="Century Gothic" panose="020B0502020202020204" pitchFamily="34" charset="0"/>
              </a:rPr>
              <a:t>vendors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Financing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Deal Lifecycle Management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Services</a:t>
            </a:r>
            <a:r>
              <a:rPr lang="en-US" sz="1200" dirty="0">
                <a:latin typeface="Century Gothic" panose="020B0502020202020204" pitchFamily="34" charset="0"/>
              </a:rPr>
              <a:t> that </a:t>
            </a:r>
            <a:r>
              <a:rPr lang="en-US" sz="1200" b="1" dirty="0">
                <a:latin typeface="Century Gothic" panose="020B0502020202020204" pitchFamily="34" charset="0"/>
              </a:rPr>
              <a:t>accelerate</a:t>
            </a:r>
            <a:r>
              <a:rPr lang="en-US" sz="1200" dirty="0">
                <a:latin typeface="Century Gothic" panose="020B0502020202020204" pitchFamily="34" charset="0"/>
              </a:rPr>
              <a:t> your </a:t>
            </a:r>
            <a:r>
              <a:rPr lang="en-US" sz="1200" b="1" dirty="0">
                <a:latin typeface="Century Gothic" panose="020B0502020202020204" pitchFamily="34" charset="0"/>
              </a:rPr>
              <a:t>bookings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make</a:t>
            </a:r>
            <a:r>
              <a:rPr lang="en-US" sz="1200" dirty="0">
                <a:latin typeface="Century Gothic" panose="020B0502020202020204" pitchFamily="34" charset="0"/>
              </a:rPr>
              <a:t> your </a:t>
            </a:r>
            <a:r>
              <a:rPr lang="en-US" sz="1200" b="1" dirty="0">
                <a:latin typeface="Century Gothic" panose="020B0502020202020204" pitchFamily="34" charset="0"/>
              </a:rPr>
              <a:t>deals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bigger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4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1" u="sng" dirty="0">
                <a:latin typeface="Century Gothic" panose="020B0502020202020204" pitchFamily="34" charset="0"/>
              </a:rPr>
              <a:t>This slide is intended to introduce Four’s value elements in our differentiation derived from our sales and operations teams as well as our operational excellence.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We </a:t>
            </a:r>
            <a:r>
              <a:rPr lang="en-US" sz="1200" b="1" dirty="0">
                <a:latin typeface="Century Gothic" panose="020B0502020202020204" pitchFamily="34" charset="0"/>
              </a:rPr>
              <a:t>provide</a:t>
            </a:r>
            <a:r>
              <a:rPr lang="en-US" sz="1200" dirty="0">
                <a:latin typeface="Century Gothic" panose="020B0502020202020204" pitchFamily="34" charset="0"/>
              </a:rPr>
              <a:t> our </a:t>
            </a:r>
            <a:r>
              <a:rPr lang="en-US" sz="1200" b="1" dirty="0">
                <a:latin typeface="Century Gothic" panose="020B0502020202020204" pitchFamily="34" charset="0"/>
              </a:rPr>
              <a:t>vendors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partners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Sales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Operational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Infrastructure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We </a:t>
            </a:r>
            <a:r>
              <a:rPr lang="en-US" sz="1200" b="1" dirty="0">
                <a:latin typeface="Century Gothic" panose="020B0502020202020204" pitchFamily="34" charset="0"/>
              </a:rPr>
              <a:t>operate</a:t>
            </a:r>
            <a:r>
              <a:rPr lang="en-US" sz="1200" dirty="0">
                <a:latin typeface="Century Gothic" panose="020B0502020202020204" pitchFamily="34" charset="0"/>
              </a:rPr>
              <a:t> as an </a:t>
            </a:r>
            <a:r>
              <a:rPr lang="en-US" sz="1200" b="1" dirty="0">
                <a:latin typeface="Century Gothic" panose="020B0502020202020204" pitchFamily="34" charset="0"/>
              </a:rPr>
              <a:t>extension</a:t>
            </a:r>
            <a:r>
              <a:rPr lang="en-US" sz="1200" dirty="0">
                <a:latin typeface="Century Gothic" panose="020B0502020202020204" pitchFamily="34" charset="0"/>
              </a:rPr>
              <a:t> of your </a:t>
            </a:r>
            <a:r>
              <a:rPr lang="en-US" sz="1200" b="1" dirty="0">
                <a:latin typeface="Century Gothic" panose="020B0502020202020204" pitchFamily="34" charset="0"/>
              </a:rPr>
              <a:t>public sector teams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Century Gothic" panose="020B0502020202020204" pitchFamily="34" charset="0"/>
              </a:rPr>
              <a:t>To</a:t>
            </a:r>
            <a:r>
              <a:rPr lang="en-US" sz="1200" b="1" dirty="0">
                <a:latin typeface="Century Gothic" panose="020B0502020202020204" pitchFamily="34" charset="0"/>
              </a:rPr>
              <a:t> drive </a:t>
            </a:r>
            <a:r>
              <a:rPr lang="en-US" sz="1200" b="0" dirty="0">
                <a:latin typeface="Century Gothic" panose="020B0502020202020204" pitchFamily="34" charset="0"/>
              </a:rPr>
              <a:t>t</a:t>
            </a:r>
            <a:r>
              <a:rPr lang="en-US" sz="1200" dirty="0">
                <a:latin typeface="Century Gothic" panose="020B0502020202020204" pitchFamily="34" charset="0"/>
              </a:rPr>
              <a:t>he </a:t>
            </a:r>
            <a:r>
              <a:rPr lang="en-US" sz="1200" b="1" dirty="0">
                <a:latin typeface="Century Gothic" panose="020B0502020202020204" pitchFamily="34" charset="0"/>
              </a:rPr>
              <a:t>growth</a:t>
            </a:r>
            <a:r>
              <a:rPr lang="en-US" sz="1200" dirty="0">
                <a:latin typeface="Century Gothic" panose="020B0502020202020204" pitchFamily="34" charset="0"/>
              </a:rPr>
              <a:t> of </a:t>
            </a:r>
            <a:r>
              <a:rPr lang="en-US" sz="1200" b="1" dirty="0">
                <a:latin typeface="Century Gothic" panose="020B0502020202020204" pitchFamily="34" charset="0"/>
              </a:rPr>
              <a:t>your business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While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reducing cost </a:t>
            </a:r>
            <a:r>
              <a:rPr lang="en-US" sz="1200" dirty="0">
                <a:latin typeface="Century Gothic" panose="020B0502020202020204" pitchFamily="34" charset="0"/>
              </a:rPr>
              <a:t>and </a:t>
            </a:r>
            <a:r>
              <a:rPr lang="en-US" sz="1200" b="1" dirty="0">
                <a:latin typeface="Century Gothic" panose="020B0502020202020204" pitchFamily="34" charset="0"/>
              </a:rPr>
              <a:t>mitigating risk </a:t>
            </a:r>
            <a:r>
              <a:rPr lang="en-US" sz="1200" dirty="0">
                <a:latin typeface="Century Gothic" panose="020B0502020202020204" pitchFamily="34" charset="0"/>
              </a:rPr>
              <a:t>for you when </a:t>
            </a:r>
            <a:r>
              <a:rPr lang="en-US" sz="1200" b="1" dirty="0">
                <a:latin typeface="Century Gothic" panose="020B0502020202020204" pitchFamily="34" charset="0"/>
              </a:rPr>
              <a:t>doing business </a:t>
            </a:r>
            <a:r>
              <a:rPr lang="en-US" sz="1200" dirty="0">
                <a:latin typeface="Century Gothic" panose="020B0502020202020204" pitchFamily="34" charset="0"/>
              </a:rPr>
              <a:t>in </a:t>
            </a:r>
            <a:r>
              <a:rPr lang="en-US" sz="1200" b="1" dirty="0">
                <a:latin typeface="Century Gothic" panose="020B0502020202020204" pitchFamily="34" charset="0"/>
              </a:rPr>
              <a:t>public sector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1" u="sng" dirty="0">
                <a:latin typeface="Century Gothic" panose="020B0502020202020204" pitchFamily="34" charset="0"/>
              </a:rPr>
              <a:t>This slide is intended to introduce Four’s value elements in our differentiation derived from our approach to channel management.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Our </a:t>
            </a:r>
            <a:r>
              <a:rPr lang="en-US" sz="1200" b="1" dirty="0">
                <a:latin typeface="Century Gothic" panose="020B0502020202020204" pitchFamily="34" charset="0"/>
              </a:rPr>
              <a:t>Partner</a:t>
            </a:r>
            <a:r>
              <a:rPr lang="en-US" sz="1200" dirty="0">
                <a:latin typeface="Century Gothic" panose="020B0502020202020204" pitchFamily="34" charset="0"/>
              </a:rPr>
              <a:t> &amp; </a:t>
            </a:r>
            <a:r>
              <a:rPr lang="en-US" sz="1200" b="1" dirty="0">
                <a:latin typeface="Century Gothic" panose="020B0502020202020204" pitchFamily="34" charset="0"/>
              </a:rPr>
              <a:t>Contract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Alignment</a:t>
            </a:r>
            <a:r>
              <a:rPr lang="en-US" sz="1200" dirty="0">
                <a:latin typeface="Century Gothic" panose="020B0502020202020204" pitchFamily="34" charset="0"/>
              </a:rPr>
              <a:t> services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Provide a </a:t>
            </a:r>
            <a:r>
              <a:rPr lang="en-US" sz="1200" b="1" dirty="0">
                <a:latin typeface="Century Gothic" panose="020B0502020202020204" pitchFamily="34" charset="0"/>
              </a:rPr>
              <a:t>different</a:t>
            </a:r>
            <a:r>
              <a:rPr lang="en-US" sz="1200" dirty="0">
                <a:latin typeface="Century Gothic" panose="020B0502020202020204" pitchFamily="34" charset="0"/>
              </a:rPr>
              <a:t>, </a:t>
            </a:r>
            <a:r>
              <a:rPr lang="en-US" sz="1200" b="1" dirty="0">
                <a:latin typeface="Century Gothic" panose="020B0502020202020204" pitchFamily="34" charset="0"/>
              </a:rPr>
              <a:t>targeted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approach</a:t>
            </a:r>
            <a:r>
              <a:rPr lang="en-US" sz="1200" dirty="0">
                <a:latin typeface="Century Gothic" panose="020B0502020202020204" pitchFamily="34" charset="0"/>
              </a:rPr>
              <a:t> to </a:t>
            </a:r>
            <a:r>
              <a:rPr lang="en-US" sz="1200" b="1" dirty="0">
                <a:latin typeface="Century Gothic" panose="020B0502020202020204" pitchFamily="34" charset="0"/>
              </a:rPr>
              <a:t>scaling</a:t>
            </a:r>
            <a:r>
              <a:rPr lang="en-US" sz="1200" dirty="0">
                <a:latin typeface="Century Gothic" panose="020B0502020202020204" pitchFamily="34" charset="0"/>
              </a:rPr>
              <a:t> your </a:t>
            </a:r>
            <a:r>
              <a:rPr lang="en-US" sz="1200" b="1" dirty="0">
                <a:latin typeface="Century Gothic" panose="020B0502020202020204" pitchFamily="34" charset="0"/>
              </a:rPr>
              <a:t>business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through the channel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Our </a:t>
            </a:r>
            <a:r>
              <a:rPr lang="en-US" sz="1200" b="1" dirty="0">
                <a:latin typeface="Century Gothic" panose="020B0502020202020204" pitchFamily="34" charset="0"/>
              </a:rPr>
              <a:t>approach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connects</a:t>
            </a:r>
            <a:r>
              <a:rPr lang="en-US" sz="1200" dirty="0">
                <a:latin typeface="Century Gothic" panose="020B0502020202020204" pitchFamily="34" charset="0"/>
              </a:rPr>
              <a:t> your </a:t>
            </a:r>
            <a:r>
              <a:rPr lang="en-US" sz="1200" b="1" dirty="0">
                <a:latin typeface="Century Gothic" panose="020B0502020202020204" pitchFamily="34" charset="0"/>
              </a:rPr>
              <a:t>teams</a:t>
            </a:r>
            <a:r>
              <a:rPr lang="en-US" sz="1200" dirty="0">
                <a:latin typeface="Century Gothic" panose="020B0502020202020204" pitchFamily="34" charset="0"/>
              </a:rPr>
              <a:t> with the </a:t>
            </a:r>
            <a:r>
              <a:rPr lang="en-US" sz="1200" b="1" dirty="0">
                <a:latin typeface="Century Gothic" panose="020B0502020202020204" pitchFamily="34" charset="0"/>
              </a:rPr>
              <a:t>reps</a:t>
            </a:r>
            <a:r>
              <a:rPr lang="en-US" sz="1200" dirty="0">
                <a:latin typeface="Century Gothic" panose="020B0502020202020204" pitchFamily="34" charset="0"/>
              </a:rPr>
              <a:t> at our </a:t>
            </a:r>
            <a:r>
              <a:rPr lang="en-US" sz="1200" b="1" dirty="0">
                <a:latin typeface="Century Gothic" panose="020B0502020202020204" pitchFamily="34" charset="0"/>
              </a:rPr>
              <a:t>partners</a:t>
            </a:r>
            <a:r>
              <a:rPr lang="en-US" sz="1200" dirty="0">
                <a:latin typeface="Century Gothic" panose="020B0502020202020204" pitchFamily="34" charset="0"/>
              </a:rPr>
              <a:t> that </a:t>
            </a:r>
            <a:r>
              <a:rPr lang="en-US" sz="1200" b="1" dirty="0">
                <a:latin typeface="Century Gothic" panose="020B0502020202020204" pitchFamily="34" charset="0"/>
              </a:rPr>
              <a:t>know how </a:t>
            </a:r>
            <a:r>
              <a:rPr lang="en-US" sz="1200" dirty="0">
                <a:latin typeface="Century Gothic" panose="020B0502020202020204" pitchFamily="34" charset="0"/>
              </a:rPr>
              <a:t>to get a </a:t>
            </a:r>
            <a:r>
              <a:rPr lang="en-US" sz="1200" b="1" dirty="0">
                <a:latin typeface="Century Gothic" panose="020B0502020202020204" pitchFamily="34" charset="0"/>
              </a:rPr>
              <a:t>deal done within their territory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9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1" u="sng" dirty="0">
                <a:latin typeface="Century Gothic" panose="020B0502020202020204" pitchFamily="34" charset="0"/>
              </a:rPr>
              <a:t>This slide is intended to introduce Four’s value elements in our differentiation derived from our years of experience Marketing in the unique space that is public sector.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</a:rPr>
              <a:t>We </a:t>
            </a:r>
            <a:r>
              <a:rPr lang="en-US" sz="1200" b="1" dirty="0">
                <a:latin typeface="Century Gothic" panose="020B0502020202020204" pitchFamily="34" charset="0"/>
              </a:rPr>
              <a:t>provide</a:t>
            </a:r>
            <a:r>
              <a:rPr lang="en-US" sz="1200" dirty="0">
                <a:latin typeface="Century Gothic" panose="020B0502020202020204" pitchFamily="34" charset="0"/>
              </a:rPr>
              <a:t> our </a:t>
            </a:r>
            <a:r>
              <a:rPr lang="en-US" sz="1200" b="1" dirty="0">
                <a:latin typeface="Century Gothic" panose="020B0502020202020204" pitchFamily="34" charset="0"/>
              </a:rPr>
              <a:t>vendors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latin typeface="Century Gothic" panose="020B0502020202020204" pitchFamily="34" charset="0"/>
              </a:rPr>
              <a:t>partners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tailored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Public Sector Marketing </a:t>
            </a:r>
            <a:r>
              <a:rPr lang="en-US" sz="1200" b="0" dirty="0">
                <a:latin typeface="Century Gothic" panose="020B0502020202020204" pitchFamily="34" charset="0"/>
              </a:rPr>
              <a:t>and </a:t>
            </a:r>
            <a:r>
              <a:rPr lang="en-US" sz="1200" b="1" dirty="0">
                <a:latin typeface="Century Gothic" panose="020B0502020202020204" pitchFamily="34" charset="0"/>
              </a:rPr>
              <a:t>Demand Generation</a:t>
            </a:r>
            <a:r>
              <a:rPr lang="en-US" sz="1200" b="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services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These </a:t>
            </a:r>
            <a:r>
              <a:rPr lang="en-US" sz="1200" b="1" dirty="0">
                <a:latin typeface="Century Gothic" panose="020B0502020202020204" pitchFamily="34" charset="0"/>
              </a:rPr>
              <a:t>services augment </a:t>
            </a:r>
            <a:r>
              <a:rPr lang="en-US" sz="1200" dirty="0">
                <a:latin typeface="Century Gothic" panose="020B0502020202020204" pitchFamily="34" charset="0"/>
              </a:rPr>
              <a:t>your own </a:t>
            </a:r>
            <a:r>
              <a:rPr lang="en-US" sz="1200" b="1" dirty="0">
                <a:latin typeface="Century Gothic" panose="020B0502020202020204" pitchFamily="34" charset="0"/>
              </a:rPr>
              <a:t>public sector marketing efforts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We </a:t>
            </a:r>
            <a:r>
              <a:rPr lang="en-US" sz="1200" b="1" dirty="0">
                <a:latin typeface="Century Gothic" panose="020B0502020202020204" pitchFamily="34" charset="0"/>
              </a:rPr>
              <a:t>tailor these services </a:t>
            </a:r>
            <a:r>
              <a:rPr lang="en-US" sz="1200" dirty="0">
                <a:latin typeface="Century Gothic" panose="020B0502020202020204" pitchFamily="34" charset="0"/>
              </a:rPr>
              <a:t>to your </a:t>
            </a:r>
            <a:r>
              <a:rPr lang="en-US" sz="1200" b="1" dirty="0">
                <a:latin typeface="Century Gothic" panose="020B0502020202020204" pitchFamily="34" charset="0"/>
              </a:rPr>
              <a:t>go-to-market strategy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To </a:t>
            </a:r>
            <a:r>
              <a:rPr lang="en-US" sz="1200" b="1" dirty="0">
                <a:latin typeface="Century Gothic" panose="020B0502020202020204" pitchFamily="34" charset="0"/>
              </a:rPr>
              <a:t>generate demand </a:t>
            </a:r>
            <a:r>
              <a:rPr lang="en-US" sz="1200" dirty="0">
                <a:latin typeface="Century Gothic" panose="020B0502020202020204" pitchFamily="34" charset="0"/>
              </a:rPr>
              <a:t>and </a:t>
            </a:r>
            <a:r>
              <a:rPr lang="en-US" sz="1200" b="1" dirty="0">
                <a:latin typeface="Century Gothic" panose="020B0502020202020204" pitchFamily="34" charset="0"/>
              </a:rPr>
              <a:t>increase your brand awareness </a:t>
            </a:r>
            <a:r>
              <a:rPr lang="en-US" sz="1200" dirty="0">
                <a:latin typeface="Century Gothic" panose="020B0502020202020204" pitchFamily="34" charset="0"/>
              </a:rPr>
              <a:t>in this </a:t>
            </a:r>
            <a:r>
              <a:rPr lang="en-US" sz="1200" b="1" dirty="0">
                <a:latin typeface="Century Gothic" panose="020B0502020202020204" pitchFamily="34" charset="0"/>
              </a:rPr>
              <a:t>unique marketspace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 dirty="0">
                <a:latin typeface="Century Gothic" panose="020B0502020202020204" pitchFamily="34" charset="0"/>
              </a:rPr>
              <a:t>This slide is intended to close the presentation and initiate or continue a dialog with your audience.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6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006C-C4B1-1EE0-3C41-A802D053E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640" y="2090057"/>
            <a:ext cx="3523861" cy="285183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61A2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AE44B-9105-DA35-DA9F-D5F4E9A73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40" y="5047861"/>
            <a:ext cx="3523861" cy="96485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15D91A-2005-DBA3-5933-E35D5E3E8C03}"/>
              </a:ext>
            </a:extLst>
          </p:cNvPr>
          <p:cNvSpPr/>
          <p:nvPr userDrawn="1"/>
        </p:nvSpPr>
        <p:spPr>
          <a:xfrm>
            <a:off x="-7" y="6476004"/>
            <a:ext cx="12192007" cy="386364"/>
          </a:xfrm>
          <a:prstGeom prst="rect">
            <a:avLst/>
          </a:prstGeom>
          <a:solidFill>
            <a:srgbClr val="61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What Is Flag Day? - HISTORY">
            <a:extLst>
              <a:ext uri="{FF2B5EF4-FFF2-40B4-BE49-F238E27FC236}">
                <a16:creationId xmlns:a16="http://schemas.microsoft.com/office/drawing/2014/main" id="{3F470E89-F248-66D3-7B8C-C9C0A4687F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64" y="4048"/>
            <a:ext cx="7967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AAE410-6D42-4458-8E9B-A21FB3A94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7" y="845283"/>
            <a:ext cx="2175498" cy="9693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A59F56-5F60-7649-B514-3CAB35B8D027}"/>
              </a:ext>
            </a:extLst>
          </p:cNvPr>
          <p:cNvSpPr/>
          <p:nvPr userDrawn="1"/>
        </p:nvSpPr>
        <p:spPr>
          <a:xfrm flipV="1">
            <a:off x="4224764" y="-2507"/>
            <a:ext cx="7967236" cy="6857999"/>
          </a:xfrm>
          <a:prstGeom prst="rect">
            <a:avLst/>
          </a:prstGeom>
          <a:solidFill>
            <a:srgbClr val="357988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765CCC-026F-B7B2-74D6-8D7EDADA17D9}"/>
              </a:ext>
            </a:extLst>
          </p:cNvPr>
          <p:cNvSpPr txBox="1"/>
          <p:nvPr userDrawn="1"/>
        </p:nvSpPr>
        <p:spPr>
          <a:xfrm>
            <a:off x="4776787" y="670448"/>
            <a:ext cx="752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Museo Sans 900" panose="02000000000000000000" pitchFamily="50" charset="0"/>
              </a:rPr>
              <a:t>Boutique Aggregation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84767-08D2-FEDB-9D52-B5E37796B1F6}"/>
              </a:ext>
            </a:extLst>
          </p:cNvPr>
          <p:cNvSpPr txBox="1"/>
          <p:nvPr userDrawn="1"/>
        </p:nvSpPr>
        <p:spPr>
          <a:xfrm>
            <a:off x="4804780" y="1414475"/>
            <a:ext cx="632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Your preferred source of supply to Public Sector</a:t>
            </a:r>
          </a:p>
        </p:txBody>
      </p:sp>
      <p:pic>
        <p:nvPicPr>
          <p:cNvPr id="20" name="Picture 2" descr="Capitol Building Png posted by Zoey Sellers">
            <a:extLst>
              <a:ext uri="{FF2B5EF4-FFF2-40B4-BE49-F238E27FC236}">
                <a16:creationId xmlns:a16="http://schemas.microsoft.com/office/drawing/2014/main" id="{47DE2B3E-5008-248C-4517-93BC8EADA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39" y="2026522"/>
            <a:ext cx="8434872" cy="4831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5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83ABCA-75A7-FBCB-7BEC-83828DA7A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667E0-FC5B-B18F-621B-23482D6E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4309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CC827-B54A-C89D-41F0-CCE3C57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113D5-4DEB-6697-BA06-EE73A5DB1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39A8F-B3EE-07C9-D022-C24CA7654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5ADA5-B5F4-78E3-E899-0199171E8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002D05-7EDD-E04B-67B9-0C86235796A6}"/>
              </a:ext>
            </a:extLst>
          </p:cNvPr>
          <p:cNvSpPr/>
          <p:nvPr userDrawn="1"/>
        </p:nvSpPr>
        <p:spPr>
          <a:xfrm>
            <a:off x="1248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8A8FDB-5018-CA55-EE39-6DA1BB100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11B39F-F5A7-2A65-FF51-3E548295AE93}"/>
              </a:ext>
            </a:extLst>
          </p:cNvPr>
          <p:cNvSpPr/>
          <p:nvPr userDrawn="1"/>
        </p:nvSpPr>
        <p:spPr>
          <a:xfrm>
            <a:off x="1248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4C6B5-AAE6-9655-07E4-D0213FA3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93858"/>
            <a:ext cx="10515600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99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E7E1EF-A34A-F774-7E2D-2EE828F69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68834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40320-0570-92A5-7DC3-5253C33E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6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8394-AC66-7879-9ECA-19717657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5D759-2B31-6FC6-BFE5-FC446D27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86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E9FB5-B5DA-FAEE-2938-A935D9C8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3B-1358-4FE0-9167-CF87EAD9A86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FAA6F-6BED-5F86-00A9-0EFEA2F8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3BDDD-2387-160F-3ED8-4E6BB2CE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E2A6-53D2-4DA9-81A8-7D3032C7D5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3C943-2DAC-664B-CA3A-1B466870BAB3}"/>
              </a:ext>
            </a:extLst>
          </p:cNvPr>
          <p:cNvSpPr/>
          <p:nvPr userDrawn="1"/>
        </p:nvSpPr>
        <p:spPr>
          <a:xfrm rot="5400000">
            <a:off x="1296988" y="3386917"/>
            <a:ext cx="6858000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12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FAC52D-FBF6-ACDF-4014-21232FE3D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68834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7598E-335D-6CDE-6B33-49327B66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00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7A607-113A-0C50-A473-D1DAC5CFB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EDF58-07FD-C03B-CCEE-2F90C4D9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900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A2F8B-487A-9C91-B832-8D143696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3B-1358-4FE0-9167-CF87EAD9A86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9EBF5-368C-FA2F-FE6E-1B54F391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D0140-86CA-D76C-151E-BBEB36AA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E2A6-53D2-4DA9-81A8-7D3032C7D5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3ADBA-CCE6-6B51-700D-A22DB156FF78}"/>
              </a:ext>
            </a:extLst>
          </p:cNvPr>
          <p:cNvSpPr/>
          <p:nvPr userDrawn="1"/>
        </p:nvSpPr>
        <p:spPr>
          <a:xfrm rot="5400000">
            <a:off x="1296988" y="3386917"/>
            <a:ext cx="6858000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1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68ED099-DADF-21F3-ACF9-489B2559F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7" y="2648284"/>
            <a:ext cx="382830" cy="3828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C31E09-9824-4405-E7CF-5D277149F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7" y="3507690"/>
            <a:ext cx="382830" cy="382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6772F9-EF79-8D3D-9899-19D54DC58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7" y="4349578"/>
            <a:ext cx="382830" cy="382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EA7BB9-66EE-843B-F33E-B2F149CFF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7" y="5187229"/>
            <a:ext cx="382830" cy="3828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44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A6ED4-3DC4-2DFF-DAA1-8511B77E3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8" y="2000580"/>
            <a:ext cx="6440366" cy="2280261"/>
          </a:xfrm>
          <a:prstGeom prst="rect">
            <a:avLst/>
          </a:prstGeom>
        </p:spPr>
      </p:pic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FF4E3DFA-25EE-CAF7-4E11-B6B85D5AC9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2939" y="4449535"/>
            <a:ext cx="4124130" cy="6808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1">
            <a:extLst>
              <a:ext uri="{FF2B5EF4-FFF2-40B4-BE49-F238E27FC236}">
                <a16:creationId xmlns:a16="http://schemas.microsoft.com/office/drawing/2014/main" id="{B34B805E-7454-0948-D562-9BA4CB58D2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7602" y="2661564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94EEAF5B-C9F2-E6F6-E14E-70CE20DD2B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7602" y="3503452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F1FB0E38-C494-1C10-6D18-DFA21CA10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2" y="4345340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DDF2EBEC-2F88-FC0C-A3B1-F98F5E0525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2" y="5187229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11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251F5DC-9F30-6D36-B9A0-541BA4487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55" y="2667730"/>
            <a:ext cx="382830" cy="382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1041CE-F4F7-EB40-76AD-E0A099237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24" y="3500971"/>
            <a:ext cx="382830" cy="382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EA134B-5C4F-6800-2C93-BF429447C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24" y="4334212"/>
            <a:ext cx="382830" cy="3828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B46997-2E63-D0C4-6000-BB618CA70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24" y="5187229"/>
            <a:ext cx="382830" cy="382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6CBC9-DB99-2E8C-1584-A4230F07A1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9" y="2000580"/>
            <a:ext cx="6403366" cy="22671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44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A53B1B06-864F-4152-9C97-BA9E46A8E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2939" y="4449535"/>
            <a:ext cx="4124130" cy="6808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2DA099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35EAE7CE-2F13-A4CC-6A2B-3C50281D7E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6339" y="2661564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9A289120-8EE1-E043-1CFD-CD5B0ED2C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6339" y="3503452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BFB0A62C-42E1-D17C-7269-EFBE425CC4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6339" y="4345340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A88AD445-75D5-5D9A-E6BC-259F53A2F5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6339" y="5187229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59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ADEC97-A177-6DEE-3D20-D087CC2FE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4" y="2661564"/>
            <a:ext cx="382830" cy="382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E3A619-9D4F-B5FF-B3CC-CA6A2F34B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4" y="3757749"/>
            <a:ext cx="382830" cy="382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4117DD-39FF-840A-2F66-8F04943D8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4" y="4602007"/>
            <a:ext cx="382830" cy="3828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51B93F-A10E-F1EE-0897-B013E81E8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4" y="5446266"/>
            <a:ext cx="382830" cy="382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2C9847-A84D-DC47-764F-FD7BE42BEA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6" y="1995087"/>
            <a:ext cx="6403366" cy="22671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44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6879A034-5610-6624-24CD-C588B32F3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2939" y="4449535"/>
            <a:ext cx="4124130" cy="6808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29676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296B05AE-CA52-04C0-3524-26A3DF3EA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4959" y="2661564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1E70DE3A-CF5E-9A4D-C13B-91649F1169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4959" y="3755379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6CB3847C-4BE0-A837-87BE-33FEA2B718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4959" y="4597267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F0E06B44-7D71-D292-20E8-2252C035A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4959" y="5439156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235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5D26A-2E83-376C-5E75-BEF34AD4F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6" y="2010581"/>
            <a:ext cx="6403368" cy="22671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44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F8FC389-7A1A-1EBE-A655-034D7568A2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2939" y="4449535"/>
            <a:ext cx="4124130" cy="6808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9AC458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5F86F-8F42-1732-9CE2-430D86F4AC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5" y="2665802"/>
            <a:ext cx="382830" cy="382830"/>
          </a:xfrm>
          <a:prstGeom prst="rect">
            <a:avLst/>
          </a:prstGeom>
        </p:spPr>
      </p:pic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29DC4CC4-D60B-F051-9F78-22DF3E86D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7600" y="2661564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377D16-A8E2-F638-C490-B6BA3759DB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5" y="3507690"/>
            <a:ext cx="382830" cy="382830"/>
          </a:xfrm>
          <a:prstGeom prst="rect">
            <a:avLst/>
          </a:prstGeom>
        </p:spPr>
      </p:pic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2C181E76-02CF-F143-34EE-D400C6A6E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7600" y="3503452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55DCF0-81C5-0167-0F44-CF024372C8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5" y="4349578"/>
            <a:ext cx="382830" cy="382830"/>
          </a:xfrm>
          <a:prstGeom prst="rect">
            <a:avLst/>
          </a:prstGeom>
        </p:spPr>
      </p:pic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BE86F1D1-21D9-2E3D-7175-737A3F458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0" y="4345340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4D24B6-A67A-F18F-6FFE-2FFA78B92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5" y="5191467"/>
            <a:ext cx="382830" cy="382830"/>
          </a:xfrm>
          <a:prstGeom prst="rect">
            <a:avLst/>
          </a:prstGeom>
        </p:spPr>
      </p:pic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6813B66F-0409-C2AF-E48F-57DB16DE0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0" y="5187229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98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E6CFA-B972-BD9D-42CD-0E417DA45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1" y="247809"/>
            <a:ext cx="2762213" cy="977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10786186" cy="60322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127CD6-8B23-5A12-9699-7B365556B302}"/>
              </a:ext>
            </a:extLst>
          </p:cNvPr>
          <p:cNvGrpSpPr/>
          <p:nvPr userDrawn="1"/>
        </p:nvGrpSpPr>
        <p:grpSpPr>
          <a:xfrm>
            <a:off x="689357" y="2621713"/>
            <a:ext cx="10427480" cy="1991918"/>
            <a:chOff x="1045999" y="2922036"/>
            <a:chExt cx="9940263" cy="194095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6B649D-E5F8-5AC7-6EE9-686DFAAB8311}"/>
                </a:ext>
              </a:extLst>
            </p:cNvPr>
            <p:cNvGrpSpPr/>
            <p:nvPr/>
          </p:nvGrpSpPr>
          <p:grpSpPr>
            <a:xfrm>
              <a:off x="1045999" y="2922036"/>
              <a:ext cx="1577625" cy="1940953"/>
              <a:chOff x="2215254" y="2680382"/>
              <a:chExt cx="1045006" cy="128567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478FCC9-C673-5493-FD28-BB9B0CFBC43A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CE6BB9C-4FA4-16D2-3516-B19443B1959E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A5BB0F1F-63F8-809C-38E3-3D88051C579D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719B0C9-6F0B-1763-19D3-B883DCC7C68D}"/>
                </a:ext>
              </a:extLst>
            </p:cNvPr>
            <p:cNvGrpSpPr/>
            <p:nvPr/>
          </p:nvGrpSpPr>
          <p:grpSpPr>
            <a:xfrm>
              <a:off x="3136295" y="2922036"/>
              <a:ext cx="1577625" cy="1940953"/>
              <a:chOff x="2215254" y="2680382"/>
              <a:chExt cx="1045006" cy="128567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29393D4-73FD-E0BE-EB52-83AB9EBD9ECB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2DA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8444D33-A774-752F-A52D-AFD36BEF95FC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7C6EF1E5-0170-246D-07C9-B1B8E5D81BFC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27BBF2-FD2D-5813-EEA9-FCF4732A5FDF}"/>
                </a:ext>
              </a:extLst>
            </p:cNvPr>
            <p:cNvGrpSpPr/>
            <p:nvPr/>
          </p:nvGrpSpPr>
          <p:grpSpPr>
            <a:xfrm>
              <a:off x="9408637" y="2922036"/>
              <a:ext cx="1577625" cy="1940953"/>
              <a:chOff x="2215254" y="2680382"/>
              <a:chExt cx="1045006" cy="128567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406834D-38FD-F768-CE12-8FC2102C1DA2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35376E6-5215-2B55-B2ED-EA0BA9384235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2D4B6550-F946-3E60-D5B4-5DB6318C0C72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79B833-702F-2E66-3512-2C80F6DA0EA6}"/>
                </a:ext>
              </a:extLst>
            </p:cNvPr>
            <p:cNvGrpSpPr/>
            <p:nvPr/>
          </p:nvGrpSpPr>
          <p:grpSpPr>
            <a:xfrm>
              <a:off x="7315431" y="2922036"/>
              <a:ext cx="1577625" cy="1940953"/>
              <a:chOff x="2215254" y="2680382"/>
              <a:chExt cx="1045006" cy="128567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CF5D5E3-079B-0CA4-1BBB-E1E23A68667B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9AC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568AE63-9CDA-51C5-13A7-AB9E36FA2A99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5DC4B1B8-3CEE-8CC4-1184-D19EFAC87911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92311D-62ED-3168-41D1-EDF583E57CC3}"/>
                </a:ext>
              </a:extLst>
            </p:cNvPr>
            <p:cNvGrpSpPr/>
            <p:nvPr/>
          </p:nvGrpSpPr>
          <p:grpSpPr>
            <a:xfrm>
              <a:off x="5226589" y="2922036"/>
              <a:ext cx="1577625" cy="1940953"/>
              <a:chOff x="2215254" y="2680382"/>
              <a:chExt cx="1045006" cy="128567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F680C10-309D-1186-BD38-7A72746D1CA1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0296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1D5E437-6DBC-247F-21FD-07FB7FFACBD5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32256F7E-EA68-F5F7-F099-57AAAB046687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5EF044F-E26A-8275-AC59-3F2DF0DBD787}"/>
              </a:ext>
            </a:extLst>
          </p:cNvPr>
          <p:cNvSpPr/>
          <p:nvPr userDrawn="1"/>
        </p:nvSpPr>
        <p:spPr>
          <a:xfrm>
            <a:off x="-6728" y="6285542"/>
            <a:ext cx="12198727" cy="57245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8DC9557D-0537-E951-2407-43FC80E1D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357" y="4768761"/>
            <a:ext cx="1654952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C32D6DE5-7F2B-1947-0C53-9F6F122CC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2083" y="4772689"/>
            <a:ext cx="1654951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2DA099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28E81BF1-F680-6C5C-93B9-7DDBBA3E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858" y="4768760"/>
            <a:ext cx="1654951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029676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C2786BE5-0AED-16E1-7790-34BE1CE325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6082" y="4792930"/>
            <a:ext cx="1654951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1A244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F27C161A-639D-9A44-625D-C04C5BDC2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57306" y="4792929"/>
            <a:ext cx="1654951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FD034BD0-B37B-10DE-CEB4-03A947E245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02272"/>
            <a:ext cx="12198726" cy="330783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6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E6CFA-B972-BD9D-42CD-0E417DA45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1" y="247809"/>
            <a:ext cx="2762213" cy="977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C69D7E-2B84-FA02-9CFE-8674924A61AF}"/>
              </a:ext>
            </a:extLst>
          </p:cNvPr>
          <p:cNvGrpSpPr/>
          <p:nvPr userDrawn="1"/>
        </p:nvGrpSpPr>
        <p:grpSpPr>
          <a:xfrm>
            <a:off x="308299" y="2594055"/>
            <a:ext cx="3175549" cy="3278546"/>
            <a:chOff x="320950" y="1822522"/>
            <a:chExt cx="2381662" cy="24589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865E69-E9C5-13FE-AA63-9A7336424168}"/>
                </a:ext>
              </a:extLst>
            </p:cNvPr>
            <p:cNvGrpSpPr/>
            <p:nvPr/>
          </p:nvGrpSpPr>
          <p:grpSpPr>
            <a:xfrm>
              <a:off x="1194021" y="1961285"/>
              <a:ext cx="1508591" cy="2162657"/>
              <a:chOff x="5259787" y="2165294"/>
              <a:chExt cx="2011454" cy="288354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9AFE9EE-9A00-DFA1-FBFF-ADF6DB2F6A3E}"/>
                  </a:ext>
                </a:extLst>
              </p:cNvPr>
              <p:cNvGrpSpPr/>
              <p:nvPr/>
            </p:nvGrpSpPr>
            <p:grpSpPr>
              <a:xfrm>
                <a:off x="5259788" y="2165294"/>
                <a:ext cx="2011453" cy="679506"/>
                <a:chOff x="5259788" y="2165294"/>
                <a:chExt cx="2011453" cy="679506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A3626E2-9317-7EB4-62E3-1D647A83C525}"/>
                    </a:ext>
                  </a:extLst>
                </p:cNvPr>
                <p:cNvSpPr/>
                <p:nvPr/>
              </p:nvSpPr>
              <p:spPr>
                <a:xfrm>
                  <a:off x="5259788" y="2165294"/>
                  <a:ext cx="2011453" cy="528813"/>
                </a:xfrm>
                <a:prstGeom prst="rect">
                  <a:avLst/>
                </a:prstGeom>
                <a:solidFill>
                  <a:srgbClr val="029676"/>
                </a:solidFill>
                <a:ln w="50800" cap="rnd">
                  <a:solidFill>
                    <a:srgbClr val="029676"/>
                  </a:solidFill>
                  <a:rou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84B938B5-83DF-BE31-8EDA-8C3F1846B96A}"/>
                    </a:ext>
                  </a:extLst>
                </p:cNvPr>
                <p:cNvSpPr/>
                <p:nvPr/>
              </p:nvSpPr>
              <p:spPr>
                <a:xfrm rot="10800000">
                  <a:off x="6123274" y="2708676"/>
                  <a:ext cx="284481" cy="136124"/>
                </a:xfrm>
                <a:prstGeom prst="triangle">
                  <a:avLst/>
                </a:prstGeom>
                <a:solidFill>
                  <a:srgbClr val="029676"/>
                </a:solidFill>
                <a:ln>
                  <a:solidFill>
                    <a:srgbClr val="029676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F55D8CD-6EBD-421C-982F-EBD0008B78F4}"/>
                  </a:ext>
                </a:extLst>
              </p:cNvPr>
              <p:cNvGrpSpPr/>
              <p:nvPr/>
            </p:nvGrpSpPr>
            <p:grpSpPr>
              <a:xfrm>
                <a:off x="5259788" y="2950204"/>
                <a:ext cx="2011453" cy="679506"/>
                <a:chOff x="5259788" y="2950204"/>
                <a:chExt cx="2011453" cy="679506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C77F89A-DCAF-A80F-ECF8-2FAE84255C41}"/>
                    </a:ext>
                  </a:extLst>
                </p:cNvPr>
                <p:cNvGrpSpPr/>
                <p:nvPr/>
              </p:nvGrpSpPr>
              <p:grpSpPr>
                <a:xfrm>
                  <a:off x="5259788" y="2950204"/>
                  <a:ext cx="2011453" cy="528813"/>
                  <a:chOff x="4944828" y="2719830"/>
                  <a:chExt cx="2011453" cy="528813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C8359AC-572F-1FBE-9FCD-D70B5EFCCF70}"/>
                      </a:ext>
                    </a:extLst>
                  </p:cNvPr>
                  <p:cNvSpPr/>
                  <p:nvPr/>
                </p:nvSpPr>
                <p:spPr>
                  <a:xfrm>
                    <a:off x="4944828" y="2719830"/>
                    <a:ext cx="2011453" cy="528813"/>
                  </a:xfrm>
                  <a:prstGeom prst="rect">
                    <a:avLst/>
                  </a:prstGeom>
                  <a:solidFill>
                    <a:srgbClr val="549E39"/>
                  </a:solidFill>
                  <a:ln w="50800" cap="rnd">
                    <a:solidFill>
                      <a:srgbClr val="549E39"/>
                    </a:solidFill>
                    <a:round/>
                  </a:ln>
                  <a:effectLst/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Text Placeholder 25">
                    <a:extLst>
                      <a:ext uri="{FF2B5EF4-FFF2-40B4-BE49-F238E27FC236}">
                        <a16:creationId xmlns:a16="http://schemas.microsoft.com/office/drawing/2014/main" id="{58D9A350-E3D4-E5C3-7F59-7C61A331A94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63429" y="2719830"/>
                    <a:ext cx="1774252" cy="528813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ctr">
                    <a:noAutofit/>
                  </a:bodyPr>
                  <a:lstStyle>
                    <a:lvl1pPr marL="0" indent="0" algn="ctr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1600" b="0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Roboto" panose="02000000000000000000" pitchFamily="2" charset="0"/>
                        <a:cs typeface="+mn-cs"/>
                      </a:defRPr>
                    </a:lvl1pPr>
                    <a:lvl2pPr marL="60957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2pPr>
                    <a:lvl3pPr marL="1219139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333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3pPr>
                    <a:lvl4pPr marL="1828709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4pPr>
                    <a:lvl5pPr marL="2438278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5pPr>
                    <a:lvl6pPr marL="3047848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41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98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55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</a:pPr>
                    <a:endParaRPr lang="en-US" altLang="en-US" sz="1467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Lato" pitchFamily="34" charset="0"/>
                    </a:endParaRPr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B5E1954E-3DAF-61CF-CA11-C6469343A23D}"/>
                    </a:ext>
                  </a:extLst>
                </p:cNvPr>
                <p:cNvSpPr/>
                <p:nvPr/>
              </p:nvSpPr>
              <p:spPr>
                <a:xfrm rot="10800000">
                  <a:off x="6123274" y="3493586"/>
                  <a:ext cx="284481" cy="136124"/>
                </a:xfrm>
                <a:prstGeom prst="triangle">
                  <a:avLst/>
                </a:prstGeom>
                <a:solidFill>
                  <a:srgbClr val="549E39"/>
                </a:solidFill>
                <a:ln>
                  <a:solidFill>
                    <a:srgbClr val="549E39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B9EC3C5-E8A2-8B74-B97F-E47861B9607A}"/>
                  </a:ext>
                </a:extLst>
              </p:cNvPr>
              <p:cNvGrpSpPr/>
              <p:nvPr/>
            </p:nvGrpSpPr>
            <p:grpSpPr>
              <a:xfrm>
                <a:off x="5259788" y="3735114"/>
                <a:ext cx="2011453" cy="679506"/>
                <a:chOff x="5259788" y="2950204"/>
                <a:chExt cx="2011453" cy="679506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4D4AB70-21C8-C0B2-8B23-BB01161A5231}"/>
                    </a:ext>
                  </a:extLst>
                </p:cNvPr>
                <p:cNvGrpSpPr/>
                <p:nvPr/>
              </p:nvGrpSpPr>
              <p:grpSpPr>
                <a:xfrm>
                  <a:off x="5259788" y="2950204"/>
                  <a:ext cx="2011453" cy="528813"/>
                  <a:chOff x="4944828" y="2719830"/>
                  <a:chExt cx="2011453" cy="528813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D01254-2A6F-04E5-449D-0928EBAFFA79}"/>
                      </a:ext>
                    </a:extLst>
                  </p:cNvPr>
                  <p:cNvSpPr/>
                  <p:nvPr/>
                </p:nvSpPr>
                <p:spPr>
                  <a:xfrm>
                    <a:off x="4944828" y="2719830"/>
                    <a:ext cx="2011453" cy="528813"/>
                  </a:xfrm>
                  <a:prstGeom prst="rect">
                    <a:avLst/>
                  </a:prstGeom>
                  <a:solidFill>
                    <a:srgbClr val="8AB833"/>
                  </a:solidFill>
                  <a:ln w="50800" cap="rnd">
                    <a:solidFill>
                      <a:srgbClr val="8AB833"/>
                    </a:solidFill>
                    <a:round/>
                  </a:ln>
                  <a:effectLst/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Text Placeholder 25">
                    <a:extLst>
                      <a:ext uri="{FF2B5EF4-FFF2-40B4-BE49-F238E27FC236}">
                        <a16:creationId xmlns:a16="http://schemas.microsoft.com/office/drawing/2014/main" id="{FE389F3B-9B48-F988-4AB7-3B4FE4639A0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63429" y="2719830"/>
                    <a:ext cx="1774252" cy="528813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ctr">
                    <a:noAutofit/>
                  </a:bodyPr>
                  <a:lstStyle>
                    <a:lvl1pPr marL="0" indent="0" algn="ctr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1600" b="0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Roboto" panose="02000000000000000000" pitchFamily="2" charset="0"/>
                        <a:cs typeface="+mn-cs"/>
                      </a:defRPr>
                    </a:lvl1pPr>
                    <a:lvl2pPr marL="60957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2pPr>
                    <a:lvl3pPr marL="1219139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333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3pPr>
                    <a:lvl4pPr marL="1828709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4pPr>
                    <a:lvl5pPr marL="2438278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5pPr>
                    <a:lvl6pPr marL="3047848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41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98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55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</a:pPr>
                    <a:endParaRPr lang="en-US" altLang="en-US" sz="1467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Lato" pitchFamily="34" charset="0"/>
                    </a:endParaRPr>
                  </a:p>
                </p:txBody>
              </p:sp>
            </p:grpSp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id="{9620D0F2-8767-F80B-8015-D01DB315317F}"/>
                    </a:ext>
                  </a:extLst>
                </p:cNvPr>
                <p:cNvSpPr/>
                <p:nvPr/>
              </p:nvSpPr>
              <p:spPr>
                <a:xfrm rot="10800000">
                  <a:off x="6123274" y="3493586"/>
                  <a:ext cx="284481" cy="136124"/>
                </a:xfrm>
                <a:prstGeom prst="triangle">
                  <a:avLst/>
                </a:prstGeom>
                <a:solidFill>
                  <a:srgbClr val="8AB833"/>
                </a:solidFill>
                <a:ln>
                  <a:solidFill>
                    <a:srgbClr val="8AB83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2AE0F8-89C8-5B90-F0AE-38D8E2819642}"/>
                  </a:ext>
                </a:extLst>
              </p:cNvPr>
              <p:cNvSpPr/>
              <p:nvPr/>
            </p:nvSpPr>
            <p:spPr>
              <a:xfrm>
                <a:off x="5259787" y="4520024"/>
                <a:ext cx="2011453" cy="528813"/>
              </a:xfrm>
              <a:prstGeom prst="rect">
                <a:avLst/>
              </a:prstGeom>
              <a:solidFill>
                <a:srgbClr val="4AB5C4"/>
              </a:solidFill>
              <a:ln w="50800" cap="rnd">
                <a:solidFill>
                  <a:srgbClr val="4AB5C4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63BE3A-E888-9D48-C1D4-26DFC099399F}"/>
                </a:ext>
              </a:extLst>
            </p:cNvPr>
            <p:cNvCxnSpPr>
              <a:cxnSpLocks/>
            </p:cNvCxnSpPr>
            <p:nvPr/>
          </p:nvCxnSpPr>
          <p:spPr>
            <a:xfrm>
              <a:off x="671649" y="1822522"/>
              <a:ext cx="0" cy="24589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B505AD-0267-AD8C-FBEF-BE0198A1172D}"/>
                </a:ext>
              </a:extLst>
            </p:cNvPr>
            <p:cNvCxnSpPr>
              <a:cxnSpLocks/>
            </p:cNvCxnSpPr>
            <p:nvPr/>
          </p:nvCxnSpPr>
          <p:spPr>
            <a:xfrm>
              <a:off x="671649" y="4275092"/>
              <a:ext cx="10689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19EBCC-028A-10A8-DB1A-79536F430CC2}"/>
                </a:ext>
              </a:extLst>
            </p:cNvPr>
            <p:cNvSpPr/>
            <p:nvPr/>
          </p:nvSpPr>
          <p:spPr>
            <a:xfrm>
              <a:off x="320950" y="2704863"/>
              <a:ext cx="708330" cy="492557"/>
            </a:xfrm>
            <a:prstGeom prst="rect">
              <a:avLst/>
            </a:prstGeom>
            <a:solidFill>
              <a:srgbClr val="293541"/>
            </a:solidFill>
            <a:ln w="50800" cap="rnd">
              <a:solidFill>
                <a:srgbClr val="29354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F33FE98-E7BC-6F47-8EF1-C5BBF2F862D9}"/>
                </a:ext>
              </a:extLst>
            </p:cNvPr>
            <p:cNvCxnSpPr>
              <a:cxnSpLocks/>
            </p:cNvCxnSpPr>
            <p:nvPr/>
          </p:nvCxnSpPr>
          <p:spPr>
            <a:xfrm>
              <a:off x="671649" y="1822522"/>
              <a:ext cx="10689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85535E-B0B9-B26D-415C-EB4E8B360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79" y="2866553"/>
              <a:ext cx="545339" cy="24315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1C37AA-20E0-991B-F811-A915B5AEAF98}"/>
              </a:ext>
            </a:extLst>
          </p:cNvPr>
          <p:cNvGrpSpPr/>
          <p:nvPr userDrawn="1"/>
        </p:nvGrpSpPr>
        <p:grpSpPr>
          <a:xfrm>
            <a:off x="5112997" y="2332844"/>
            <a:ext cx="2198657" cy="4032093"/>
            <a:chOff x="5119305" y="2430028"/>
            <a:chExt cx="2198657" cy="403209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D39311-8791-E29A-462E-12C0CD83FD9C}"/>
                </a:ext>
              </a:extLst>
            </p:cNvPr>
            <p:cNvGrpSpPr/>
            <p:nvPr/>
          </p:nvGrpSpPr>
          <p:grpSpPr>
            <a:xfrm>
              <a:off x="5306509" y="2615045"/>
              <a:ext cx="2011453" cy="679506"/>
              <a:chOff x="5259788" y="2165294"/>
              <a:chExt cx="2011453" cy="679506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144125E-2E1B-9239-6EB5-A5413F37FD59}"/>
                  </a:ext>
                </a:extLst>
              </p:cNvPr>
              <p:cNvSpPr/>
              <p:nvPr/>
            </p:nvSpPr>
            <p:spPr>
              <a:xfrm>
                <a:off x="5259788" y="2165294"/>
                <a:ext cx="2011453" cy="528813"/>
              </a:xfrm>
              <a:prstGeom prst="rect">
                <a:avLst/>
              </a:prstGeom>
              <a:solidFill>
                <a:srgbClr val="029676"/>
              </a:solidFill>
              <a:ln w="50800" cap="rnd">
                <a:solidFill>
                  <a:srgbClr val="029676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8025A4EE-03EB-330B-F4C8-D5D316C79E29}"/>
                  </a:ext>
                </a:extLst>
              </p:cNvPr>
              <p:cNvSpPr/>
              <p:nvPr/>
            </p:nvSpPr>
            <p:spPr>
              <a:xfrm rot="10800000">
                <a:off x="6123274" y="2708676"/>
                <a:ext cx="284481" cy="136124"/>
              </a:xfrm>
              <a:prstGeom prst="triangle">
                <a:avLst/>
              </a:prstGeom>
              <a:solidFill>
                <a:srgbClr val="029676"/>
              </a:solidFill>
              <a:ln>
                <a:solidFill>
                  <a:srgbClr val="02967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954B40-E13B-D8FF-B79F-BBEDE0A93824}"/>
                </a:ext>
              </a:extLst>
            </p:cNvPr>
            <p:cNvGrpSpPr/>
            <p:nvPr/>
          </p:nvGrpSpPr>
          <p:grpSpPr>
            <a:xfrm>
              <a:off x="5306509" y="3399955"/>
              <a:ext cx="2011453" cy="679506"/>
              <a:chOff x="5259788" y="2950204"/>
              <a:chExt cx="2011453" cy="67950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3C32329-4DBC-64C0-BE3E-5C78F8891DF6}"/>
                  </a:ext>
                </a:extLst>
              </p:cNvPr>
              <p:cNvSpPr/>
              <p:nvPr/>
            </p:nvSpPr>
            <p:spPr>
              <a:xfrm>
                <a:off x="5259788" y="2950204"/>
                <a:ext cx="2011453" cy="528813"/>
              </a:xfrm>
              <a:prstGeom prst="rect">
                <a:avLst/>
              </a:prstGeom>
              <a:solidFill>
                <a:srgbClr val="293541"/>
              </a:solidFill>
              <a:ln w="50800" cap="rnd">
                <a:solidFill>
                  <a:srgbClr val="293541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34C475EF-EEE7-C76A-CB36-C1D3406E4D14}"/>
                  </a:ext>
                </a:extLst>
              </p:cNvPr>
              <p:cNvSpPr/>
              <p:nvPr/>
            </p:nvSpPr>
            <p:spPr>
              <a:xfrm rot="10800000">
                <a:off x="6123274" y="3493586"/>
                <a:ext cx="284481" cy="136124"/>
              </a:xfrm>
              <a:prstGeom prst="triangle">
                <a:avLst/>
              </a:prstGeom>
              <a:solidFill>
                <a:srgbClr val="293541"/>
              </a:solidFill>
              <a:ln>
                <a:solidFill>
                  <a:srgbClr val="29354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CC3838-80B0-55D1-55F6-8027F7EFB957}"/>
                </a:ext>
              </a:extLst>
            </p:cNvPr>
            <p:cNvGrpSpPr/>
            <p:nvPr/>
          </p:nvGrpSpPr>
          <p:grpSpPr>
            <a:xfrm>
              <a:off x="5306509" y="4184865"/>
              <a:ext cx="2011453" cy="679506"/>
              <a:chOff x="5259788" y="2950204"/>
              <a:chExt cx="2011453" cy="67950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609EDC9-8D1F-BDE0-531D-F11BA110F250}"/>
                  </a:ext>
                </a:extLst>
              </p:cNvPr>
              <p:cNvSpPr/>
              <p:nvPr/>
            </p:nvSpPr>
            <p:spPr>
              <a:xfrm>
                <a:off x="5259788" y="2950204"/>
                <a:ext cx="2011453" cy="528813"/>
              </a:xfrm>
              <a:prstGeom prst="rect">
                <a:avLst/>
              </a:prstGeom>
              <a:solidFill>
                <a:srgbClr val="549E39"/>
              </a:solidFill>
              <a:ln w="50800" cap="rnd">
                <a:solidFill>
                  <a:srgbClr val="549E39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969A0BB4-7CAA-BF29-3E76-82ACAC6C0F8D}"/>
                  </a:ext>
                </a:extLst>
              </p:cNvPr>
              <p:cNvSpPr/>
              <p:nvPr/>
            </p:nvSpPr>
            <p:spPr>
              <a:xfrm rot="10800000">
                <a:off x="6123274" y="3493586"/>
                <a:ext cx="284481" cy="136124"/>
              </a:xfrm>
              <a:prstGeom prst="triangle">
                <a:avLst/>
              </a:prstGeom>
              <a:solidFill>
                <a:srgbClr val="549E39"/>
              </a:solidFill>
              <a:ln>
                <a:solidFill>
                  <a:srgbClr val="549E39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7B21B7-4E1B-3D77-F693-E8CA8315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676" y="3547445"/>
              <a:ext cx="727118" cy="32421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EB376B9-42D0-6AE5-8DDA-43EE9E750602}"/>
                </a:ext>
              </a:extLst>
            </p:cNvPr>
            <p:cNvGrpSpPr/>
            <p:nvPr/>
          </p:nvGrpSpPr>
          <p:grpSpPr>
            <a:xfrm>
              <a:off x="5306509" y="4969775"/>
              <a:ext cx="2011453" cy="687523"/>
              <a:chOff x="5306509" y="4969775"/>
              <a:chExt cx="2011453" cy="68752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4B4987C-4580-7BD8-1D03-C786C400688F}"/>
                  </a:ext>
                </a:extLst>
              </p:cNvPr>
              <p:cNvSpPr/>
              <p:nvPr/>
            </p:nvSpPr>
            <p:spPr>
              <a:xfrm>
                <a:off x="5306509" y="4969775"/>
                <a:ext cx="2011453" cy="528813"/>
              </a:xfrm>
              <a:prstGeom prst="rect">
                <a:avLst/>
              </a:prstGeom>
              <a:solidFill>
                <a:srgbClr val="8AB833"/>
              </a:solidFill>
              <a:ln w="50800" cap="rnd">
                <a:solidFill>
                  <a:srgbClr val="8AB833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85460CD-B465-47C2-F816-CD4E65B87F78}"/>
                  </a:ext>
                </a:extLst>
              </p:cNvPr>
              <p:cNvSpPr/>
              <p:nvPr/>
            </p:nvSpPr>
            <p:spPr>
              <a:xfrm rot="10800000">
                <a:off x="6171288" y="5521174"/>
                <a:ext cx="284481" cy="136124"/>
              </a:xfrm>
              <a:prstGeom prst="triangle">
                <a:avLst/>
              </a:prstGeom>
              <a:solidFill>
                <a:srgbClr val="8AB833"/>
              </a:solidFill>
              <a:ln>
                <a:solidFill>
                  <a:srgbClr val="8AB83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AAC5B5-AA78-F7E7-A080-4A5CD4564645}"/>
                </a:ext>
              </a:extLst>
            </p:cNvPr>
            <p:cNvSpPr/>
            <p:nvPr userDrawn="1"/>
          </p:nvSpPr>
          <p:spPr>
            <a:xfrm>
              <a:off x="5306509" y="5757484"/>
              <a:ext cx="2011453" cy="528813"/>
            </a:xfrm>
            <a:prstGeom prst="rect">
              <a:avLst/>
            </a:prstGeom>
            <a:solidFill>
              <a:srgbClr val="4AB5C4"/>
            </a:solidFill>
            <a:ln w="50800" cap="rnd">
              <a:solidFill>
                <a:srgbClr val="4AB5C4"/>
              </a:solidFill>
              <a:round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47CDDE5-94C3-20C1-5370-24F0F57F9317}"/>
                </a:ext>
              </a:extLst>
            </p:cNvPr>
            <p:cNvGrpSpPr/>
            <p:nvPr/>
          </p:nvGrpSpPr>
          <p:grpSpPr>
            <a:xfrm>
              <a:off x="5119305" y="2430028"/>
              <a:ext cx="917316" cy="4032093"/>
              <a:chOff x="5119305" y="2430028"/>
              <a:chExt cx="917316" cy="4032093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681B089-7849-E450-32E4-FEC904A8D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2430028"/>
                <a:ext cx="0" cy="4032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FBB6B2C-5E70-94B1-A426-47C6CD76B8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2430028"/>
                <a:ext cx="91731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7FC25B2-4DAD-7DDD-5118-F457A1AA9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6462121"/>
                <a:ext cx="91731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7DFF6A-B526-38FF-F154-9991168A92D9}"/>
              </a:ext>
            </a:extLst>
          </p:cNvPr>
          <p:cNvGrpSpPr/>
          <p:nvPr userDrawn="1"/>
        </p:nvGrpSpPr>
        <p:grpSpPr>
          <a:xfrm>
            <a:off x="8940802" y="2332844"/>
            <a:ext cx="2198657" cy="4032093"/>
            <a:chOff x="5119305" y="2430028"/>
            <a:chExt cx="2198657" cy="403209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6E57002-3B32-1039-48CB-11BBF7831138}"/>
                </a:ext>
              </a:extLst>
            </p:cNvPr>
            <p:cNvGrpSpPr/>
            <p:nvPr/>
          </p:nvGrpSpPr>
          <p:grpSpPr>
            <a:xfrm>
              <a:off x="5306509" y="2615045"/>
              <a:ext cx="2011453" cy="679506"/>
              <a:chOff x="5259788" y="2165294"/>
              <a:chExt cx="2011453" cy="679506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4D5B36F-D983-1020-47E5-8667853C3291}"/>
                  </a:ext>
                </a:extLst>
              </p:cNvPr>
              <p:cNvSpPr/>
              <p:nvPr userDrawn="1"/>
            </p:nvSpPr>
            <p:spPr>
              <a:xfrm>
                <a:off x="5259788" y="2165294"/>
                <a:ext cx="2011453" cy="528813"/>
              </a:xfrm>
              <a:prstGeom prst="rect">
                <a:avLst/>
              </a:prstGeom>
              <a:solidFill>
                <a:srgbClr val="029676"/>
              </a:solidFill>
              <a:ln w="50800" cap="rnd">
                <a:solidFill>
                  <a:srgbClr val="029676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26000E6E-D84B-536A-29FA-14E9BBC14737}"/>
                  </a:ext>
                </a:extLst>
              </p:cNvPr>
              <p:cNvSpPr/>
              <p:nvPr/>
            </p:nvSpPr>
            <p:spPr>
              <a:xfrm rot="10800000">
                <a:off x="6123274" y="2708676"/>
                <a:ext cx="284481" cy="136124"/>
              </a:xfrm>
              <a:prstGeom prst="triangle">
                <a:avLst/>
              </a:prstGeom>
              <a:solidFill>
                <a:srgbClr val="029676"/>
              </a:solidFill>
              <a:ln>
                <a:solidFill>
                  <a:srgbClr val="02967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9A27F5E-886D-D2A9-8BEB-D732AC309B13}"/>
                </a:ext>
              </a:extLst>
            </p:cNvPr>
            <p:cNvGrpSpPr/>
            <p:nvPr/>
          </p:nvGrpSpPr>
          <p:grpSpPr>
            <a:xfrm>
              <a:off x="5306509" y="3399955"/>
              <a:ext cx="2011453" cy="679506"/>
              <a:chOff x="5259788" y="2950204"/>
              <a:chExt cx="2011453" cy="679506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9EFADF1-602D-D77E-2E63-CC328CDE25C6}"/>
                  </a:ext>
                </a:extLst>
              </p:cNvPr>
              <p:cNvSpPr/>
              <p:nvPr/>
            </p:nvSpPr>
            <p:spPr>
              <a:xfrm>
                <a:off x="5259788" y="2950204"/>
                <a:ext cx="2011453" cy="528813"/>
              </a:xfrm>
              <a:prstGeom prst="rect">
                <a:avLst/>
              </a:prstGeom>
              <a:solidFill>
                <a:srgbClr val="549E39"/>
              </a:solidFill>
              <a:ln w="50800" cap="rnd">
                <a:solidFill>
                  <a:srgbClr val="549E39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4491F159-1973-61A0-DAE7-5927D380A0C0}"/>
                  </a:ext>
                </a:extLst>
              </p:cNvPr>
              <p:cNvSpPr/>
              <p:nvPr/>
            </p:nvSpPr>
            <p:spPr>
              <a:xfrm rot="10800000">
                <a:off x="6123274" y="3493586"/>
                <a:ext cx="284481" cy="136124"/>
              </a:xfrm>
              <a:prstGeom prst="triangle">
                <a:avLst/>
              </a:prstGeom>
              <a:solidFill>
                <a:srgbClr val="549E39"/>
              </a:solidFill>
              <a:ln>
                <a:solidFill>
                  <a:srgbClr val="549E39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8DE118A-C3B8-C9AB-B9D1-1876B742E21F}"/>
                </a:ext>
              </a:extLst>
            </p:cNvPr>
            <p:cNvGrpSpPr/>
            <p:nvPr/>
          </p:nvGrpSpPr>
          <p:grpSpPr>
            <a:xfrm>
              <a:off x="5306509" y="4184865"/>
              <a:ext cx="2011453" cy="679506"/>
              <a:chOff x="5259788" y="2950204"/>
              <a:chExt cx="2011453" cy="67950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0DA3DC9-8572-D9ED-774F-C21474F0538D}"/>
                  </a:ext>
                </a:extLst>
              </p:cNvPr>
              <p:cNvSpPr/>
              <p:nvPr/>
            </p:nvSpPr>
            <p:spPr>
              <a:xfrm>
                <a:off x="5259788" y="2950204"/>
                <a:ext cx="2011453" cy="528813"/>
              </a:xfrm>
              <a:prstGeom prst="rect">
                <a:avLst/>
              </a:prstGeom>
              <a:solidFill>
                <a:srgbClr val="293541"/>
              </a:solidFill>
              <a:ln w="50800" cap="rnd">
                <a:solidFill>
                  <a:srgbClr val="293541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39B1C936-1E5C-50A2-AA21-ED99FA6F601E}"/>
                  </a:ext>
                </a:extLst>
              </p:cNvPr>
              <p:cNvSpPr/>
              <p:nvPr/>
            </p:nvSpPr>
            <p:spPr>
              <a:xfrm rot="10800000">
                <a:off x="6123274" y="3493586"/>
                <a:ext cx="284481" cy="136124"/>
              </a:xfrm>
              <a:prstGeom prst="triangle">
                <a:avLst/>
              </a:prstGeom>
              <a:solidFill>
                <a:srgbClr val="293541"/>
              </a:solidFill>
              <a:ln>
                <a:solidFill>
                  <a:srgbClr val="29354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A37C492-3D90-1430-3BDF-10DCF91B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974" y="4351334"/>
              <a:ext cx="727118" cy="32421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DEED8F9-E16E-045F-5A2E-70E1A4A1C3D4}"/>
                </a:ext>
              </a:extLst>
            </p:cNvPr>
            <p:cNvGrpSpPr/>
            <p:nvPr/>
          </p:nvGrpSpPr>
          <p:grpSpPr>
            <a:xfrm>
              <a:off x="5306509" y="4969775"/>
              <a:ext cx="2011453" cy="687523"/>
              <a:chOff x="5306509" y="4969775"/>
              <a:chExt cx="2011453" cy="68752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9A6A5C9-88D8-7F2C-3247-5DF01068513A}"/>
                  </a:ext>
                </a:extLst>
              </p:cNvPr>
              <p:cNvSpPr/>
              <p:nvPr userDrawn="1"/>
            </p:nvSpPr>
            <p:spPr>
              <a:xfrm>
                <a:off x="5306509" y="4969775"/>
                <a:ext cx="2011453" cy="528813"/>
              </a:xfrm>
              <a:prstGeom prst="rect">
                <a:avLst/>
              </a:prstGeom>
              <a:solidFill>
                <a:srgbClr val="8AB833"/>
              </a:solidFill>
              <a:ln w="50800" cap="rnd">
                <a:solidFill>
                  <a:srgbClr val="8AB833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E5E9E0A8-C2A8-0EAB-5D08-C72FE5750774}"/>
                  </a:ext>
                </a:extLst>
              </p:cNvPr>
              <p:cNvSpPr/>
              <p:nvPr/>
            </p:nvSpPr>
            <p:spPr>
              <a:xfrm rot="10800000">
                <a:off x="6171288" y="5521174"/>
                <a:ext cx="284481" cy="136124"/>
              </a:xfrm>
              <a:prstGeom prst="triangle">
                <a:avLst/>
              </a:prstGeom>
              <a:solidFill>
                <a:srgbClr val="8AB833"/>
              </a:solidFill>
              <a:ln>
                <a:solidFill>
                  <a:srgbClr val="8AB83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539AD9F-32BE-CC7A-35B1-264402BF5273}"/>
                </a:ext>
              </a:extLst>
            </p:cNvPr>
            <p:cNvSpPr/>
            <p:nvPr/>
          </p:nvSpPr>
          <p:spPr>
            <a:xfrm>
              <a:off x="5306509" y="5757484"/>
              <a:ext cx="2011453" cy="528813"/>
            </a:xfrm>
            <a:prstGeom prst="rect">
              <a:avLst/>
            </a:prstGeom>
            <a:solidFill>
              <a:srgbClr val="4AB5C4"/>
            </a:solidFill>
            <a:ln w="50800" cap="rnd">
              <a:solidFill>
                <a:srgbClr val="4AB5C4"/>
              </a:solidFill>
              <a:round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06868B-9313-769E-F632-1ECCC6BF3F6F}"/>
                </a:ext>
              </a:extLst>
            </p:cNvPr>
            <p:cNvGrpSpPr/>
            <p:nvPr/>
          </p:nvGrpSpPr>
          <p:grpSpPr>
            <a:xfrm>
              <a:off x="5119305" y="2430028"/>
              <a:ext cx="917316" cy="4032093"/>
              <a:chOff x="5119305" y="2430028"/>
              <a:chExt cx="917316" cy="403209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8D71D65-5F40-BB3A-2A5F-13E9DB042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2430028"/>
                <a:ext cx="0" cy="4032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6FA247B-207B-B569-7334-3D26147F8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2430028"/>
                <a:ext cx="91731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3EC1B56-1F9D-6ACE-F149-A8A9B3C31A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6462121"/>
                <a:ext cx="91731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2134BB3C-2FC4-C4E6-FC1A-0C587D8A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19" y="1578856"/>
            <a:ext cx="3313922" cy="603221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F8F9B1BC-78B2-7B87-214D-5AB84F3249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4114" y="1615427"/>
            <a:ext cx="3313922" cy="603221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7EED0F61-87C6-5829-AD8C-0C01E48621B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34809" y="1578856"/>
            <a:ext cx="3313922" cy="603221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8187DEB-517E-CA94-44C4-8EB76646DEAD}"/>
              </a:ext>
            </a:extLst>
          </p:cNvPr>
          <p:cNvCxnSpPr>
            <a:cxnSpLocks/>
          </p:cNvCxnSpPr>
          <p:nvPr userDrawn="1"/>
        </p:nvCxnSpPr>
        <p:spPr>
          <a:xfrm>
            <a:off x="4341967" y="1275632"/>
            <a:ext cx="0" cy="55823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A1FEF3-9DA4-9989-C226-E80DDB2E39D7}"/>
              </a:ext>
            </a:extLst>
          </p:cNvPr>
          <p:cNvCxnSpPr>
            <a:cxnSpLocks/>
          </p:cNvCxnSpPr>
          <p:nvPr userDrawn="1"/>
        </p:nvCxnSpPr>
        <p:spPr>
          <a:xfrm>
            <a:off x="8165110" y="1250302"/>
            <a:ext cx="0" cy="55823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7359ABD-4D0F-50C9-A087-B57FB9AA1CB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461364" y="2878145"/>
            <a:ext cx="2034590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851B8F9-266B-A05B-7BCF-F41B36099E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61364" y="3665292"/>
            <a:ext cx="2034590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ACB97315-39C7-8C17-EF21-0DF14D8BF1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61364" y="4443108"/>
            <a:ext cx="2042913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C9C3CCA0-E3CC-6920-3608-2CD9AE6321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461364" y="5239586"/>
            <a:ext cx="2042913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81649803-0E28-DC48-5A0B-FB1D95D2803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118556" y="2616640"/>
            <a:ext cx="2033013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4C857B22-C6EF-1DDA-0D4E-A805B77AA6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118560" y="3403787"/>
            <a:ext cx="2054452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CC481214-D1D3-8B44-D90D-D01A58382C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18675" y="5748988"/>
            <a:ext cx="2045005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0C9879CA-44A6-6F93-7F73-D42709005A5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18559" y="4959419"/>
            <a:ext cx="2045005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367F409D-2BE7-E6F3-E0F7-A910CBC04F0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301968" y="2621413"/>
            <a:ext cx="2026459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BB2ECF60-BB23-FE5C-42FA-03B2C4E120D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92637" y="5749750"/>
            <a:ext cx="2034780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CA32A41D-2E68-68B6-AD58-143C3AE7498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292637" y="4167714"/>
            <a:ext cx="2034781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C4E1808C-10CE-D023-7D5F-56A0CA7010C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5292637" y="4964192"/>
            <a:ext cx="2034780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058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8AD0-B0EB-6692-B55F-2204AF7F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66" y="167971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38580-12DE-BE40-E467-A4822817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19210"/>
            <a:ext cx="10515600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85454-7264-FDC9-46BD-AFCC965E1FAA}"/>
              </a:ext>
            </a:extLst>
          </p:cNvPr>
          <p:cNvSpPr/>
          <p:nvPr userDrawn="1"/>
        </p:nvSpPr>
        <p:spPr>
          <a:xfrm>
            <a:off x="1248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32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E6CFA-B972-BD9D-42CD-0E417DA45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1" y="247809"/>
            <a:ext cx="2762213" cy="977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012179-2111-B6B3-C59C-F8D69059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391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E1962-F55A-4F8F-05F8-B859279016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9" y="247809"/>
            <a:ext cx="2762213" cy="977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263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C8B6F4-56C4-5269-E6CD-0A3DE2A9F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0" y="241960"/>
            <a:ext cx="2762213" cy="9779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0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A425F-4052-4B6C-E9EA-8E73B4759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0" y="248354"/>
            <a:ext cx="2762213" cy="977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165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9FB894-A596-1D99-A308-B78F2AED8B3B}"/>
              </a:ext>
            </a:extLst>
          </p:cNvPr>
          <p:cNvSpPr/>
          <p:nvPr userDrawn="1"/>
        </p:nvSpPr>
        <p:spPr>
          <a:xfrm>
            <a:off x="6643991" y="1292385"/>
            <a:ext cx="5546761" cy="5565615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E6CFA-B972-BD9D-42CD-0E417DA45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1" y="247809"/>
            <a:ext cx="2762213" cy="977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568389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771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2834CE-5973-1701-B7D8-FD47C32C7FB4}"/>
              </a:ext>
            </a:extLst>
          </p:cNvPr>
          <p:cNvSpPr/>
          <p:nvPr userDrawn="1"/>
        </p:nvSpPr>
        <p:spPr>
          <a:xfrm>
            <a:off x="6643991" y="1292385"/>
            <a:ext cx="5546761" cy="5565615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E1962-F55A-4F8F-05F8-B859279016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9" y="247809"/>
            <a:ext cx="2762213" cy="977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5795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484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4AB658-8872-6389-7AA5-83DC56687D3C}"/>
              </a:ext>
            </a:extLst>
          </p:cNvPr>
          <p:cNvSpPr/>
          <p:nvPr userDrawn="1"/>
        </p:nvSpPr>
        <p:spPr>
          <a:xfrm>
            <a:off x="6643991" y="1292385"/>
            <a:ext cx="5546761" cy="5565615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C8B6F4-56C4-5269-E6CD-0A3DE2A9F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0" y="241960"/>
            <a:ext cx="2762213" cy="9779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59358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164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D3D1BC-DF92-449F-EB01-157FDE1E5A00}"/>
              </a:ext>
            </a:extLst>
          </p:cNvPr>
          <p:cNvSpPr/>
          <p:nvPr userDrawn="1"/>
        </p:nvSpPr>
        <p:spPr>
          <a:xfrm>
            <a:off x="6643991" y="1292385"/>
            <a:ext cx="5546761" cy="5565615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A425F-4052-4B6C-E9EA-8E73B4759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0" y="248354"/>
            <a:ext cx="2762213" cy="977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580519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972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889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723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E7FBAA-C2A1-2540-5ABB-AD3AFD6157F7}"/>
              </a:ext>
            </a:extLst>
          </p:cNvPr>
          <p:cNvSpPr/>
          <p:nvPr userDrawn="1"/>
        </p:nvSpPr>
        <p:spPr>
          <a:xfrm>
            <a:off x="6643991" y="1491472"/>
            <a:ext cx="5546761" cy="5366528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889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33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838580-12DE-BE40-E467-A4822817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210"/>
            <a:ext cx="12192000" cy="88517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85454-7264-FDC9-46BD-AFCC965E1FAA}"/>
              </a:ext>
            </a:extLst>
          </p:cNvPr>
          <p:cNvSpPr/>
          <p:nvPr userDrawn="1"/>
        </p:nvSpPr>
        <p:spPr>
          <a:xfrm>
            <a:off x="1248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81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AC730-BF59-AF31-2998-1375E6E2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3B-1358-4FE0-9167-CF87EAD9A86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F095A-C097-7CDC-8B09-58227120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44201-29C8-828D-8624-369CCE9B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E2A6-53D2-4DA9-81A8-7D3032C7D5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B6D44-6FDE-D02F-8A1F-C56812C3A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876CDD-BB16-B38B-DAEB-CC207F76C1CF}"/>
              </a:ext>
            </a:extLst>
          </p:cNvPr>
          <p:cNvSpPr/>
          <p:nvPr userDrawn="1"/>
        </p:nvSpPr>
        <p:spPr>
          <a:xfrm flipV="1">
            <a:off x="-1" y="-1"/>
            <a:ext cx="12191999" cy="6857999"/>
          </a:xfrm>
          <a:prstGeom prst="rect">
            <a:avLst/>
          </a:prstGeom>
          <a:solidFill>
            <a:srgbClr val="357988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56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C43E3475-70F4-A50E-86FF-ABEDEDD31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8900"/>
          <a:stretch>
            <a:fillRect/>
          </a:stretch>
        </p:blipFill>
        <p:spPr>
          <a:xfrm>
            <a:off x="1" y="0"/>
            <a:ext cx="12191999" cy="6867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3CE99B-FB60-A995-0A91-77CD4FC2106C}"/>
              </a:ext>
            </a:extLst>
          </p:cNvPr>
          <p:cNvSpPr/>
          <p:nvPr userDrawn="1"/>
        </p:nvSpPr>
        <p:spPr>
          <a:xfrm flipV="1">
            <a:off x="-2" y="4434371"/>
            <a:ext cx="4572001" cy="1646855"/>
          </a:xfrm>
          <a:prstGeom prst="rect">
            <a:avLst/>
          </a:prstGeom>
          <a:solidFill>
            <a:srgbClr val="357988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A3DDB-D4C0-F93A-77FD-B9B2373F2AB9}"/>
              </a:ext>
            </a:extLst>
          </p:cNvPr>
          <p:cNvSpPr txBox="1"/>
          <p:nvPr userDrawn="1"/>
        </p:nvSpPr>
        <p:spPr>
          <a:xfrm>
            <a:off x="283417" y="4934634"/>
            <a:ext cx="4005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get IT done.</a:t>
            </a:r>
          </a:p>
        </p:txBody>
      </p:sp>
    </p:spTree>
    <p:extLst>
      <p:ext uri="{BB962C8B-B14F-4D97-AF65-F5344CB8AC3E}">
        <p14:creationId xmlns:p14="http://schemas.microsoft.com/office/powerpoint/2010/main" val="232649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838580-12DE-BE40-E467-A4822817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210"/>
            <a:ext cx="12192000" cy="88517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85454-7264-FDC9-46BD-AFCC965E1FAA}"/>
              </a:ext>
            </a:extLst>
          </p:cNvPr>
          <p:cNvSpPr/>
          <p:nvPr userDrawn="1"/>
        </p:nvSpPr>
        <p:spPr>
          <a:xfrm>
            <a:off x="1248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818EAC-46AC-4374-1A02-AA2864948BD3}"/>
              </a:ext>
            </a:extLst>
          </p:cNvPr>
          <p:cNvSpPr/>
          <p:nvPr userDrawn="1"/>
        </p:nvSpPr>
        <p:spPr>
          <a:xfrm>
            <a:off x="293522" y="2770663"/>
            <a:ext cx="11604956" cy="6583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81DD79-76D2-FD45-FE50-2143C4C3448A}"/>
              </a:ext>
            </a:extLst>
          </p:cNvPr>
          <p:cNvGrpSpPr/>
          <p:nvPr userDrawn="1"/>
        </p:nvGrpSpPr>
        <p:grpSpPr>
          <a:xfrm>
            <a:off x="3625504" y="2076127"/>
            <a:ext cx="2128175" cy="2128173"/>
            <a:chOff x="3454060" y="1900381"/>
            <a:chExt cx="2128175" cy="212817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1C85E9-0C51-6C97-27BA-8549A2F59E5B}"/>
                </a:ext>
              </a:extLst>
            </p:cNvPr>
            <p:cNvSpPr/>
            <p:nvPr/>
          </p:nvSpPr>
          <p:spPr>
            <a:xfrm>
              <a:off x="3454060" y="1900381"/>
              <a:ext cx="2128175" cy="2128173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3D0755-914C-B58F-A710-EE27625A9FEB}"/>
                </a:ext>
              </a:extLst>
            </p:cNvPr>
            <p:cNvSpPr/>
            <p:nvPr/>
          </p:nvSpPr>
          <p:spPr>
            <a:xfrm>
              <a:off x="3644566" y="2090887"/>
              <a:ext cx="1747164" cy="1747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17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431B32B-4920-94E4-A024-7F4A0E612909}"/>
              </a:ext>
            </a:extLst>
          </p:cNvPr>
          <p:cNvGrpSpPr/>
          <p:nvPr userDrawn="1"/>
        </p:nvGrpSpPr>
        <p:grpSpPr>
          <a:xfrm>
            <a:off x="6412057" y="2076127"/>
            <a:ext cx="2128175" cy="2128173"/>
            <a:chOff x="6160226" y="1900381"/>
            <a:chExt cx="2128175" cy="212817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74CF655-3B97-8093-8647-D5C00EA33C46}"/>
                </a:ext>
              </a:extLst>
            </p:cNvPr>
            <p:cNvSpPr/>
            <p:nvPr/>
          </p:nvSpPr>
          <p:spPr>
            <a:xfrm>
              <a:off x="6160226" y="1900381"/>
              <a:ext cx="2128175" cy="2128173"/>
            </a:xfrm>
            <a:prstGeom prst="ellipse">
              <a:avLst/>
            </a:prstGeom>
            <a:solidFill>
              <a:srgbClr val="4AB5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67BEE9-51C1-688E-A73C-B12118BD4743}"/>
                </a:ext>
              </a:extLst>
            </p:cNvPr>
            <p:cNvSpPr/>
            <p:nvPr/>
          </p:nvSpPr>
          <p:spPr>
            <a:xfrm>
              <a:off x="6350732" y="2090887"/>
              <a:ext cx="1747164" cy="1747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17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F71A3E-30B6-0F0A-A099-72DE52999B77}"/>
              </a:ext>
            </a:extLst>
          </p:cNvPr>
          <p:cNvGrpSpPr/>
          <p:nvPr userDrawn="1"/>
        </p:nvGrpSpPr>
        <p:grpSpPr>
          <a:xfrm>
            <a:off x="9238096" y="2076127"/>
            <a:ext cx="2128175" cy="2128173"/>
            <a:chOff x="8484557" y="1900381"/>
            <a:chExt cx="2128175" cy="21281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E53479-F8ED-092A-2A01-292396BB53A0}"/>
                </a:ext>
              </a:extLst>
            </p:cNvPr>
            <p:cNvSpPr/>
            <p:nvPr/>
          </p:nvSpPr>
          <p:spPr>
            <a:xfrm>
              <a:off x="8484557" y="1900381"/>
              <a:ext cx="2128175" cy="2128173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A5F4B9-A6F0-092C-86D4-6B5EBC37BB01}"/>
                </a:ext>
              </a:extLst>
            </p:cNvPr>
            <p:cNvSpPr/>
            <p:nvPr/>
          </p:nvSpPr>
          <p:spPr>
            <a:xfrm>
              <a:off x="8675063" y="2090887"/>
              <a:ext cx="1747164" cy="1747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17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F40707-DFAB-6801-3FD1-68552174EAD4}"/>
              </a:ext>
            </a:extLst>
          </p:cNvPr>
          <p:cNvGrpSpPr/>
          <p:nvPr userDrawn="1"/>
        </p:nvGrpSpPr>
        <p:grpSpPr>
          <a:xfrm>
            <a:off x="838951" y="2076127"/>
            <a:ext cx="2128175" cy="2128173"/>
            <a:chOff x="838327" y="1900381"/>
            <a:chExt cx="2128175" cy="21281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0E871F2-4CDA-1E88-6AF6-A11D06671687}"/>
                </a:ext>
              </a:extLst>
            </p:cNvPr>
            <p:cNvSpPr/>
            <p:nvPr/>
          </p:nvSpPr>
          <p:spPr>
            <a:xfrm>
              <a:off x="838327" y="1900381"/>
              <a:ext cx="2128175" cy="2128173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596C57-F457-8733-EE47-D6D58C4E0F34}"/>
                </a:ext>
              </a:extLst>
            </p:cNvPr>
            <p:cNvSpPr/>
            <p:nvPr/>
          </p:nvSpPr>
          <p:spPr>
            <a:xfrm>
              <a:off x="1028833" y="2090887"/>
              <a:ext cx="1747164" cy="1747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17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4418E101-E945-FC36-25D0-398366ECC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350" y="4517825"/>
            <a:ext cx="2370752" cy="68082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F573AFF2-9CD9-BDB5-5742-789CC72A7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0347" y="5124003"/>
            <a:ext cx="2370753" cy="680825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1">
            <a:extLst>
              <a:ext uri="{FF2B5EF4-FFF2-40B4-BE49-F238E27FC236}">
                <a16:creationId xmlns:a16="http://schemas.microsoft.com/office/drawing/2014/main" id="{4158EE78-D678-B27C-4062-423D7524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2073" y="4517825"/>
            <a:ext cx="2370752" cy="68082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1">
            <a:extLst>
              <a:ext uri="{FF2B5EF4-FFF2-40B4-BE49-F238E27FC236}">
                <a16:creationId xmlns:a16="http://schemas.microsoft.com/office/drawing/2014/main" id="{51579FA7-F7C4-ED97-C614-3D5CC5BA3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072" y="5124003"/>
            <a:ext cx="2370753" cy="680825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7CF7E942-03FB-7014-1036-574DF8A6D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3796" y="4517825"/>
            <a:ext cx="2370752" cy="68082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FEA61D1-DC55-33A2-B035-0B19FB15D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3795" y="5124003"/>
            <a:ext cx="2370753" cy="680825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B3734805-465B-39A0-87C5-E9826F20B9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95519" y="4517825"/>
            <a:ext cx="2370752" cy="68082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EC1499A0-EC36-A03A-26D9-7B03FD80DF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5516" y="5124003"/>
            <a:ext cx="2370753" cy="680825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7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838580-12DE-BE40-E467-A4822817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F85454-7264-FDC9-46BD-AFCC965E1FAA}"/>
              </a:ext>
            </a:extLst>
          </p:cNvPr>
          <p:cNvSpPr/>
          <p:nvPr userDrawn="1"/>
        </p:nvSpPr>
        <p:spPr>
          <a:xfrm>
            <a:off x="1248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300E7-FF9F-0A60-F8D7-D8B9C998731E}"/>
              </a:ext>
            </a:extLst>
          </p:cNvPr>
          <p:cNvSpPr txBox="1"/>
          <p:nvPr userDrawn="1"/>
        </p:nvSpPr>
        <p:spPr>
          <a:xfrm>
            <a:off x="1505786" y="6097550"/>
            <a:ext cx="931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 boutique approach to helping technology companies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do business with public sector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A953F8-92AC-C19B-5DC2-8CA3B8402919}"/>
              </a:ext>
            </a:extLst>
          </p:cNvPr>
          <p:cNvGrpSpPr/>
          <p:nvPr userDrawn="1"/>
        </p:nvGrpSpPr>
        <p:grpSpPr>
          <a:xfrm>
            <a:off x="1439955" y="2611223"/>
            <a:ext cx="9312088" cy="3298329"/>
            <a:chOff x="1431478" y="2735924"/>
            <a:chExt cx="9312088" cy="32983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C26E69-1261-9E51-6CAA-8362426D0505}"/>
                </a:ext>
              </a:extLst>
            </p:cNvPr>
            <p:cNvGrpSpPr/>
            <p:nvPr/>
          </p:nvGrpSpPr>
          <p:grpSpPr>
            <a:xfrm>
              <a:off x="1431478" y="2735924"/>
              <a:ext cx="9312088" cy="3298329"/>
              <a:chOff x="1431478" y="2735924"/>
              <a:chExt cx="9312088" cy="3298329"/>
            </a:xfrm>
          </p:grpSpPr>
          <p:sp>
            <p:nvSpPr>
              <p:cNvPr id="9" name="Flowchart: Delay 8">
                <a:extLst>
                  <a:ext uri="{FF2B5EF4-FFF2-40B4-BE49-F238E27FC236}">
                    <a16:creationId xmlns:a16="http://schemas.microsoft.com/office/drawing/2014/main" id="{88D18DCC-8382-9093-D38F-087BD62C9A02}"/>
                  </a:ext>
                </a:extLst>
              </p:cNvPr>
              <p:cNvSpPr/>
              <p:nvPr/>
            </p:nvSpPr>
            <p:spPr>
              <a:xfrm rot="16200000">
                <a:off x="5234985" y="3300012"/>
                <a:ext cx="1653101" cy="3572454"/>
              </a:xfrm>
              <a:prstGeom prst="flowChartDelay">
                <a:avLst/>
              </a:prstGeom>
              <a:solidFill>
                <a:srgbClr val="DFD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0DE655B-3E44-D818-2F82-04076A838578}"/>
                  </a:ext>
                </a:extLst>
              </p:cNvPr>
              <p:cNvGrpSpPr/>
              <p:nvPr/>
            </p:nvGrpSpPr>
            <p:grpSpPr>
              <a:xfrm>
                <a:off x="1431478" y="2735924"/>
                <a:ext cx="9312088" cy="3298329"/>
                <a:chOff x="1439332" y="2551436"/>
                <a:chExt cx="9312088" cy="3298329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FEF73828-2FA5-CA25-EE41-30BD3B6B25C4}"/>
                    </a:ext>
                  </a:extLst>
                </p:cNvPr>
                <p:cNvSpPr/>
                <p:nvPr/>
              </p:nvSpPr>
              <p:spPr>
                <a:xfrm>
                  <a:off x="2860921" y="2551436"/>
                  <a:ext cx="6468910" cy="3234456"/>
                </a:xfrm>
                <a:custGeom>
                  <a:avLst/>
                  <a:gdLst>
                    <a:gd name="connsiteX0" fmla="*/ 3234455 w 6468910"/>
                    <a:gd name="connsiteY0" fmla="*/ 0 h 3234456"/>
                    <a:gd name="connsiteX1" fmla="*/ 6468910 w 6468910"/>
                    <a:gd name="connsiteY1" fmla="*/ 3234455 h 3234456"/>
                    <a:gd name="connsiteX2" fmla="*/ 6468910 w 6468910"/>
                    <a:gd name="connsiteY2" fmla="*/ 3234456 h 3234456"/>
                    <a:gd name="connsiteX3" fmla="*/ 5296549 w 6468910"/>
                    <a:gd name="connsiteY3" fmla="*/ 3234456 h 3234456"/>
                    <a:gd name="connsiteX4" fmla="*/ 3234456 w 6468910"/>
                    <a:gd name="connsiteY4" fmla="*/ 1172363 h 3234456"/>
                    <a:gd name="connsiteX5" fmla="*/ 1172363 w 6468910"/>
                    <a:gd name="connsiteY5" fmla="*/ 3234456 h 3234456"/>
                    <a:gd name="connsiteX6" fmla="*/ 0 w 6468910"/>
                    <a:gd name="connsiteY6" fmla="*/ 3234456 h 3234456"/>
                    <a:gd name="connsiteX7" fmla="*/ 0 w 6468910"/>
                    <a:gd name="connsiteY7" fmla="*/ 3234455 h 3234456"/>
                    <a:gd name="connsiteX8" fmla="*/ 3234455 w 6468910"/>
                    <a:gd name="connsiteY8" fmla="*/ 0 h 3234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8910" h="3234456">
                      <a:moveTo>
                        <a:pt x="3234455" y="0"/>
                      </a:moveTo>
                      <a:cubicBezTo>
                        <a:pt x="5020795" y="0"/>
                        <a:pt x="6468910" y="1448115"/>
                        <a:pt x="6468910" y="3234455"/>
                      </a:cubicBezTo>
                      <a:lnTo>
                        <a:pt x="6468910" y="3234456"/>
                      </a:lnTo>
                      <a:lnTo>
                        <a:pt x="5296549" y="3234456"/>
                      </a:lnTo>
                      <a:cubicBezTo>
                        <a:pt x="5296549" y="2095593"/>
                        <a:pt x="4373319" y="1172363"/>
                        <a:pt x="3234456" y="1172363"/>
                      </a:cubicBezTo>
                      <a:cubicBezTo>
                        <a:pt x="2095593" y="1172363"/>
                        <a:pt x="1172363" y="2095593"/>
                        <a:pt x="1172363" y="3234456"/>
                      </a:cubicBezTo>
                      <a:lnTo>
                        <a:pt x="0" y="3234456"/>
                      </a:lnTo>
                      <a:lnTo>
                        <a:pt x="0" y="3234455"/>
                      </a:lnTo>
                      <a:cubicBezTo>
                        <a:pt x="0" y="1448115"/>
                        <a:pt x="1448115" y="0"/>
                        <a:pt x="3234455" y="0"/>
                      </a:cubicBezTo>
                      <a:close/>
                    </a:path>
                  </a:pathLst>
                </a:custGeom>
                <a:solidFill>
                  <a:srgbClr val="D9D9D9">
                    <a:alpha val="50196"/>
                  </a:srgb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entury Gothic" panose="020B0502020202020204" pitchFamily="34" charset="0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264F4FB-B101-8156-DD46-84BEF61AC48D}"/>
                    </a:ext>
                  </a:extLst>
                </p:cNvPr>
                <p:cNvGrpSpPr/>
                <p:nvPr/>
              </p:nvGrpSpPr>
              <p:grpSpPr>
                <a:xfrm>
                  <a:off x="3096589" y="2782342"/>
                  <a:ext cx="5997575" cy="3003550"/>
                  <a:chOff x="3097213" y="425450"/>
                  <a:chExt cx="5997575" cy="3003550"/>
                </a:xfrm>
              </p:grpSpPr>
              <p:sp>
                <p:nvSpPr>
                  <p:cNvPr id="19" name="Freeform 5">
                    <a:extLst>
                      <a:ext uri="{FF2B5EF4-FFF2-40B4-BE49-F238E27FC236}">
                        <a16:creationId xmlns:a16="http://schemas.microsoft.com/office/drawing/2014/main" id="{8700B5F9-4D87-210D-976F-F0AA2F615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001" y="425450"/>
                    <a:ext cx="2120900" cy="1835150"/>
                  </a:xfrm>
                  <a:custGeom>
                    <a:avLst/>
                    <a:gdLst>
                      <a:gd name="T0" fmla="*/ 0 w 3404"/>
                      <a:gd name="T1" fmla="*/ 0 h 2941"/>
                      <a:gd name="T2" fmla="*/ 3404 w 3404"/>
                      <a:gd name="T3" fmla="*/ 1409 h 2941"/>
                      <a:gd name="T4" fmla="*/ 1873 w 3404"/>
                      <a:gd name="T5" fmla="*/ 2941 h 2941"/>
                      <a:gd name="T6" fmla="*/ 0 w 3404"/>
                      <a:gd name="T7" fmla="*/ 2166 h 2941"/>
                      <a:gd name="T8" fmla="*/ 0 w 3404"/>
                      <a:gd name="T9" fmla="*/ 0 h 29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4" h="2941">
                        <a:moveTo>
                          <a:pt x="0" y="0"/>
                        </a:moveTo>
                        <a:cubicBezTo>
                          <a:pt x="1277" y="0"/>
                          <a:pt x="2501" y="507"/>
                          <a:pt x="3404" y="1409"/>
                        </a:cubicBezTo>
                        <a:lnTo>
                          <a:pt x="1873" y="2941"/>
                        </a:lnTo>
                        <a:cubicBezTo>
                          <a:pt x="1376" y="2445"/>
                          <a:pt x="703" y="2166"/>
                          <a:pt x="0" y="216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2967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1C95904F-DC27-A7AF-C82F-B057257BE5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2813" y="1304925"/>
                    <a:ext cx="1831975" cy="2124075"/>
                  </a:xfrm>
                  <a:custGeom>
                    <a:avLst/>
                    <a:gdLst>
                      <a:gd name="T0" fmla="*/ 1531 w 2941"/>
                      <a:gd name="T1" fmla="*/ 0 h 3404"/>
                      <a:gd name="T2" fmla="*/ 2941 w 2941"/>
                      <a:gd name="T3" fmla="*/ 3404 h 3404"/>
                      <a:gd name="T4" fmla="*/ 775 w 2941"/>
                      <a:gd name="T5" fmla="*/ 3404 h 3404"/>
                      <a:gd name="T6" fmla="*/ 0 w 2941"/>
                      <a:gd name="T7" fmla="*/ 1532 h 3404"/>
                      <a:gd name="T8" fmla="*/ 1531 w 2941"/>
                      <a:gd name="T9" fmla="*/ 0 h 3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41" h="3404">
                        <a:moveTo>
                          <a:pt x="1531" y="0"/>
                        </a:moveTo>
                        <a:cubicBezTo>
                          <a:pt x="2434" y="903"/>
                          <a:pt x="2941" y="2128"/>
                          <a:pt x="2941" y="3404"/>
                        </a:cubicBezTo>
                        <a:lnTo>
                          <a:pt x="775" y="3404"/>
                        </a:lnTo>
                        <a:cubicBezTo>
                          <a:pt x="775" y="2702"/>
                          <a:pt x="496" y="2029"/>
                          <a:pt x="0" y="1532"/>
                        </a:cubicBezTo>
                        <a:lnTo>
                          <a:pt x="1531" y="0"/>
                        </a:lnTo>
                        <a:close/>
                      </a:path>
                    </a:pathLst>
                  </a:custGeom>
                  <a:solidFill>
                    <a:srgbClr val="9AC45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21" name="Freeform 11">
                    <a:extLst>
                      <a:ext uri="{FF2B5EF4-FFF2-40B4-BE49-F238E27FC236}">
                        <a16:creationId xmlns:a16="http://schemas.microsoft.com/office/drawing/2014/main" id="{6A7119FA-9315-3E55-2FB4-F1820A1023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213" y="1304925"/>
                    <a:ext cx="1831975" cy="2124075"/>
                  </a:xfrm>
                  <a:custGeom>
                    <a:avLst/>
                    <a:gdLst>
                      <a:gd name="T0" fmla="*/ 0 w 2941"/>
                      <a:gd name="T1" fmla="*/ 3404 h 3404"/>
                      <a:gd name="T2" fmla="*/ 1410 w 2941"/>
                      <a:gd name="T3" fmla="*/ 0 h 3404"/>
                      <a:gd name="T4" fmla="*/ 2941 w 2941"/>
                      <a:gd name="T5" fmla="*/ 1532 h 3404"/>
                      <a:gd name="T6" fmla="*/ 2166 w 2941"/>
                      <a:gd name="T7" fmla="*/ 3404 h 3404"/>
                      <a:gd name="T8" fmla="*/ 0 w 2941"/>
                      <a:gd name="T9" fmla="*/ 3404 h 3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41" h="3404">
                        <a:moveTo>
                          <a:pt x="0" y="3404"/>
                        </a:moveTo>
                        <a:cubicBezTo>
                          <a:pt x="0" y="2128"/>
                          <a:pt x="507" y="903"/>
                          <a:pt x="1410" y="0"/>
                        </a:cubicBezTo>
                        <a:lnTo>
                          <a:pt x="2941" y="1532"/>
                        </a:lnTo>
                        <a:cubicBezTo>
                          <a:pt x="2445" y="2029"/>
                          <a:pt x="2166" y="2702"/>
                          <a:pt x="2166" y="3404"/>
                        </a:cubicBezTo>
                        <a:lnTo>
                          <a:pt x="0" y="3404"/>
                        </a:lnTo>
                        <a:close/>
                      </a:path>
                    </a:pathLst>
                  </a:custGeom>
                  <a:solidFill>
                    <a:srgbClr val="44546A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22" name="Freeform 12">
                    <a:extLst>
                      <a:ext uri="{FF2B5EF4-FFF2-40B4-BE49-F238E27FC236}">
                        <a16:creationId xmlns:a16="http://schemas.microsoft.com/office/drawing/2014/main" id="{82AA6AB0-14D6-B743-1296-1B1B72CB2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6688" y="425450"/>
                    <a:ext cx="2119313" cy="1835150"/>
                  </a:xfrm>
                  <a:custGeom>
                    <a:avLst/>
                    <a:gdLst>
                      <a:gd name="T0" fmla="*/ 0 w 3403"/>
                      <a:gd name="T1" fmla="*/ 1409 h 2941"/>
                      <a:gd name="T2" fmla="*/ 3403 w 3403"/>
                      <a:gd name="T3" fmla="*/ 0 h 2941"/>
                      <a:gd name="T4" fmla="*/ 3403 w 3403"/>
                      <a:gd name="T5" fmla="*/ 2166 h 2941"/>
                      <a:gd name="T6" fmla="*/ 1531 w 3403"/>
                      <a:gd name="T7" fmla="*/ 2941 h 2941"/>
                      <a:gd name="T8" fmla="*/ 0 w 3403"/>
                      <a:gd name="T9" fmla="*/ 1409 h 29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3" h="2941">
                        <a:moveTo>
                          <a:pt x="0" y="1409"/>
                        </a:moveTo>
                        <a:cubicBezTo>
                          <a:pt x="902" y="507"/>
                          <a:pt x="2127" y="0"/>
                          <a:pt x="3403" y="0"/>
                        </a:cubicBezTo>
                        <a:lnTo>
                          <a:pt x="3403" y="2166"/>
                        </a:lnTo>
                        <a:cubicBezTo>
                          <a:pt x="2701" y="2166"/>
                          <a:pt x="2028" y="2445"/>
                          <a:pt x="1531" y="2941"/>
                        </a:cubicBezTo>
                        <a:lnTo>
                          <a:pt x="0" y="1409"/>
                        </a:lnTo>
                        <a:close/>
                      </a:path>
                    </a:pathLst>
                  </a:custGeom>
                  <a:solidFill>
                    <a:srgbClr val="2DA099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8D261D5B-BEB4-F420-3A88-AC93E5FECFF8}"/>
                    </a:ext>
                  </a:extLst>
                </p:cNvPr>
                <p:cNvSpPr/>
                <p:nvPr/>
              </p:nvSpPr>
              <p:spPr>
                <a:xfrm>
                  <a:off x="4033283" y="3723799"/>
                  <a:ext cx="4124186" cy="2062093"/>
                </a:xfrm>
                <a:custGeom>
                  <a:avLst/>
                  <a:gdLst>
                    <a:gd name="connsiteX0" fmla="*/ 2062093 w 4124186"/>
                    <a:gd name="connsiteY0" fmla="*/ 0 h 2062093"/>
                    <a:gd name="connsiteX1" fmla="*/ 4124186 w 4124186"/>
                    <a:gd name="connsiteY1" fmla="*/ 2062093 h 2062093"/>
                    <a:gd name="connsiteX2" fmla="*/ 3711660 w 4124186"/>
                    <a:gd name="connsiteY2" fmla="*/ 2062093 h 2062093"/>
                    <a:gd name="connsiteX3" fmla="*/ 3228905 w 4124186"/>
                    <a:gd name="connsiteY3" fmla="*/ 893977 h 2062093"/>
                    <a:gd name="connsiteX4" fmla="*/ 3229087 w 4124186"/>
                    <a:gd name="connsiteY4" fmla="*/ 893693 h 2062093"/>
                    <a:gd name="connsiteX5" fmla="*/ 2062093 w 4124186"/>
                    <a:gd name="connsiteY5" fmla="*/ 410102 h 2062093"/>
                    <a:gd name="connsiteX6" fmla="*/ 896253 w 4124186"/>
                    <a:gd name="connsiteY6" fmla="*/ 893693 h 2062093"/>
                    <a:gd name="connsiteX7" fmla="*/ 895280 w 4124186"/>
                    <a:gd name="connsiteY7" fmla="*/ 893977 h 2062093"/>
                    <a:gd name="connsiteX8" fmla="*/ 412525 w 4124186"/>
                    <a:gd name="connsiteY8" fmla="*/ 2062093 h 2062093"/>
                    <a:gd name="connsiteX9" fmla="*/ 0 w 4124186"/>
                    <a:gd name="connsiteY9" fmla="*/ 2062093 h 2062093"/>
                    <a:gd name="connsiteX10" fmla="*/ 2062093 w 4124186"/>
                    <a:gd name="connsiteY10" fmla="*/ 0 h 2062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24186" h="2062093">
                      <a:moveTo>
                        <a:pt x="2062093" y="0"/>
                      </a:moveTo>
                      <a:cubicBezTo>
                        <a:pt x="3200956" y="0"/>
                        <a:pt x="4124186" y="923230"/>
                        <a:pt x="4124186" y="2062093"/>
                      </a:cubicBezTo>
                      <a:lnTo>
                        <a:pt x="3711660" y="2062093"/>
                      </a:lnTo>
                      <a:cubicBezTo>
                        <a:pt x="3711660" y="1624050"/>
                        <a:pt x="3537868" y="1204102"/>
                        <a:pt x="3228905" y="893977"/>
                      </a:cubicBezTo>
                      <a:lnTo>
                        <a:pt x="3229087" y="893693"/>
                      </a:lnTo>
                      <a:cubicBezTo>
                        <a:pt x="2919425" y="584195"/>
                        <a:pt x="2500105" y="410102"/>
                        <a:pt x="2062093" y="410102"/>
                      </a:cubicBezTo>
                      <a:cubicBezTo>
                        <a:pt x="1624903" y="410102"/>
                        <a:pt x="1205773" y="584195"/>
                        <a:pt x="896253" y="893693"/>
                      </a:cubicBezTo>
                      <a:lnTo>
                        <a:pt x="895280" y="893977"/>
                      </a:lnTo>
                      <a:cubicBezTo>
                        <a:pt x="586317" y="1204102"/>
                        <a:pt x="412525" y="1624050"/>
                        <a:pt x="412525" y="2062093"/>
                      </a:cubicBezTo>
                      <a:lnTo>
                        <a:pt x="0" y="2062093"/>
                      </a:lnTo>
                      <a:cubicBezTo>
                        <a:pt x="0" y="923230"/>
                        <a:pt x="923230" y="0"/>
                        <a:pt x="2062093" y="0"/>
                      </a:cubicBezTo>
                      <a:close/>
                    </a:path>
                  </a:pathLst>
                </a:cu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EF9078E-AE35-79ED-9E72-DF626F06B733}"/>
                    </a:ext>
                  </a:extLst>
                </p:cNvPr>
                <p:cNvSpPr/>
                <p:nvPr/>
              </p:nvSpPr>
              <p:spPr>
                <a:xfrm>
                  <a:off x="1439332" y="5722018"/>
                  <a:ext cx="9312088" cy="12774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334A871-2FA4-8CA6-B4BC-F9244459E01F}"/>
                    </a:ext>
                  </a:extLst>
                </p:cNvPr>
                <p:cNvSpPr txBox="1"/>
                <p:nvPr/>
              </p:nvSpPr>
              <p:spPr>
                <a:xfrm>
                  <a:off x="4817048" y="4805810"/>
                  <a:ext cx="255283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Century Gothic" panose="020B0502020202020204" pitchFamily="34" charset="0"/>
                    </a:rPr>
                    <a:t>Public Sector </a:t>
                  </a:r>
                </a:p>
                <a:p>
                  <a:pPr algn="ctr"/>
                  <a:r>
                    <a:rPr lang="en-US" sz="2000" b="1" dirty="0">
                      <a:latin typeface="Century Gothic" panose="020B0502020202020204" pitchFamily="34" charset="0"/>
                    </a:rPr>
                    <a:t>Sales Enablement</a:t>
                  </a: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30E64C10-ECBE-A985-D814-2BC160E43B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4726" y="3145372"/>
                  <a:ext cx="720252" cy="578427"/>
                </a:xfrm>
                <a:prstGeom prst="rect">
                  <a:avLst/>
                </a:prstGeom>
              </p:spPr>
            </p:pic>
            <p:pic>
              <p:nvPicPr>
                <p:cNvPr id="17" name="Picture 2" descr="Money - Free business and finance icons">
                  <a:extLst>
                    <a:ext uri="{FF2B5EF4-FFF2-40B4-BE49-F238E27FC236}">
                      <a16:creationId xmlns:a16="http://schemas.microsoft.com/office/drawing/2014/main" id="{B12AE605-FEAD-1B25-CBED-1318BD16B1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901" y="4544902"/>
                  <a:ext cx="606992" cy="6069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Digital marketing - Free marketing icons">
                  <a:extLst>
                    <a:ext uri="{FF2B5EF4-FFF2-40B4-BE49-F238E27FC236}">
                      <a16:creationId xmlns:a16="http://schemas.microsoft.com/office/drawing/2014/main" id="{B13F4231-8853-D155-569C-44654B8889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78176" y="4631562"/>
                  <a:ext cx="468449" cy="4684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6" name="Picture 2" descr="Optimization - Free business and finance icons">
              <a:extLst>
                <a:ext uri="{FF2B5EF4-FFF2-40B4-BE49-F238E27FC236}">
                  <a16:creationId xmlns:a16="http://schemas.microsoft.com/office/drawing/2014/main" id="{7B685918-9305-F64E-5FFC-C27399404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064" y="3387839"/>
              <a:ext cx="515249" cy="51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3CB4DB5F-9CF2-A2A3-7A0A-47ED8B36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12" y="317834"/>
            <a:ext cx="10515600" cy="8992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946501C-9D61-5269-4B4D-687A4D7AF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440" y="3533930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BACBB345-F318-466F-C632-7F48094BE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493" y="4242748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2D545BF1-747E-9DE5-832C-3D9CDF367C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0723" y="1598278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DA099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3BB6C5A6-74CD-0153-B236-92800FC3C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4776" y="2307096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53D3A882-1DB5-3450-C592-671B29C1A7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5475" y="1601703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29676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7290D2FA-E541-A06F-41C9-F23D6CD7AF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70197" y="2310521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62A64556-4B71-3598-9B4B-9AE183139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33030" y="3533930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9AC458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BBCB26E1-DBEE-F2E0-D0DC-CEB0E52767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37083" y="4242748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08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F72D3C3-15D6-5702-9EB8-4966D0CCDD2A}"/>
              </a:ext>
            </a:extLst>
          </p:cNvPr>
          <p:cNvGrpSpPr/>
          <p:nvPr userDrawn="1"/>
        </p:nvGrpSpPr>
        <p:grpSpPr>
          <a:xfrm>
            <a:off x="9976092" y="1895699"/>
            <a:ext cx="1795928" cy="2648256"/>
            <a:chOff x="10153374" y="1951683"/>
            <a:chExt cx="1795928" cy="26482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BDC874A-999D-6A06-7C22-F4B4827A055A}"/>
                </a:ext>
              </a:extLst>
            </p:cNvPr>
            <p:cNvGrpSpPr/>
            <p:nvPr/>
          </p:nvGrpSpPr>
          <p:grpSpPr>
            <a:xfrm>
              <a:off x="10153374" y="1951683"/>
              <a:ext cx="1795928" cy="842192"/>
              <a:chOff x="8165672" y="4396247"/>
              <a:chExt cx="1795927" cy="842192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CB0B031-23CF-FE9C-A743-C3F08AC9C317}"/>
                  </a:ext>
                </a:extLst>
              </p:cNvPr>
              <p:cNvSpPr/>
              <p:nvPr/>
            </p:nvSpPr>
            <p:spPr>
              <a:xfrm>
                <a:off x="8165672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716BAEA-7AB4-84C4-EDA5-D9F08476BD8F}"/>
                  </a:ext>
                </a:extLst>
              </p:cNvPr>
              <p:cNvSpPr/>
              <p:nvPr/>
            </p:nvSpPr>
            <p:spPr>
              <a:xfrm>
                <a:off x="9101754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679B0B2-7911-2A1A-842C-5B18A7B0D001}"/>
                </a:ext>
              </a:extLst>
            </p:cNvPr>
            <p:cNvGrpSpPr/>
            <p:nvPr/>
          </p:nvGrpSpPr>
          <p:grpSpPr>
            <a:xfrm>
              <a:off x="10153374" y="2855556"/>
              <a:ext cx="1795928" cy="842192"/>
              <a:chOff x="8165672" y="4396247"/>
              <a:chExt cx="1795927" cy="842192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2639BEE-F6A9-A1A0-C277-554A01BAC776}"/>
                  </a:ext>
                </a:extLst>
              </p:cNvPr>
              <p:cNvSpPr/>
              <p:nvPr/>
            </p:nvSpPr>
            <p:spPr>
              <a:xfrm>
                <a:off x="8165672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3778AD4-3B8F-8882-8D5E-FC859D502BEB}"/>
                  </a:ext>
                </a:extLst>
              </p:cNvPr>
              <p:cNvSpPr/>
              <p:nvPr/>
            </p:nvSpPr>
            <p:spPr>
              <a:xfrm>
                <a:off x="9101754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050D078-1751-4865-76CF-18B95063A6B6}"/>
                </a:ext>
              </a:extLst>
            </p:cNvPr>
            <p:cNvGrpSpPr/>
            <p:nvPr/>
          </p:nvGrpSpPr>
          <p:grpSpPr>
            <a:xfrm>
              <a:off x="10153374" y="3757747"/>
              <a:ext cx="1795928" cy="842192"/>
              <a:chOff x="8165672" y="4396247"/>
              <a:chExt cx="1795927" cy="842192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0B5CB27-ED69-D28E-D87B-86F5ACA2381A}"/>
                  </a:ext>
                </a:extLst>
              </p:cNvPr>
              <p:cNvSpPr/>
              <p:nvPr/>
            </p:nvSpPr>
            <p:spPr>
              <a:xfrm>
                <a:off x="8165672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E2900A-D371-29F9-6D71-70D485ED3564}"/>
                  </a:ext>
                </a:extLst>
              </p:cNvPr>
              <p:cNvSpPr/>
              <p:nvPr/>
            </p:nvSpPr>
            <p:spPr>
              <a:xfrm>
                <a:off x="9101754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A838580-12DE-BE40-E467-A4822817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19210"/>
            <a:ext cx="10515600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85454-7264-FDC9-46BD-AFCC965E1FAA}"/>
              </a:ext>
            </a:extLst>
          </p:cNvPr>
          <p:cNvSpPr/>
          <p:nvPr/>
        </p:nvSpPr>
        <p:spPr>
          <a:xfrm>
            <a:off x="1248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E1A86E-C76B-CD5A-57C7-F70E3BD91939}"/>
              </a:ext>
            </a:extLst>
          </p:cNvPr>
          <p:cNvGrpSpPr/>
          <p:nvPr/>
        </p:nvGrpSpPr>
        <p:grpSpPr>
          <a:xfrm>
            <a:off x="420704" y="1895699"/>
            <a:ext cx="2732011" cy="4463888"/>
            <a:chOff x="4296630" y="1817348"/>
            <a:chExt cx="2732010" cy="44638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9EA026-B0DA-28AB-C32E-4DE2D10CEE07}"/>
                </a:ext>
              </a:extLst>
            </p:cNvPr>
            <p:cNvGrpSpPr/>
            <p:nvPr/>
          </p:nvGrpSpPr>
          <p:grpSpPr>
            <a:xfrm>
              <a:off x="4296630" y="1817348"/>
              <a:ext cx="2732010" cy="3556072"/>
              <a:chOff x="8174956" y="1629477"/>
              <a:chExt cx="2732010" cy="355607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F0A7092-4D88-945B-2313-17BC05C0E860}"/>
                  </a:ext>
                </a:extLst>
              </p:cNvPr>
              <p:cNvGrpSpPr/>
              <p:nvPr/>
            </p:nvGrpSpPr>
            <p:grpSpPr>
              <a:xfrm>
                <a:off x="8174956" y="162947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F1FF693-60E4-32E9-D26C-1EDD708A60E2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6AF33E9-8BA8-7CFA-2FA9-F046E393AE73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4D722E9-B366-9F52-41A7-2C5DD495AC4D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90AAB3B-37E0-5A10-8C45-90156AC4EE2A}"/>
                  </a:ext>
                </a:extLst>
              </p:cNvPr>
              <p:cNvGrpSpPr/>
              <p:nvPr/>
            </p:nvGrpSpPr>
            <p:grpSpPr>
              <a:xfrm>
                <a:off x="8174956" y="2533350"/>
                <a:ext cx="2732010" cy="842192"/>
                <a:chOff x="8165672" y="4396247"/>
                <a:chExt cx="2732010" cy="842192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7F3A577-8DF3-19ED-7223-DD4B5A520BA3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CF8B05-FFBD-68C5-59F8-90EC7B335A83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5FD9C05-6977-1EC3-F6A3-4E654AF0DE2F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9346AD7-B8C0-CCF4-6A2A-AE24F95D1D4F}"/>
                  </a:ext>
                </a:extLst>
              </p:cNvPr>
              <p:cNvGrpSpPr/>
              <p:nvPr/>
            </p:nvGrpSpPr>
            <p:grpSpPr>
              <a:xfrm>
                <a:off x="8174956" y="3435541"/>
                <a:ext cx="2732010" cy="842192"/>
                <a:chOff x="8165672" y="4396247"/>
                <a:chExt cx="2732010" cy="842192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6266C3A-5143-5A27-279C-A9A6806C67B8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019E6B3-E514-9AF7-B37D-F0ACEFFD7EA7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0504AE4-A3E2-3D04-E0AD-EDAB81E043D7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74311C0-5402-D0F4-3F9A-1C12BA314D09}"/>
                  </a:ext>
                </a:extLst>
              </p:cNvPr>
              <p:cNvGrpSpPr/>
              <p:nvPr/>
            </p:nvGrpSpPr>
            <p:grpSpPr>
              <a:xfrm>
                <a:off x="8174956" y="434335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0C76FDC-1CCA-F5BF-9256-8D1AFDD05896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D085751-9943-0713-DD50-952FF80CA887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4A2F33C-CB74-DC4A-5C37-4F2936F70E30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B3C482-1DDA-5823-939D-365D9D3B9760}"/>
                </a:ext>
              </a:extLst>
            </p:cNvPr>
            <p:cNvSpPr/>
            <p:nvPr/>
          </p:nvSpPr>
          <p:spPr>
            <a:xfrm>
              <a:off x="6168795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A1ED0E-1CFF-0C6E-3236-C4161D8EB442}"/>
                </a:ext>
              </a:extLst>
            </p:cNvPr>
            <p:cNvSpPr/>
            <p:nvPr/>
          </p:nvSpPr>
          <p:spPr>
            <a:xfrm>
              <a:off x="4296630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651C42-5D54-684F-B5C7-C96459CC10DB}"/>
                </a:ext>
              </a:extLst>
            </p:cNvPr>
            <p:cNvSpPr/>
            <p:nvPr/>
          </p:nvSpPr>
          <p:spPr>
            <a:xfrm>
              <a:off x="5232712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3C0EC5-0497-D9FB-3469-C1082203CBFF}"/>
              </a:ext>
            </a:extLst>
          </p:cNvPr>
          <p:cNvGrpSpPr/>
          <p:nvPr/>
        </p:nvGrpSpPr>
        <p:grpSpPr>
          <a:xfrm>
            <a:off x="3605833" y="1895699"/>
            <a:ext cx="2732011" cy="4463888"/>
            <a:chOff x="4296630" y="1817348"/>
            <a:chExt cx="2732010" cy="446388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1582209-945D-628F-A0EA-AB9FE18D71CC}"/>
                </a:ext>
              </a:extLst>
            </p:cNvPr>
            <p:cNvGrpSpPr/>
            <p:nvPr/>
          </p:nvGrpSpPr>
          <p:grpSpPr>
            <a:xfrm>
              <a:off x="4296630" y="1817348"/>
              <a:ext cx="2732010" cy="3556072"/>
              <a:chOff x="8174956" y="1629477"/>
              <a:chExt cx="2732010" cy="355607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B2E0801-5722-68E2-B49E-240C42E1222C}"/>
                  </a:ext>
                </a:extLst>
              </p:cNvPr>
              <p:cNvGrpSpPr/>
              <p:nvPr/>
            </p:nvGrpSpPr>
            <p:grpSpPr>
              <a:xfrm>
                <a:off x="8174956" y="162947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D2E7E77-49D2-4B08-F693-5D697DBAD00D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F605CD8-B229-51E1-42A0-DBAF0B03B9B4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0E94586-AB67-9C01-4A97-CC1AE45AB3FC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03D6E4E-6115-EFC4-A9ED-FBFD24706CBE}"/>
                  </a:ext>
                </a:extLst>
              </p:cNvPr>
              <p:cNvGrpSpPr/>
              <p:nvPr/>
            </p:nvGrpSpPr>
            <p:grpSpPr>
              <a:xfrm>
                <a:off x="8174956" y="2533350"/>
                <a:ext cx="2732010" cy="842192"/>
                <a:chOff x="8165672" y="4396247"/>
                <a:chExt cx="2732010" cy="842192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729AA9D-70EA-3A9F-5D0B-5BEF11044CF3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7C0BF04-C053-A925-D91F-DCAFD3B2A806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92EF007-DAB4-44A5-94EF-78285D2F26E1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8401CB3-819E-F394-F07C-9FBAA0AAE50C}"/>
                  </a:ext>
                </a:extLst>
              </p:cNvPr>
              <p:cNvGrpSpPr/>
              <p:nvPr/>
            </p:nvGrpSpPr>
            <p:grpSpPr>
              <a:xfrm>
                <a:off x="8174956" y="3435541"/>
                <a:ext cx="2732010" cy="842192"/>
                <a:chOff x="8165672" y="4396247"/>
                <a:chExt cx="2732010" cy="842192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EC3907FB-A941-DD01-5845-54F3C2C52CAE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2E0F2F9-3377-89F7-C00B-F3BF4367AA64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C8ED1DC-A788-3994-D7AE-8518A46DC75D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587D98B-71B2-898C-9412-FC7C65C856DE}"/>
                  </a:ext>
                </a:extLst>
              </p:cNvPr>
              <p:cNvGrpSpPr/>
              <p:nvPr/>
            </p:nvGrpSpPr>
            <p:grpSpPr>
              <a:xfrm>
                <a:off x="8174956" y="434335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20EF42D-0A83-4934-86A9-6BCC5C78E516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78B8EC9-41B8-9C89-6FF8-5F0DF97120C4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C656BE7-141F-DD59-925F-C05A8A1EA8B9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94BB4-0574-A2CC-52EF-B4393EABE03A}"/>
                </a:ext>
              </a:extLst>
            </p:cNvPr>
            <p:cNvSpPr/>
            <p:nvPr/>
          </p:nvSpPr>
          <p:spPr>
            <a:xfrm>
              <a:off x="6168795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B5FFD09-4550-9348-398E-10F19509FCF1}"/>
                </a:ext>
              </a:extLst>
            </p:cNvPr>
            <p:cNvSpPr/>
            <p:nvPr/>
          </p:nvSpPr>
          <p:spPr>
            <a:xfrm>
              <a:off x="4296630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3479F8-201E-8FA8-AC7C-6548E62EC967}"/>
                </a:ext>
              </a:extLst>
            </p:cNvPr>
            <p:cNvSpPr/>
            <p:nvPr/>
          </p:nvSpPr>
          <p:spPr>
            <a:xfrm>
              <a:off x="5232712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EE0B762-C432-450C-CF58-01860E51B95E}"/>
              </a:ext>
            </a:extLst>
          </p:cNvPr>
          <p:cNvGrpSpPr/>
          <p:nvPr/>
        </p:nvGrpSpPr>
        <p:grpSpPr>
          <a:xfrm>
            <a:off x="6790962" y="1895699"/>
            <a:ext cx="2732011" cy="4463888"/>
            <a:chOff x="4296630" y="1817348"/>
            <a:chExt cx="2732010" cy="446388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B0C1879-4648-4F0F-0186-983D6B33F209}"/>
                </a:ext>
              </a:extLst>
            </p:cNvPr>
            <p:cNvGrpSpPr/>
            <p:nvPr/>
          </p:nvGrpSpPr>
          <p:grpSpPr>
            <a:xfrm>
              <a:off x="4296630" y="1817348"/>
              <a:ext cx="2732010" cy="3556072"/>
              <a:chOff x="8174956" y="1629477"/>
              <a:chExt cx="2732010" cy="3556072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42289CC-E7F6-7452-140C-823465BE96BA}"/>
                  </a:ext>
                </a:extLst>
              </p:cNvPr>
              <p:cNvGrpSpPr/>
              <p:nvPr/>
            </p:nvGrpSpPr>
            <p:grpSpPr>
              <a:xfrm>
                <a:off x="8174956" y="162947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C0CEDE28-7EC4-2D1E-8D11-499B612E8982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61F6D95-4FB4-F46B-D9C7-46687824AA4F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2FF6E0E-A2AD-0095-18B5-59953CA2A11C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689FD5D-E21F-8A1A-C8FA-D142210A225E}"/>
                  </a:ext>
                </a:extLst>
              </p:cNvPr>
              <p:cNvGrpSpPr/>
              <p:nvPr/>
            </p:nvGrpSpPr>
            <p:grpSpPr>
              <a:xfrm>
                <a:off x="8174956" y="2533350"/>
                <a:ext cx="2732010" cy="842192"/>
                <a:chOff x="8165672" y="4396247"/>
                <a:chExt cx="2732010" cy="84219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9D03C92-809A-379D-96EC-6A0C052C3AA6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B281F6A-9754-34F0-E877-00E070C79026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C1E3F20-C52A-45A9-0028-1576D3FCA24D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F3AD626A-C160-7017-5408-D35E5325E5C3}"/>
                  </a:ext>
                </a:extLst>
              </p:cNvPr>
              <p:cNvGrpSpPr/>
              <p:nvPr/>
            </p:nvGrpSpPr>
            <p:grpSpPr>
              <a:xfrm>
                <a:off x="8174956" y="3435541"/>
                <a:ext cx="2732010" cy="842192"/>
                <a:chOff x="8165672" y="4396247"/>
                <a:chExt cx="2732010" cy="842192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2E0C42C-0C96-4EFC-E070-90339D708A23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351D751-7122-56A4-11AD-1F9EF9042063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2857B76-EFE0-E639-9E6D-A39E4E57694D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18691EF-F629-C0FE-A565-7EB140964710}"/>
                  </a:ext>
                </a:extLst>
              </p:cNvPr>
              <p:cNvGrpSpPr/>
              <p:nvPr/>
            </p:nvGrpSpPr>
            <p:grpSpPr>
              <a:xfrm>
                <a:off x="8174956" y="434335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E9EFBC3-D2D9-F58C-3547-E7919FE7E38C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8C67379-C957-ED33-3089-CEE5544D2C8F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276EC1B-A7E6-C7E9-80A9-AD371D82F595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0A5E68-520C-E23E-AB07-29E61F8B14F9}"/>
                </a:ext>
              </a:extLst>
            </p:cNvPr>
            <p:cNvSpPr/>
            <p:nvPr/>
          </p:nvSpPr>
          <p:spPr>
            <a:xfrm>
              <a:off x="6168795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90C02BB-FD29-59FA-BB7E-FB5125817E11}"/>
                </a:ext>
              </a:extLst>
            </p:cNvPr>
            <p:cNvSpPr/>
            <p:nvPr/>
          </p:nvSpPr>
          <p:spPr>
            <a:xfrm>
              <a:off x="4296630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2125072-DAE3-56AF-5E95-971944929DB9}"/>
                </a:ext>
              </a:extLst>
            </p:cNvPr>
            <p:cNvSpPr/>
            <p:nvPr/>
          </p:nvSpPr>
          <p:spPr>
            <a:xfrm>
              <a:off x="5232712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9" name="Text Placeholder 31">
            <a:extLst>
              <a:ext uri="{FF2B5EF4-FFF2-40B4-BE49-F238E27FC236}">
                <a16:creationId xmlns:a16="http://schemas.microsoft.com/office/drawing/2014/main" id="{0E6677D1-8860-78D2-820B-434A8FA375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980" y="1389460"/>
            <a:ext cx="2713348" cy="48947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0" name="Text Placeholder 31">
            <a:extLst>
              <a:ext uri="{FF2B5EF4-FFF2-40B4-BE49-F238E27FC236}">
                <a16:creationId xmlns:a16="http://schemas.microsoft.com/office/drawing/2014/main" id="{A239843A-2DFA-3EE3-3577-0A69A6140B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5163" y="1389460"/>
            <a:ext cx="2713348" cy="48947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Text Placeholder 31">
            <a:extLst>
              <a:ext uri="{FF2B5EF4-FFF2-40B4-BE49-F238E27FC236}">
                <a16:creationId xmlns:a16="http://schemas.microsoft.com/office/drawing/2014/main" id="{FCAAE591-5093-67E5-9E97-15FFED414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0292" y="1389460"/>
            <a:ext cx="2713348" cy="48947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2" name="Text Placeholder 31">
            <a:extLst>
              <a:ext uri="{FF2B5EF4-FFF2-40B4-BE49-F238E27FC236}">
                <a16:creationId xmlns:a16="http://schemas.microsoft.com/office/drawing/2014/main" id="{43FCB575-A859-C730-FDD1-0DD9059D3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6092" y="1389460"/>
            <a:ext cx="1795204" cy="48947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D8E77F-7499-CC68-F3BB-D36DD1CCAAB1}"/>
              </a:ext>
            </a:extLst>
          </p:cNvPr>
          <p:cNvSpPr/>
          <p:nvPr userDrawn="1"/>
        </p:nvSpPr>
        <p:spPr>
          <a:xfrm>
            <a:off x="9975369" y="4626348"/>
            <a:ext cx="859845" cy="842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7CD16-9786-A9BB-0C81-CC3AE6605549}"/>
              </a:ext>
            </a:extLst>
          </p:cNvPr>
          <p:cNvSpPr/>
          <p:nvPr userDrawn="1"/>
        </p:nvSpPr>
        <p:spPr>
          <a:xfrm>
            <a:off x="10912174" y="4626348"/>
            <a:ext cx="859845" cy="842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3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8AD0-B0EB-6692-B55F-2204AF7F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66" y="167971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38580-12DE-BE40-E467-A4822817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19210"/>
            <a:ext cx="10515600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85454-7264-FDC9-46BD-AFCC965E1FAA}"/>
              </a:ext>
            </a:extLst>
          </p:cNvPr>
          <p:cNvSpPr/>
          <p:nvPr userDrawn="1"/>
        </p:nvSpPr>
        <p:spPr>
          <a:xfrm>
            <a:off x="1248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C7C3D-523C-050E-6A52-4AEAC9FECF4C}"/>
              </a:ext>
            </a:extLst>
          </p:cNvPr>
          <p:cNvSpPr/>
          <p:nvPr userDrawn="1"/>
        </p:nvSpPr>
        <p:spPr>
          <a:xfrm>
            <a:off x="-6728" y="6285542"/>
            <a:ext cx="12198727" cy="57245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1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E10E9B-5E66-9092-B74F-FA1BA143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CDE9B2-FC8A-DD09-0BDA-B4BA91BD0F25}"/>
              </a:ext>
            </a:extLst>
          </p:cNvPr>
          <p:cNvSpPr/>
          <p:nvPr userDrawn="1"/>
        </p:nvSpPr>
        <p:spPr>
          <a:xfrm flipV="1">
            <a:off x="-6350" y="1"/>
            <a:ext cx="12191999" cy="6857999"/>
          </a:xfrm>
          <a:prstGeom prst="rect">
            <a:avLst/>
          </a:prstGeom>
          <a:solidFill>
            <a:srgbClr val="357988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81941-6CDA-2460-D63E-EAA300A4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AA6D2-00D5-C60D-330F-57D14CE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1A859-3EDA-1863-799A-42286D18EC37}"/>
              </a:ext>
            </a:extLst>
          </p:cNvPr>
          <p:cNvCxnSpPr/>
          <p:nvPr userDrawn="1"/>
        </p:nvCxnSpPr>
        <p:spPr>
          <a:xfrm flipV="1">
            <a:off x="831850" y="4562475"/>
            <a:ext cx="10515600" cy="26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7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F5CD22-330D-75F7-0B3B-2B7FF5204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A2479-BAA2-2DC0-8F5C-1E70B03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09"/>
            <a:ext cx="10515600" cy="98781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7EA5-B80C-F29B-6C6B-EEDE48648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68BA4-210B-A977-23F3-88C90F07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8C9DA-AECE-CECF-CB5E-0481745C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3B-1358-4FE0-9167-CF87EAD9A86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79D7F-99B8-59DD-2F71-C3AC640F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A9EF4-E290-E816-90CD-F8361954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E2A6-53D2-4DA9-81A8-7D3032C7D5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A2EC91-544D-5F98-6316-034FA77F407A}"/>
              </a:ext>
            </a:extLst>
          </p:cNvPr>
          <p:cNvSpPr/>
          <p:nvPr userDrawn="1"/>
        </p:nvSpPr>
        <p:spPr>
          <a:xfrm>
            <a:off x="1248" y="1198888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1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DE8D0-03FC-9FF6-25A8-869B5643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5342D-ECF4-BA56-787A-4C275E9B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38A0-E532-FA8F-C19D-64FD98799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2D3B-1358-4FE0-9167-CF87EAD9A86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04B02-68B3-410F-C330-74F873629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87E4C-E0F9-690E-C9CF-C9B676411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E2A6-53D2-4DA9-81A8-7D3032C7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728" r:id="rId3"/>
    <p:sldLayoutId id="2147483730" r:id="rId4"/>
    <p:sldLayoutId id="2147483729" r:id="rId5"/>
    <p:sldLayoutId id="2147483727" r:id="rId6"/>
    <p:sldLayoutId id="2147483722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721" r:id="rId14"/>
    <p:sldLayoutId id="2147483723" r:id="rId15"/>
    <p:sldLayoutId id="2147483724" r:id="rId16"/>
    <p:sldLayoutId id="2147483725" r:id="rId17"/>
    <p:sldLayoutId id="2147483726" r:id="rId18"/>
    <p:sldLayoutId id="2147483731" r:id="rId19"/>
    <p:sldLayoutId id="2147483691" r:id="rId20"/>
    <p:sldLayoutId id="2147483692" r:id="rId21"/>
    <p:sldLayoutId id="2147483706" r:id="rId22"/>
    <p:sldLayoutId id="2147483707" r:id="rId23"/>
    <p:sldLayoutId id="2147483737" r:id="rId24"/>
    <p:sldLayoutId id="2147483734" r:id="rId25"/>
    <p:sldLayoutId id="2147483735" r:id="rId26"/>
    <p:sldLayoutId id="2147483736" r:id="rId27"/>
    <p:sldLayoutId id="2147483732" r:id="rId28"/>
    <p:sldLayoutId id="2147483733" r:id="rId29"/>
    <p:sldLayoutId id="2147483655" r:id="rId30"/>
    <p:sldLayoutId id="2147483658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84.png"/><Relationship Id="rId10" Type="http://schemas.openxmlformats.org/officeDocument/2006/relationships/image" Target="../media/image87.png"/><Relationship Id="rId4" Type="http://schemas.microsoft.com/office/2007/relationships/hdphoto" Target="../media/hdphoto4.wdp"/><Relationship Id="rId9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PNG"/><Relationship Id="rId7" Type="http://schemas.microsoft.com/office/2007/relationships/hdphoto" Target="../media/hdphoto8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0.png"/><Relationship Id="rId5" Type="http://schemas.microsoft.com/office/2007/relationships/hdphoto" Target="../media/hdphoto7.wdp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93.png"/><Relationship Id="rId7" Type="http://schemas.openxmlformats.org/officeDocument/2006/relationships/image" Target="../media/image3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6.pn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5" Type="http://schemas.openxmlformats.org/officeDocument/2006/relationships/image" Target="../media/image101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Relationship Id="rId1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12" Type="http://schemas.microsoft.com/office/2007/relationships/hdphoto" Target="../media/hdphoto1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0.wdp"/><Relationship Id="rId11" Type="http://schemas.openxmlformats.org/officeDocument/2006/relationships/image" Target="../media/image108.png"/><Relationship Id="rId5" Type="http://schemas.openxmlformats.org/officeDocument/2006/relationships/image" Target="../media/image105.png"/><Relationship Id="rId10" Type="http://schemas.microsoft.com/office/2007/relationships/hdphoto" Target="../media/hdphoto12.wdp"/><Relationship Id="rId4" Type="http://schemas.openxmlformats.org/officeDocument/2006/relationships/image" Target="../media/image104.png"/><Relationship Id="rId9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jpeg"/><Relationship Id="rId5" Type="http://schemas.openxmlformats.org/officeDocument/2006/relationships/image" Target="../media/image111.png"/><Relationship Id="rId15" Type="http://schemas.openxmlformats.org/officeDocument/2006/relationships/image" Target="../media/image121.jpeg"/><Relationship Id="rId23" Type="http://schemas.openxmlformats.org/officeDocument/2006/relationships/image" Target="../media/image129.jpe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microsoft.com/office/2007/relationships/hdphoto" Target="../media/hdphoto16.wdp"/><Relationship Id="rId18" Type="http://schemas.openxmlformats.org/officeDocument/2006/relationships/image" Target="../media/image144.png"/><Relationship Id="rId3" Type="http://schemas.openxmlformats.org/officeDocument/2006/relationships/image" Target="../media/image133.png"/><Relationship Id="rId7" Type="http://schemas.microsoft.com/office/2007/relationships/hdphoto" Target="../media/hdphoto15.wdp"/><Relationship Id="rId12" Type="http://schemas.openxmlformats.org/officeDocument/2006/relationships/image" Target="../media/image140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5" Type="http://schemas.openxmlformats.org/officeDocument/2006/relationships/image" Target="../media/image134.png"/><Relationship Id="rId15" Type="http://schemas.openxmlformats.org/officeDocument/2006/relationships/image" Target="../media/image141.png"/><Relationship Id="rId10" Type="http://schemas.openxmlformats.org/officeDocument/2006/relationships/image" Target="../media/image138.png"/><Relationship Id="rId4" Type="http://schemas.microsoft.com/office/2007/relationships/hdphoto" Target="../media/hdphoto14.wdp"/><Relationship Id="rId9" Type="http://schemas.openxmlformats.org/officeDocument/2006/relationships/image" Target="../media/image137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1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15.wdp"/><Relationship Id="rId11" Type="http://schemas.openxmlformats.org/officeDocument/2006/relationships/image" Target="../media/image146.png"/><Relationship Id="rId5" Type="http://schemas.openxmlformats.org/officeDocument/2006/relationships/image" Target="../media/image135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19" Type="http://schemas.openxmlformats.org/officeDocument/2006/relationships/image" Target="../media/image2.png"/><Relationship Id="rId4" Type="http://schemas.microsoft.com/office/2007/relationships/hdphoto" Target="../media/hdphoto14.wdp"/><Relationship Id="rId9" Type="http://schemas.openxmlformats.org/officeDocument/2006/relationships/image" Target="../media/image137.png"/><Relationship Id="rId14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34" Type="http://schemas.openxmlformats.org/officeDocument/2006/relationships/image" Target="../media/image62.jpeg"/><Relationship Id="rId42" Type="http://schemas.openxmlformats.org/officeDocument/2006/relationships/image" Target="../media/image70.png"/><Relationship Id="rId47" Type="http://schemas.openxmlformats.org/officeDocument/2006/relationships/image" Target="../media/image75.png"/><Relationship Id="rId50" Type="http://schemas.openxmlformats.org/officeDocument/2006/relationships/image" Target="../media/image78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46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41" Type="http://schemas.openxmlformats.org/officeDocument/2006/relationships/image" Target="../media/image69.jpeg"/><Relationship Id="rId54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jpeg"/><Relationship Id="rId45" Type="http://schemas.openxmlformats.org/officeDocument/2006/relationships/image" Target="../media/image73.PNG"/><Relationship Id="rId53" Type="http://schemas.openxmlformats.org/officeDocument/2006/relationships/image" Target="../media/image81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49" Type="http://schemas.openxmlformats.org/officeDocument/2006/relationships/image" Target="../media/image77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4" Type="http://schemas.openxmlformats.org/officeDocument/2006/relationships/image" Target="../media/image72.png"/><Relationship Id="rId52" Type="http://schemas.openxmlformats.org/officeDocument/2006/relationships/image" Target="../media/image8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jpeg"/><Relationship Id="rId43" Type="http://schemas.openxmlformats.org/officeDocument/2006/relationships/image" Target="../media/image71.png"/><Relationship Id="rId48" Type="http://schemas.openxmlformats.org/officeDocument/2006/relationships/image" Target="../media/image76.png"/><Relationship Id="rId8" Type="http://schemas.openxmlformats.org/officeDocument/2006/relationships/image" Target="../media/image36.png"/><Relationship Id="rId51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7B25EE-ABFD-EDF0-62A7-5B0F7988D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F3E9649-0EDB-D200-0796-53F4A51DC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40" y="4941893"/>
            <a:ext cx="3523861" cy="964856"/>
          </a:xfrm>
        </p:spPr>
        <p:txBody>
          <a:bodyPr/>
          <a:lstStyle/>
          <a:p>
            <a:r>
              <a:rPr lang="en-US" dirty="0"/>
              <a:t>October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2B962-AE21-78CF-B42C-A4119E578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0" y="3515975"/>
            <a:ext cx="3155450" cy="5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4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DB0240-8985-1396-6DF6-4A4DA1B3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9142750" cy="885177"/>
          </a:xfrm>
        </p:spPr>
        <p:txBody>
          <a:bodyPr>
            <a:normAutofit/>
          </a:bodyPr>
          <a:lstStyle/>
          <a:p>
            <a:r>
              <a:rPr lang="en-US" sz="3600" dirty="0"/>
              <a:t>Finance &amp; Deal Lifecycle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DC8359-0E7B-4AFA-A241-5AA87A71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10786186" cy="77730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Capability to solve multiple challenges, 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resulting in customer benefit and larger deals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A6C3C2-ED52-7B36-B125-8B5377E61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357" y="4768760"/>
            <a:ext cx="1654952" cy="680825"/>
          </a:xfrm>
        </p:spPr>
        <p:txBody>
          <a:bodyPr/>
          <a:lstStyle/>
          <a:p>
            <a:r>
              <a:rPr lang="en-US" dirty="0"/>
              <a:t>Budget Shortfall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532849-946F-B1B9-1EB7-05060FC7C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1902" y="4768760"/>
            <a:ext cx="2139884" cy="680825"/>
          </a:xfrm>
        </p:spPr>
        <p:txBody>
          <a:bodyPr/>
          <a:lstStyle/>
          <a:p>
            <a:r>
              <a:rPr lang="en-US" dirty="0"/>
              <a:t>Perpetual to Term Conversion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1D84DD-0BCA-9CA7-7D9F-41A391E4A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858" y="4768760"/>
            <a:ext cx="1654951" cy="680825"/>
          </a:xfrm>
        </p:spPr>
        <p:txBody>
          <a:bodyPr/>
          <a:lstStyle/>
          <a:p>
            <a:r>
              <a:rPr lang="en-US" dirty="0"/>
              <a:t>Multi-Year Subscription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89F84B-8A94-F783-5DC5-E7148CC71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6082" y="4768760"/>
            <a:ext cx="1654951" cy="680825"/>
          </a:xfrm>
          <a:noFill/>
        </p:spPr>
        <p:txBody>
          <a:bodyPr/>
          <a:lstStyle/>
          <a:p>
            <a:r>
              <a:rPr lang="en-US" dirty="0">
                <a:solidFill>
                  <a:srgbClr val="9AC458"/>
                </a:solidFill>
              </a:rPr>
              <a:t>As-a-Service Models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AB73E3-6445-4307-3917-9F3C32171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5331" y="4768760"/>
            <a:ext cx="1896493" cy="680825"/>
          </a:xfrm>
        </p:spPr>
        <p:txBody>
          <a:bodyPr/>
          <a:lstStyle/>
          <a:p>
            <a:r>
              <a:rPr lang="en-US" dirty="0"/>
              <a:t>ELAs or License Compliance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9CCA68-F93C-9E67-E15F-980E9B54D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Deal Lifecycle Management – From Strategy to Close</a:t>
            </a:r>
          </a:p>
        </p:txBody>
      </p:sp>
      <p:pic>
        <p:nvPicPr>
          <p:cNvPr id="16" name="Picture 2" descr="Deficit Icons - Download Free Vector Icons | Noun Project">
            <a:extLst>
              <a:ext uri="{FF2B5EF4-FFF2-40B4-BE49-F238E27FC236}">
                <a16:creationId xmlns:a16="http://schemas.microsoft.com/office/drawing/2014/main" id="{E11D7DEC-72B4-EBB7-DF2E-9766E6BE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8" y="2941646"/>
            <a:ext cx="907386" cy="9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erpetual Motion Icons - Download Free Vector Icons | Noun Project">
            <a:extLst>
              <a:ext uri="{FF2B5EF4-FFF2-40B4-BE49-F238E27FC236}">
                <a16:creationId xmlns:a16="http://schemas.microsoft.com/office/drawing/2014/main" id="{A205B0E7-3583-ABB5-11C3-20FF24B0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6" y="2788698"/>
            <a:ext cx="1280603" cy="12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262F77-3692-5FA3-8CA8-B09AFA306A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42" y="3033489"/>
            <a:ext cx="830922" cy="830922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F16BA71F-ACC7-43BC-4665-B10FE164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62" y="2941646"/>
            <a:ext cx="1171989" cy="10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700915-03CD-6708-0FCD-551F3D973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45" y="2983173"/>
            <a:ext cx="972961" cy="9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7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528E41B-A0CD-0B46-01C8-D4064F17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241295"/>
            <a:ext cx="8731897" cy="603220"/>
          </a:xfrm>
        </p:spPr>
        <p:txBody>
          <a:bodyPr>
            <a:normAutofit/>
          </a:bodyPr>
          <a:lstStyle/>
          <a:p>
            <a:r>
              <a:rPr lang="en-US" sz="3600" dirty="0"/>
              <a:t>Deal Flow Alternatives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1EBE398-2D7D-ACF5-2135-5C4C24E7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19" y="1578856"/>
            <a:ext cx="3313922" cy="603221"/>
          </a:xfrm>
        </p:spPr>
        <p:txBody>
          <a:bodyPr/>
          <a:lstStyle/>
          <a:p>
            <a:r>
              <a:rPr lang="en-US" dirty="0"/>
              <a:t>Outside the Channel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2970E3B-00CE-671F-6DB1-88888CC84E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4114" y="1578856"/>
            <a:ext cx="3313922" cy="603221"/>
          </a:xfrm>
        </p:spPr>
        <p:txBody>
          <a:bodyPr/>
          <a:lstStyle/>
          <a:p>
            <a:r>
              <a:rPr lang="en-US" dirty="0"/>
              <a:t>Four Inc. Primes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F6EE653-34B6-0557-D42B-85DEFFE2D63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34809" y="1578856"/>
            <a:ext cx="3313922" cy="603221"/>
          </a:xfrm>
        </p:spPr>
        <p:txBody>
          <a:bodyPr/>
          <a:lstStyle/>
          <a:p>
            <a:r>
              <a:rPr lang="en-US" dirty="0"/>
              <a:t>Partner Primes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04040A3-564F-FD40-025A-03B925BB80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342834" y="2819420"/>
            <a:ext cx="2271650" cy="249840"/>
          </a:xfrm>
        </p:spPr>
        <p:txBody>
          <a:bodyPr/>
          <a:lstStyle/>
          <a:p>
            <a:r>
              <a:rPr lang="en-US" sz="1400" dirty="0"/>
              <a:t>Government Customer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51410F4-3A67-ECDB-5E12-3B068B921F1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Partner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927CC21-E17E-2087-3DA9-2445810E2FB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Distributor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E101588-4EB0-CB54-096D-BCBA3DDD658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Supplier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BE895B4-90CA-3A36-073B-3157076E7D63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Partner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DD4E32BB-EB0E-9F11-EDBD-90DAE3203506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Supplier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9B297C88-CCE8-B918-E22B-CCC8FC87E17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 err="1"/>
              <a:t>Distributo</a:t>
            </a:r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E8FCB34-2997-6A53-E9AD-5E5B4282CD9C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/>
              <a:t>Supplier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D180CE5B-D383-B15A-1225-9B8D2B2F1554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Partner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2C4772A-50C0-C8EC-384D-315BF9CD64A6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/>
              <a:t>Distributor</a:t>
            </a:r>
          </a:p>
        </p:txBody>
      </p:sp>
      <p:sp>
        <p:nvSpPr>
          <p:cNvPr id="42" name="Content Placeholder 27">
            <a:extLst>
              <a:ext uri="{FF2B5EF4-FFF2-40B4-BE49-F238E27FC236}">
                <a16:creationId xmlns:a16="http://schemas.microsoft.com/office/drawing/2014/main" id="{C50D95D0-A282-7242-0034-44F962E29708}"/>
              </a:ext>
            </a:extLst>
          </p:cNvPr>
          <p:cNvSpPr txBox="1">
            <a:spLocks/>
          </p:cNvSpPr>
          <p:nvPr/>
        </p:nvSpPr>
        <p:spPr>
          <a:xfrm>
            <a:off x="1342834" y="3044157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/>
              <a:t>Base + Option Award</a:t>
            </a:r>
          </a:p>
        </p:txBody>
      </p:sp>
      <p:sp>
        <p:nvSpPr>
          <p:cNvPr id="43" name="Content Placeholder 27">
            <a:extLst>
              <a:ext uri="{FF2B5EF4-FFF2-40B4-BE49-F238E27FC236}">
                <a16:creationId xmlns:a16="http://schemas.microsoft.com/office/drawing/2014/main" id="{1C7C01CC-C244-E81B-2821-12F631E12C49}"/>
              </a:ext>
            </a:extLst>
          </p:cNvPr>
          <p:cNvSpPr txBox="1">
            <a:spLocks/>
          </p:cNvSpPr>
          <p:nvPr/>
        </p:nvSpPr>
        <p:spPr>
          <a:xfrm>
            <a:off x="5181114" y="2565366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Government Customer</a:t>
            </a:r>
            <a:endParaRPr lang="en-US" sz="1400" dirty="0"/>
          </a:p>
        </p:txBody>
      </p:sp>
      <p:sp>
        <p:nvSpPr>
          <p:cNvPr id="44" name="Content Placeholder 27">
            <a:extLst>
              <a:ext uri="{FF2B5EF4-FFF2-40B4-BE49-F238E27FC236}">
                <a16:creationId xmlns:a16="http://schemas.microsoft.com/office/drawing/2014/main" id="{3AB95041-EEEB-9512-75AD-076346644539}"/>
              </a:ext>
            </a:extLst>
          </p:cNvPr>
          <p:cNvSpPr txBox="1">
            <a:spLocks/>
          </p:cNvSpPr>
          <p:nvPr/>
        </p:nvSpPr>
        <p:spPr>
          <a:xfrm>
            <a:off x="5181114" y="2790103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/>
              <a:t>Base + Option Award</a:t>
            </a:r>
          </a:p>
        </p:txBody>
      </p:sp>
      <p:sp>
        <p:nvSpPr>
          <p:cNvPr id="45" name="Content Placeholder 27">
            <a:extLst>
              <a:ext uri="{FF2B5EF4-FFF2-40B4-BE49-F238E27FC236}">
                <a16:creationId xmlns:a16="http://schemas.microsoft.com/office/drawing/2014/main" id="{C2885A08-5010-094F-EAA8-BC176D8129FE}"/>
              </a:ext>
            </a:extLst>
          </p:cNvPr>
          <p:cNvSpPr txBox="1">
            <a:spLocks/>
          </p:cNvSpPr>
          <p:nvPr/>
        </p:nvSpPr>
        <p:spPr>
          <a:xfrm>
            <a:off x="9009967" y="2546629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Government Customer</a:t>
            </a:r>
            <a:endParaRPr lang="en-US" sz="1400" dirty="0"/>
          </a:p>
        </p:txBody>
      </p:sp>
      <p:sp>
        <p:nvSpPr>
          <p:cNvPr id="46" name="Content Placeholder 27">
            <a:extLst>
              <a:ext uri="{FF2B5EF4-FFF2-40B4-BE49-F238E27FC236}">
                <a16:creationId xmlns:a16="http://schemas.microsoft.com/office/drawing/2014/main" id="{4CBA1AFE-2663-7DDE-5061-1B171526A2D8}"/>
              </a:ext>
            </a:extLst>
          </p:cNvPr>
          <p:cNvSpPr txBox="1">
            <a:spLocks/>
          </p:cNvSpPr>
          <p:nvPr/>
        </p:nvSpPr>
        <p:spPr>
          <a:xfrm>
            <a:off x="9009967" y="2771366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/>
              <a:t>Base + Option Award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FAA361CA-38DC-0119-F39A-0B5FE082F604}"/>
              </a:ext>
            </a:extLst>
          </p:cNvPr>
          <p:cNvSpPr txBox="1">
            <a:spLocks/>
          </p:cNvSpPr>
          <p:nvPr/>
        </p:nvSpPr>
        <p:spPr>
          <a:xfrm>
            <a:off x="2641019" y="798566"/>
            <a:ext cx="5712644" cy="448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0"/>
              </a:spcBef>
              <a:buNone/>
            </a:pPr>
            <a:r>
              <a:rPr lang="en-US" altLang="en-US" sz="2000" b="0" dirty="0">
                <a:solidFill>
                  <a:schemeClr val="bg1"/>
                </a:solidFill>
                <a:latin typeface="Century Gothic" panose="020B0502020202020204" pitchFamily="34" charset="0"/>
                <a:cs typeface="Lato" pitchFamily="34" charset="0"/>
              </a:rPr>
              <a:t>Flexible Model Aligned with your Channel</a:t>
            </a:r>
            <a:endParaRPr lang="en-CA" altLang="en-US" sz="2000" b="0" dirty="0">
              <a:solidFill>
                <a:schemeClr val="bg1"/>
              </a:solidFill>
              <a:latin typeface="Century Gothic" panose="020B0502020202020204" pitchFamily="34" charset="0"/>
              <a:cs typeface="Lato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4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715F99-562B-8E22-3942-1F76AE86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Sales &amp; Operational Infrastructure</a:t>
            </a:r>
            <a:endParaRPr lang="en-US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4C6A89-E73F-C851-0ED2-FF80A8187C66}"/>
              </a:ext>
            </a:extLst>
          </p:cNvPr>
          <p:cNvGrpSpPr/>
          <p:nvPr/>
        </p:nvGrpSpPr>
        <p:grpSpPr>
          <a:xfrm>
            <a:off x="444942" y="1842527"/>
            <a:ext cx="5246512" cy="4649348"/>
            <a:chOff x="702489" y="1905885"/>
            <a:chExt cx="5246512" cy="46493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E8D4B6-A0FD-A36D-51A9-589FC13C4AB2}"/>
                </a:ext>
              </a:extLst>
            </p:cNvPr>
            <p:cNvSpPr/>
            <p:nvPr/>
          </p:nvSpPr>
          <p:spPr>
            <a:xfrm>
              <a:off x="702489" y="1925927"/>
              <a:ext cx="2984343" cy="848987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23DCD7-265D-F2C3-C62F-8C489C7E86B7}"/>
                </a:ext>
              </a:extLst>
            </p:cNvPr>
            <p:cNvGrpSpPr/>
            <p:nvPr/>
          </p:nvGrpSpPr>
          <p:grpSpPr>
            <a:xfrm rot="20112409">
              <a:off x="1270971" y="1905885"/>
              <a:ext cx="4678030" cy="4649348"/>
              <a:chOff x="842697" y="1850063"/>
              <a:chExt cx="4678030" cy="464934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492B70E-AE53-D019-282F-AA564310A0A2}"/>
                  </a:ext>
                </a:extLst>
              </p:cNvPr>
              <p:cNvGrpSpPr/>
              <p:nvPr/>
            </p:nvGrpSpPr>
            <p:grpSpPr>
              <a:xfrm>
                <a:off x="842697" y="1850063"/>
                <a:ext cx="4678030" cy="4649348"/>
                <a:chOff x="5889625" y="461963"/>
                <a:chExt cx="2490179" cy="2474913"/>
              </a:xfrm>
            </p:grpSpPr>
            <p:sp>
              <p:nvSpPr>
                <p:cNvPr id="25" name="Freeform 45">
                  <a:extLst>
                    <a:ext uri="{FF2B5EF4-FFF2-40B4-BE49-F238E27FC236}">
                      <a16:creationId xmlns:a16="http://schemas.microsoft.com/office/drawing/2014/main" id="{CE3C191B-4735-D1DE-4001-69BA3B79D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9950" y="461963"/>
                  <a:ext cx="1177925" cy="1238250"/>
                </a:xfrm>
                <a:custGeom>
                  <a:avLst/>
                  <a:gdLst>
                    <a:gd name="T0" fmla="*/ 1603 w 1603"/>
                    <a:gd name="T1" fmla="*/ 0 h 1686"/>
                    <a:gd name="T2" fmla="*/ 0 w 1603"/>
                    <a:gd name="T3" fmla="*/ 1165 h 1686"/>
                    <a:gd name="T4" fmla="*/ 1603 w 1603"/>
                    <a:gd name="T5" fmla="*/ 1686 h 1686"/>
                    <a:gd name="T6" fmla="*/ 1603 w 1603"/>
                    <a:gd name="T7" fmla="*/ 0 h 1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03" h="1686">
                      <a:moveTo>
                        <a:pt x="1603" y="0"/>
                      </a:moveTo>
                      <a:cubicBezTo>
                        <a:pt x="854" y="0"/>
                        <a:pt x="219" y="489"/>
                        <a:pt x="0" y="1165"/>
                      </a:cubicBezTo>
                      <a:cubicBezTo>
                        <a:pt x="1603" y="1686"/>
                        <a:pt x="1603" y="1686"/>
                        <a:pt x="1603" y="1686"/>
                      </a:cubicBezTo>
                      <a:lnTo>
                        <a:pt x="1603" y="0"/>
                      </a:lnTo>
                      <a:close/>
                    </a:path>
                  </a:pathLst>
                </a:custGeom>
                <a:solidFill>
                  <a:srgbClr val="2DA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46">
                  <a:extLst>
                    <a:ext uri="{FF2B5EF4-FFF2-40B4-BE49-F238E27FC236}">
                      <a16:creationId xmlns:a16="http://schemas.microsoft.com/office/drawing/2014/main" id="{D02F98EF-B878-D415-B444-92F4EE33E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9625" y="1317625"/>
                  <a:ext cx="1238250" cy="1382713"/>
                </a:xfrm>
                <a:custGeom>
                  <a:avLst/>
                  <a:gdLst>
                    <a:gd name="T0" fmla="*/ 82 w 1685"/>
                    <a:gd name="T1" fmla="*/ 0 h 1884"/>
                    <a:gd name="T2" fmla="*/ 0 w 1685"/>
                    <a:gd name="T3" fmla="*/ 521 h 1884"/>
                    <a:gd name="T4" fmla="*/ 694 w 1685"/>
                    <a:gd name="T5" fmla="*/ 1884 h 1884"/>
                    <a:gd name="T6" fmla="*/ 1685 w 1685"/>
                    <a:gd name="T7" fmla="*/ 521 h 1884"/>
                    <a:gd name="T8" fmla="*/ 82 w 1685"/>
                    <a:gd name="T9" fmla="*/ 0 h 18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5" h="1884">
                      <a:moveTo>
                        <a:pt x="82" y="0"/>
                      </a:moveTo>
                      <a:cubicBezTo>
                        <a:pt x="28" y="164"/>
                        <a:pt x="0" y="339"/>
                        <a:pt x="0" y="521"/>
                      </a:cubicBezTo>
                      <a:cubicBezTo>
                        <a:pt x="0" y="1081"/>
                        <a:pt x="273" y="1578"/>
                        <a:pt x="694" y="1884"/>
                      </a:cubicBezTo>
                      <a:cubicBezTo>
                        <a:pt x="1685" y="521"/>
                        <a:pt x="1685" y="521"/>
                        <a:pt x="1685" y="521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47">
                  <a:extLst>
                    <a:ext uri="{FF2B5EF4-FFF2-40B4-BE49-F238E27FC236}">
                      <a16:creationId xmlns:a16="http://schemas.microsoft.com/office/drawing/2014/main" id="{19FB2324-8432-1667-DDEC-A8A0A6FB0A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9213" y="1700213"/>
                  <a:ext cx="1455738" cy="1236663"/>
                </a:xfrm>
                <a:custGeom>
                  <a:avLst/>
                  <a:gdLst>
                    <a:gd name="T0" fmla="*/ 0 w 1982"/>
                    <a:gd name="T1" fmla="*/ 1363 h 1685"/>
                    <a:gd name="T2" fmla="*/ 991 w 1982"/>
                    <a:gd name="T3" fmla="*/ 1685 h 1685"/>
                    <a:gd name="T4" fmla="*/ 1982 w 1982"/>
                    <a:gd name="T5" fmla="*/ 1363 h 1685"/>
                    <a:gd name="T6" fmla="*/ 991 w 1982"/>
                    <a:gd name="T7" fmla="*/ 0 h 1685"/>
                    <a:gd name="T8" fmla="*/ 0 w 1982"/>
                    <a:gd name="T9" fmla="*/ 1363 h 1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2" h="1685">
                      <a:moveTo>
                        <a:pt x="0" y="1363"/>
                      </a:moveTo>
                      <a:cubicBezTo>
                        <a:pt x="278" y="1565"/>
                        <a:pt x="621" y="1685"/>
                        <a:pt x="991" y="1685"/>
                      </a:cubicBezTo>
                      <a:cubicBezTo>
                        <a:pt x="1361" y="1685"/>
                        <a:pt x="1703" y="1565"/>
                        <a:pt x="1982" y="1363"/>
                      </a:cubicBezTo>
                      <a:cubicBezTo>
                        <a:pt x="991" y="0"/>
                        <a:pt x="991" y="0"/>
                        <a:pt x="991" y="0"/>
                      </a:cubicBezTo>
                      <a:lnTo>
                        <a:pt x="0" y="1363"/>
                      </a:lnTo>
                      <a:close/>
                    </a:path>
                  </a:pathLst>
                </a:custGeom>
                <a:solidFill>
                  <a:srgbClr val="9AC4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48">
                  <a:extLst>
                    <a:ext uri="{FF2B5EF4-FFF2-40B4-BE49-F238E27FC236}">
                      <a16:creationId xmlns:a16="http://schemas.microsoft.com/office/drawing/2014/main" id="{781846A3-2F61-4759-99C9-006EFCA44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7875" y="461963"/>
                  <a:ext cx="1177925" cy="1238250"/>
                </a:xfrm>
                <a:custGeom>
                  <a:avLst/>
                  <a:gdLst>
                    <a:gd name="T0" fmla="*/ 1603 w 1603"/>
                    <a:gd name="T1" fmla="*/ 1165 h 1686"/>
                    <a:gd name="T2" fmla="*/ 0 w 1603"/>
                    <a:gd name="T3" fmla="*/ 0 h 1686"/>
                    <a:gd name="T4" fmla="*/ 0 w 1603"/>
                    <a:gd name="T5" fmla="*/ 1686 h 1686"/>
                    <a:gd name="T6" fmla="*/ 1603 w 1603"/>
                    <a:gd name="T7" fmla="*/ 1165 h 1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03" h="1686">
                      <a:moveTo>
                        <a:pt x="1603" y="1165"/>
                      </a:moveTo>
                      <a:cubicBezTo>
                        <a:pt x="1384" y="489"/>
                        <a:pt x="749" y="0"/>
                        <a:pt x="0" y="0"/>
                      </a:cubicBezTo>
                      <a:cubicBezTo>
                        <a:pt x="0" y="1686"/>
                        <a:pt x="0" y="1686"/>
                        <a:pt x="0" y="1686"/>
                      </a:cubicBezTo>
                      <a:lnTo>
                        <a:pt x="1603" y="1165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49">
                  <a:extLst>
                    <a:ext uri="{FF2B5EF4-FFF2-40B4-BE49-F238E27FC236}">
                      <a16:creationId xmlns:a16="http://schemas.microsoft.com/office/drawing/2014/main" id="{90773312-057E-0667-9622-04A8623AA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7875" y="1317625"/>
                  <a:ext cx="1236663" cy="1382713"/>
                </a:xfrm>
                <a:custGeom>
                  <a:avLst/>
                  <a:gdLst>
                    <a:gd name="T0" fmla="*/ 1685 w 1685"/>
                    <a:gd name="T1" fmla="*/ 521 h 1884"/>
                    <a:gd name="T2" fmla="*/ 1603 w 1685"/>
                    <a:gd name="T3" fmla="*/ 0 h 1884"/>
                    <a:gd name="T4" fmla="*/ 0 w 1685"/>
                    <a:gd name="T5" fmla="*/ 521 h 1884"/>
                    <a:gd name="T6" fmla="*/ 991 w 1685"/>
                    <a:gd name="T7" fmla="*/ 1884 h 1884"/>
                    <a:gd name="T8" fmla="*/ 1685 w 1685"/>
                    <a:gd name="T9" fmla="*/ 521 h 18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5" h="1884">
                      <a:moveTo>
                        <a:pt x="1685" y="521"/>
                      </a:moveTo>
                      <a:cubicBezTo>
                        <a:pt x="1685" y="339"/>
                        <a:pt x="1656" y="164"/>
                        <a:pt x="1603" y="0"/>
                      </a:cubicBezTo>
                      <a:cubicBezTo>
                        <a:pt x="0" y="521"/>
                        <a:pt x="0" y="521"/>
                        <a:pt x="0" y="521"/>
                      </a:cubicBezTo>
                      <a:cubicBezTo>
                        <a:pt x="991" y="1884"/>
                        <a:pt x="991" y="1884"/>
                        <a:pt x="991" y="1884"/>
                      </a:cubicBezTo>
                      <a:cubicBezTo>
                        <a:pt x="1412" y="1578"/>
                        <a:pt x="1685" y="1081"/>
                        <a:pt x="1685" y="521"/>
                      </a:cubicBezTo>
                      <a:close/>
                    </a:path>
                  </a:pathLst>
                </a:custGeom>
                <a:solidFill>
                  <a:srgbClr val="029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4B40689-6A76-0178-6E99-05D43D323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7875" y="461963"/>
                  <a:ext cx="288925" cy="1238250"/>
                </a:xfrm>
                <a:custGeom>
                  <a:avLst/>
                  <a:gdLst>
                    <a:gd name="connsiteX0" fmla="*/ 0 w 288925"/>
                    <a:gd name="connsiteY0" fmla="*/ 0 h 1238250"/>
                    <a:gd name="connsiteX1" fmla="*/ 288925 w 288925"/>
                    <a:gd name="connsiteY1" fmla="*/ 34518 h 1238250"/>
                    <a:gd name="connsiteX2" fmla="*/ 0 w 288925"/>
                    <a:gd name="connsiteY2" fmla="*/ 1238250 h 1238250"/>
                    <a:gd name="connsiteX3" fmla="*/ 0 w 288925"/>
                    <a:gd name="connsiteY3" fmla="*/ 0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925" h="1238250">
                      <a:moveTo>
                        <a:pt x="0" y="0"/>
                      </a:moveTo>
                      <a:cubicBezTo>
                        <a:pt x="99731" y="0"/>
                        <a:pt x="196528" y="11751"/>
                        <a:pt x="288925" y="34518"/>
                      </a:cubicBezTo>
                      <a:cubicBezTo>
                        <a:pt x="288925" y="34518"/>
                        <a:pt x="288925" y="34518"/>
                        <a:pt x="0" y="1238250"/>
                      </a:cubicBezTo>
                      <a:cubicBezTo>
                        <a:pt x="0" y="1238250"/>
                        <a:pt x="0" y="1238250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50000"/>
                      </a:schemeClr>
                    </a:gs>
                    <a:gs pos="30000">
                      <a:srgbClr val="6D6D6D">
                        <a:alpha val="0"/>
                      </a:srgb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  <a:alpha val="0"/>
                      </a:schemeClr>
                    </a:gs>
                  </a:gsLst>
                  <a:lin ang="42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AD7C5BCE-9B88-C785-A0A5-9377BEC79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7280000">
                  <a:off x="6438757" y="751900"/>
                  <a:ext cx="289821" cy="1238511"/>
                </a:xfrm>
                <a:custGeom>
                  <a:avLst/>
                  <a:gdLst>
                    <a:gd name="connsiteX0" fmla="*/ 289821 w 289821"/>
                    <a:gd name="connsiteY0" fmla="*/ 34098 h 1238511"/>
                    <a:gd name="connsiteX1" fmla="*/ 127 w 289821"/>
                    <a:gd name="connsiteY1" fmla="*/ 1238511 h 1238511"/>
                    <a:gd name="connsiteX2" fmla="*/ 0 w 289821"/>
                    <a:gd name="connsiteY2" fmla="*/ 9 h 1238511"/>
                    <a:gd name="connsiteX3" fmla="*/ 289821 w 289821"/>
                    <a:gd name="connsiteY3" fmla="*/ 34098 h 123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821" h="1238511">
                      <a:moveTo>
                        <a:pt x="289821" y="34098"/>
                      </a:moveTo>
                      <a:cubicBezTo>
                        <a:pt x="289821" y="34098"/>
                        <a:pt x="289821" y="34098"/>
                        <a:pt x="127" y="1238511"/>
                      </a:cubicBezTo>
                      <a:lnTo>
                        <a:pt x="0" y="9"/>
                      </a:lnTo>
                      <a:cubicBezTo>
                        <a:pt x="98708" y="-385"/>
                        <a:pt x="195931" y="11293"/>
                        <a:pt x="289821" y="3409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50000"/>
                      </a:schemeClr>
                    </a:gs>
                    <a:gs pos="30000">
                      <a:srgbClr val="6D6D6D">
                        <a:alpha val="0"/>
                      </a:srgb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  <a:alpha val="0"/>
                      </a:schemeClr>
                    </a:gs>
                  </a:gsLst>
                  <a:lin ang="42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4EF12692-F740-B652-5F95-62B7CE4FB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60000">
                  <a:off x="6500522" y="1496374"/>
                  <a:ext cx="291474" cy="1237573"/>
                </a:xfrm>
                <a:custGeom>
                  <a:avLst/>
                  <a:gdLst>
                    <a:gd name="connsiteX0" fmla="*/ 0 w 291474"/>
                    <a:gd name="connsiteY0" fmla="*/ 1237573 h 1237573"/>
                    <a:gd name="connsiteX1" fmla="*/ 1858 w 291474"/>
                    <a:gd name="connsiteY1" fmla="*/ 0 h 1237573"/>
                    <a:gd name="connsiteX2" fmla="*/ 291474 w 291474"/>
                    <a:gd name="connsiteY2" fmla="*/ 34468 h 1237573"/>
                    <a:gd name="connsiteX3" fmla="*/ 0 w 291474"/>
                    <a:gd name="connsiteY3" fmla="*/ 1237573 h 123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4" h="1237573">
                      <a:moveTo>
                        <a:pt x="0" y="1237573"/>
                      </a:moveTo>
                      <a:cubicBezTo>
                        <a:pt x="0" y="1237573"/>
                        <a:pt x="0" y="1237573"/>
                        <a:pt x="1858" y="0"/>
                      </a:cubicBezTo>
                      <a:cubicBezTo>
                        <a:pt x="99172" y="42"/>
                        <a:pt x="196737" y="11694"/>
                        <a:pt x="291474" y="34468"/>
                      </a:cubicBezTo>
                      <a:lnTo>
                        <a:pt x="0" y="123757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50000"/>
                      </a:schemeClr>
                    </a:gs>
                    <a:gs pos="30000">
                      <a:srgbClr val="6D6D6D">
                        <a:alpha val="0"/>
                      </a:srgb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  <a:alpha val="0"/>
                      </a:schemeClr>
                    </a:gs>
                  </a:gsLst>
                  <a:lin ang="42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906E5F0-E32B-F7ED-CDA0-4341AFEE4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640000">
                  <a:off x="7229435" y="1667185"/>
                  <a:ext cx="289675" cy="1236856"/>
                </a:xfrm>
                <a:custGeom>
                  <a:avLst/>
                  <a:gdLst>
                    <a:gd name="connsiteX0" fmla="*/ 88 w 289675"/>
                    <a:gd name="connsiteY0" fmla="*/ 1236856 h 1236856"/>
                    <a:gd name="connsiteX1" fmla="*/ 0 w 289675"/>
                    <a:gd name="connsiteY1" fmla="*/ 2 h 1236856"/>
                    <a:gd name="connsiteX2" fmla="*/ 289675 w 289675"/>
                    <a:gd name="connsiteY2" fmla="*/ 34427 h 1236856"/>
                    <a:gd name="connsiteX3" fmla="*/ 88 w 289675"/>
                    <a:gd name="connsiteY3" fmla="*/ 1236856 h 1236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675" h="1236856">
                      <a:moveTo>
                        <a:pt x="88" y="1236856"/>
                      </a:moveTo>
                      <a:lnTo>
                        <a:pt x="0" y="2"/>
                      </a:lnTo>
                      <a:cubicBezTo>
                        <a:pt x="97167" y="-179"/>
                        <a:pt x="194068" y="11241"/>
                        <a:pt x="289675" y="34427"/>
                      </a:cubicBezTo>
                      <a:cubicBezTo>
                        <a:pt x="289675" y="34427"/>
                        <a:pt x="289675" y="34427"/>
                        <a:pt x="88" y="123685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50000"/>
                      </a:schemeClr>
                    </a:gs>
                    <a:gs pos="30000">
                      <a:srgbClr val="6D6D6D">
                        <a:alpha val="0"/>
                      </a:srgb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  <a:alpha val="0"/>
                      </a:schemeClr>
                    </a:gs>
                  </a:gsLst>
                  <a:lin ang="42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DC5E6E31-B2F2-A028-1BBE-06EB650DF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320000">
                  <a:off x="7616436" y="1027541"/>
                  <a:ext cx="289145" cy="1237590"/>
                </a:xfrm>
                <a:custGeom>
                  <a:avLst/>
                  <a:gdLst>
                    <a:gd name="connsiteX0" fmla="*/ 0 w 289145"/>
                    <a:gd name="connsiteY0" fmla="*/ 15 h 1237590"/>
                    <a:gd name="connsiteX1" fmla="*/ 289145 w 289145"/>
                    <a:gd name="connsiteY1" fmla="*/ 34519 h 1237590"/>
                    <a:gd name="connsiteX2" fmla="*/ 164 w 289145"/>
                    <a:gd name="connsiteY2" fmla="*/ 1237590 h 1237590"/>
                    <a:gd name="connsiteX3" fmla="*/ 0 w 289145"/>
                    <a:gd name="connsiteY3" fmla="*/ 15 h 1237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145" h="1237590">
                      <a:moveTo>
                        <a:pt x="0" y="15"/>
                      </a:moveTo>
                      <a:cubicBezTo>
                        <a:pt x="95902" y="-477"/>
                        <a:pt x="192593" y="10868"/>
                        <a:pt x="289145" y="34519"/>
                      </a:cubicBezTo>
                      <a:cubicBezTo>
                        <a:pt x="289145" y="34519"/>
                        <a:pt x="289145" y="34519"/>
                        <a:pt x="164" y="1237590"/>
                      </a:cubicBezTo>
                      <a:cubicBezTo>
                        <a:pt x="164" y="1237590"/>
                        <a:pt x="164" y="1237590"/>
                        <a:pt x="0" y="1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50000"/>
                      </a:schemeClr>
                    </a:gs>
                    <a:gs pos="30000">
                      <a:srgbClr val="6D6D6D">
                        <a:alpha val="0"/>
                      </a:srgb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  <a:alpha val="0"/>
                      </a:schemeClr>
                    </a:gs>
                  </a:gsLst>
                  <a:lin ang="42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93F9A9B-9151-510F-ADEF-46D6E1DC3A80}"/>
                  </a:ext>
                </a:extLst>
              </p:cNvPr>
              <p:cNvSpPr/>
              <p:nvPr/>
            </p:nvSpPr>
            <p:spPr>
              <a:xfrm>
                <a:off x="2050031" y="3081244"/>
                <a:ext cx="2237568" cy="2237568"/>
              </a:xfrm>
              <a:prstGeom prst="ellipse">
                <a:avLst/>
              </a:prstGeom>
              <a:solidFill>
                <a:schemeClr val="bg1"/>
              </a:solidFill>
              <a:ln w="3619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EC294-DE0E-544F-231A-2FDB2DD18D85}"/>
                  </a:ext>
                </a:extLst>
              </p:cNvPr>
              <p:cNvSpPr txBox="1"/>
              <p:nvPr/>
            </p:nvSpPr>
            <p:spPr>
              <a:xfrm rot="1487591">
                <a:off x="2042331" y="3760558"/>
                <a:ext cx="22493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Strategy, </a:t>
                </a:r>
              </a:p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Tactics &amp; Metrics 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D7BC369-FA3B-45EC-914B-A78BF0F2D41C}"/>
                  </a:ext>
                </a:extLst>
              </p:cNvPr>
              <p:cNvSpPr/>
              <p:nvPr/>
            </p:nvSpPr>
            <p:spPr>
              <a:xfrm rot="2361181">
                <a:off x="2480786" y="2451487"/>
                <a:ext cx="2669799" cy="1615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2000" b="1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Training</a:t>
                </a:r>
                <a:endParaRPr lang="en-US" sz="2000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78A53A-833A-E454-323F-F9884DE16B36}"/>
                  </a:ext>
                </a:extLst>
              </p:cNvPr>
              <p:cNvSpPr/>
              <p:nvPr/>
            </p:nvSpPr>
            <p:spPr>
              <a:xfrm rot="6512545">
                <a:off x="2908324" y="3888840"/>
                <a:ext cx="2199650" cy="122115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Business &amp; </a:t>
                </a:r>
              </a:p>
              <a:p>
                <a:pPr algn="ctr"/>
                <a:r>
                  <a:rPr lang="en-US" b="1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Campaign </a:t>
                </a:r>
              </a:p>
              <a:p>
                <a:pPr algn="ctr"/>
                <a:r>
                  <a:rPr lang="en-US" b="1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Planning</a:t>
                </a:r>
                <a:endParaRPr lang="en-US" sz="1600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5390E47-30D0-F92D-DF2A-F67AF0236E2B}"/>
                  </a:ext>
                </a:extLst>
              </p:cNvPr>
              <p:cNvSpPr/>
              <p:nvPr/>
            </p:nvSpPr>
            <p:spPr>
              <a:xfrm>
                <a:off x="1832641" y="4613761"/>
                <a:ext cx="2669799" cy="1615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000" b="1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Execution</a:t>
                </a:r>
                <a:endParaRPr lang="en-US" sz="2000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F3BE94-D262-5F21-8333-993A801A2A69}"/>
                  </a:ext>
                </a:extLst>
              </p:cNvPr>
              <p:cNvSpPr/>
              <p:nvPr/>
            </p:nvSpPr>
            <p:spPr>
              <a:xfrm rot="4285046">
                <a:off x="663921" y="3678166"/>
                <a:ext cx="2669799" cy="16800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000" b="1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Reporting</a:t>
                </a:r>
                <a:endParaRPr lang="en-US" sz="2000" b="1" cap="none" spc="0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AFB0C3-3725-B2C2-33A9-9EB2C61FCDA1}"/>
                  </a:ext>
                </a:extLst>
              </p:cNvPr>
              <p:cNvSpPr/>
              <p:nvPr/>
            </p:nvSpPr>
            <p:spPr>
              <a:xfrm rot="19467588">
                <a:off x="1526051" y="2823121"/>
                <a:ext cx="2541391" cy="179353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Quarterly</a:t>
                </a:r>
              </a:p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&amp; Annual</a:t>
                </a:r>
              </a:p>
              <a:p>
                <a:pPr algn="ctr"/>
                <a:r>
                  <a:rPr lang="en-US" b="1" cap="none" spc="0" dirty="0">
                    <a:ln w="0"/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Reviews</a:t>
                </a:r>
              </a:p>
            </p:txBody>
          </p:sp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8CA847B9-7F95-3154-8697-4BC137A99E34}"/>
                  </a:ext>
                </a:extLst>
              </p:cNvPr>
              <p:cNvSpPr/>
              <p:nvPr/>
            </p:nvSpPr>
            <p:spPr>
              <a:xfrm rot="4315048">
                <a:off x="4915020" y="3518096"/>
                <a:ext cx="425284" cy="338479"/>
              </a:xfrm>
              <a:prstGeom prst="rightArrow">
                <a:avLst/>
              </a:prstGeom>
              <a:solidFill>
                <a:srgbClr val="44546A"/>
              </a:solidFill>
              <a:ln>
                <a:solidFill>
                  <a:srgbClr val="4454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5FB3FEA5-C88A-E797-4D04-CA2C23E3F2B7}"/>
                  </a:ext>
                </a:extLst>
              </p:cNvPr>
              <p:cNvSpPr/>
              <p:nvPr/>
            </p:nvSpPr>
            <p:spPr>
              <a:xfrm rot="8779223">
                <a:off x="4058998" y="5700542"/>
                <a:ext cx="425284" cy="338479"/>
              </a:xfrm>
              <a:prstGeom prst="rightArrow">
                <a:avLst/>
              </a:prstGeom>
              <a:solidFill>
                <a:srgbClr val="029676"/>
              </a:solidFill>
              <a:ln>
                <a:solidFill>
                  <a:srgbClr val="0296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925DD803-E377-EA7A-B3F1-5794642A7D3A}"/>
                  </a:ext>
                </a:extLst>
              </p:cNvPr>
              <p:cNvSpPr/>
              <p:nvPr/>
            </p:nvSpPr>
            <p:spPr>
              <a:xfrm rot="13143752">
                <a:off x="1641203" y="5574958"/>
                <a:ext cx="425284" cy="338479"/>
              </a:xfrm>
              <a:prstGeom prst="rightArrow">
                <a:avLst/>
              </a:prstGeom>
              <a:solidFill>
                <a:srgbClr val="9AC458"/>
              </a:solidFill>
              <a:ln>
                <a:solidFill>
                  <a:srgbClr val="9AC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9A9CD1CD-ADB6-FD36-1828-DAC04B13110D}"/>
                  </a:ext>
                </a:extLst>
              </p:cNvPr>
              <p:cNvSpPr/>
              <p:nvPr/>
            </p:nvSpPr>
            <p:spPr>
              <a:xfrm rot="17788630">
                <a:off x="1047898" y="3231219"/>
                <a:ext cx="425284" cy="338479"/>
              </a:xfrm>
              <a:prstGeom prst="rightArrow">
                <a:avLst/>
              </a:prstGeom>
              <a:solidFill>
                <a:srgbClr val="44546A"/>
              </a:solidFill>
              <a:ln>
                <a:solidFill>
                  <a:srgbClr val="4454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64E3C363-FAFE-3E27-EA4E-24C3D3DAD691}"/>
                  </a:ext>
                </a:extLst>
              </p:cNvPr>
              <p:cNvSpPr/>
              <p:nvPr/>
            </p:nvSpPr>
            <p:spPr>
              <a:xfrm rot="382841">
                <a:off x="3093901" y="1971944"/>
                <a:ext cx="425284" cy="338479"/>
              </a:xfrm>
              <a:prstGeom prst="rightArrow">
                <a:avLst/>
              </a:prstGeom>
              <a:solidFill>
                <a:srgbClr val="2DA099"/>
              </a:solidFill>
              <a:ln>
                <a:solidFill>
                  <a:srgbClr val="2DA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694E3D-09B7-BEB2-4D55-9F3B3F9F63F3}"/>
                </a:ext>
              </a:extLst>
            </p:cNvPr>
            <p:cNvSpPr/>
            <p:nvPr/>
          </p:nvSpPr>
          <p:spPr>
            <a:xfrm>
              <a:off x="814262" y="2095905"/>
              <a:ext cx="1615806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Onboarding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5EC05E-3848-F7AE-6BC6-96C3C702A283}"/>
              </a:ext>
            </a:extLst>
          </p:cNvPr>
          <p:cNvGrpSpPr/>
          <p:nvPr/>
        </p:nvGrpSpPr>
        <p:grpSpPr>
          <a:xfrm>
            <a:off x="7171464" y="1873200"/>
            <a:ext cx="4575594" cy="4557733"/>
            <a:chOff x="7171464" y="1873200"/>
            <a:chExt cx="4575594" cy="4557733"/>
          </a:xfrm>
        </p:grpSpPr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09DF0CB1-8507-B5F6-3287-F2916638B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2844192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" name="Oval 54">
              <a:extLst>
                <a:ext uri="{FF2B5EF4-FFF2-40B4-BE49-F238E27FC236}">
                  <a16:creationId xmlns:a16="http://schemas.microsoft.com/office/drawing/2014/main" id="{148FD2B6-1238-4C73-9BC1-C423EEFC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3815185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" name="Oval 54">
              <a:extLst>
                <a:ext uri="{FF2B5EF4-FFF2-40B4-BE49-F238E27FC236}">
                  <a16:creationId xmlns:a16="http://schemas.microsoft.com/office/drawing/2014/main" id="{22961445-9B87-5D32-D2C6-4608C681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1873200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" name="Oval 54">
              <a:extLst>
                <a:ext uri="{FF2B5EF4-FFF2-40B4-BE49-F238E27FC236}">
                  <a16:creationId xmlns:a16="http://schemas.microsoft.com/office/drawing/2014/main" id="{E0EE7551-D8B5-206B-6907-3DF8DFD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5757168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" name="Oval 54">
              <a:extLst>
                <a:ext uri="{FF2B5EF4-FFF2-40B4-BE49-F238E27FC236}">
                  <a16:creationId xmlns:a16="http://schemas.microsoft.com/office/drawing/2014/main" id="{F244DD51-6BF2-F267-D7BC-FAED7FD1C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4786179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94E3A5-C7FC-B80E-79C0-DB97C3988D00}"/>
                </a:ext>
              </a:extLst>
            </p:cNvPr>
            <p:cNvSpPr/>
            <p:nvPr/>
          </p:nvSpPr>
          <p:spPr>
            <a:xfrm>
              <a:off x="8060737" y="1963349"/>
              <a:ext cx="3686317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Single point of contact for your sales team and channel partners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EDAF50-F04E-7CF3-6D13-F83B4A9C593E}"/>
                </a:ext>
              </a:extLst>
            </p:cNvPr>
            <p:cNvSpPr/>
            <p:nvPr/>
          </p:nvSpPr>
          <p:spPr>
            <a:xfrm>
              <a:off x="8060737" y="2926776"/>
              <a:ext cx="3686321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Sales lifecycle management – from quote to order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B77BE58-390C-7118-382A-1EA990F0B767}"/>
                </a:ext>
              </a:extLst>
            </p:cNvPr>
            <p:cNvSpPr/>
            <p:nvPr/>
          </p:nvSpPr>
          <p:spPr>
            <a:xfrm>
              <a:off x="8060737" y="3890202"/>
              <a:ext cx="3557784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Tailored sales activities mapped to your needs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AB1E92D-3EE9-0BDA-B089-78BFDBACF2E4}"/>
                </a:ext>
              </a:extLst>
            </p:cNvPr>
            <p:cNvSpPr/>
            <p:nvPr/>
          </p:nvSpPr>
          <p:spPr>
            <a:xfrm>
              <a:off x="8060737" y="4853628"/>
              <a:ext cx="3557788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Monitor industry sites and 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bid-boards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6830439-8010-9182-970C-5D4DAE97F063}"/>
                </a:ext>
              </a:extLst>
            </p:cNvPr>
            <p:cNvSpPr/>
            <p:nvPr/>
          </p:nvSpPr>
          <p:spPr>
            <a:xfrm>
              <a:off x="8060737" y="5817051"/>
              <a:ext cx="3557789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Best-in-class operations, quality, SLAs &amp; responsiveness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C91C6D4-0C4D-D6B2-D8C3-25BE505A6A61}"/>
                </a:ext>
              </a:extLst>
            </p:cNvPr>
            <p:cNvGrpSpPr/>
            <p:nvPr/>
          </p:nvGrpSpPr>
          <p:grpSpPr>
            <a:xfrm>
              <a:off x="7295304" y="1983065"/>
              <a:ext cx="400197" cy="455342"/>
              <a:chOff x="1066800" y="2373312"/>
              <a:chExt cx="271462" cy="292100"/>
            </a:xfrm>
            <a:solidFill>
              <a:schemeClr val="tx2"/>
            </a:solidFill>
          </p:grpSpPr>
          <p:sp>
            <p:nvSpPr>
              <p:cNvPr id="83" name="Oval 213">
                <a:extLst>
                  <a:ext uri="{FF2B5EF4-FFF2-40B4-BE49-F238E27FC236}">
                    <a16:creationId xmlns:a16="http://schemas.microsoft.com/office/drawing/2014/main" id="{62F550DF-68F9-7273-4C93-03C38A914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525" y="2373312"/>
                <a:ext cx="95250" cy="936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14">
                <a:extLst>
                  <a:ext uri="{FF2B5EF4-FFF2-40B4-BE49-F238E27FC236}">
                    <a16:creationId xmlns:a16="http://schemas.microsoft.com/office/drawing/2014/main" id="{27853D38-47A9-1F4C-BAA9-1A07C1DC2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6013" y="2481262"/>
                <a:ext cx="165100" cy="109538"/>
              </a:xfrm>
              <a:custGeom>
                <a:avLst/>
                <a:gdLst/>
                <a:ahLst/>
                <a:cxnLst>
                  <a:cxn ang="0">
                    <a:pos x="44" y="33"/>
                  </a:cxn>
                  <a:cxn ang="0">
                    <a:pos x="37" y="40"/>
                  </a:cxn>
                  <a:cxn ang="0">
                    <a:pos x="36" y="40"/>
                  </a:cxn>
                  <a:cxn ang="0">
                    <a:pos x="35" y="40"/>
                  </a:cxn>
                  <a:cxn ang="0">
                    <a:pos x="28" y="33"/>
                  </a:cxn>
                  <a:cxn ang="0">
                    <a:pos x="27" y="31"/>
                  </a:cxn>
                  <a:cxn ang="0">
                    <a:pos x="31" y="14"/>
                  </a:cxn>
                  <a:cxn ang="0">
                    <a:pos x="31" y="12"/>
                  </a:cxn>
                  <a:cxn ang="0">
                    <a:pos x="31" y="9"/>
                  </a:cxn>
                  <a:cxn ang="0">
                    <a:pos x="32" y="7"/>
                  </a:cxn>
                  <a:cxn ang="0">
                    <a:pos x="40" y="7"/>
                  </a:cxn>
                  <a:cxn ang="0">
                    <a:pos x="42" y="9"/>
                  </a:cxn>
                  <a:cxn ang="0">
                    <a:pos x="41" y="12"/>
                  </a:cxn>
                  <a:cxn ang="0">
                    <a:pos x="42" y="14"/>
                  </a:cxn>
                  <a:cxn ang="0">
                    <a:pos x="45" y="31"/>
                  </a:cxn>
                  <a:cxn ang="0">
                    <a:pos x="44" y="33"/>
                  </a:cxn>
                  <a:cxn ang="0">
                    <a:pos x="72" y="33"/>
                  </a:cxn>
                  <a:cxn ang="0">
                    <a:pos x="62" y="7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36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1" y="33"/>
                  </a:cxn>
                  <a:cxn ang="0">
                    <a:pos x="2" y="37"/>
                  </a:cxn>
                  <a:cxn ang="0">
                    <a:pos x="10" y="41"/>
                  </a:cxn>
                  <a:cxn ang="0">
                    <a:pos x="13" y="40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8" y="40"/>
                  </a:cxn>
                  <a:cxn ang="0">
                    <a:pos x="20" y="44"/>
                  </a:cxn>
                  <a:cxn ang="0">
                    <a:pos x="36" y="48"/>
                  </a:cxn>
                  <a:cxn ang="0">
                    <a:pos x="52" y="44"/>
                  </a:cxn>
                  <a:cxn ang="0">
                    <a:pos x="54" y="40"/>
                  </a:cxn>
                  <a:cxn ang="0">
                    <a:pos x="54" y="27"/>
                  </a:cxn>
                  <a:cxn ang="0">
                    <a:pos x="55" y="27"/>
                  </a:cxn>
                  <a:cxn ang="0">
                    <a:pos x="60" y="40"/>
                  </a:cxn>
                  <a:cxn ang="0">
                    <a:pos x="62" y="41"/>
                  </a:cxn>
                  <a:cxn ang="0">
                    <a:pos x="70" y="37"/>
                  </a:cxn>
                  <a:cxn ang="0">
                    <a:pos x="72" y="33"/>
                  </a:cxn>
                </a:cxnLst>
                <a:rect l="0" t="0" r="r" b="b"/>
                <a:pathLst>
                  <a:path w="72" h="48">
                    <a:moveTo>
                      <a:pt x="44" y="33"/>
                    </a:move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0"/>
                      <a:pt x="37" y="40"/>
                      <a:pt x="36" y="40"/>
                    </a:cubicBezTo>
                    <a:cubicBezTo>
                      <a:pt x="36" y="40"/>
                      <a:pt x="35" y="40"/>
                      <a:pt x="35" y="4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7" y="33"/>
                      <a:pt x="27" y="32"/>
                      <a:pt x="27" y="3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1" y="11"/>
                      <a:pt x="31" y="9"/>
                      <a:pt x="31" y="9"/>
                    </a:cubicBezTo>
                    <a:cubicBezTo>
                      <a:pt x="31" y="8"/>
                      <a:pt x="31" y="7"/>
                      <a:pt x="3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2" y="11"/>
                      <a:pt x="41" y="12"/>
                    </a:cubicBezTo>
                    <a:cubicBezTo>
                      <a:pt x="41" y="12"/>
                      <a:pt x="42" y="13"/>
                      <a:pt x="42" y="14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moveTo>
                      <a:pt x="72" y="33"/>
                    </a:move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0" y="0"/>
                      <a:pt x="5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44" y="0"/>
                      <a:pt x="36" y="0"/>
                    </a:cubicBezTo>
                    <a:cubicBezTo>
                      <a:pt x="28" y="0"/>
                      <a:pt x="21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1" y="7"/>
                      <a:pt x="10" y="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1" y="36"/>
                      <a:pt x="2" y="37"/>
                    </a:cubicBezTo>
                    <a:cubicBezTo>
                      <a:pt x="4" y="39"/>
                      <a:pt x="7" y="41"/>
                      <a:pt x="10" y="41"/>
                    </a:cubicBezTo>
                    <a:cubicBezTo>
                      <a:pt x="12" y="41"/>
                      <a:pt x="13" y="40"/>
                      <a:pt x="13" y="4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4"/>
                      <a:pt x="18" y="27"/>
                    </a:cubicBezTo>
                    <a:cubicBezTo>
                      <a:pt x="18" y="30"/>
                      <a:pt x="18" y="36"/>
                      <a:pt x="18" y="40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6" y="48"/>
                      <a:pt x="30" y="48"/>
                      <a:pt x="36" y="48"/>
                    </a:cubicBezTo>
                    <a:cubicBezTo>
                      <a:pt x="42" y="48"/>
                      <a:pt x="47" y="48"/>
                      <a:pt x="52" y="44"/>
                    </a:cubicBezTo>
                    <a:cubicBezTo>
                      <a:pt x="54" y="43"/>
                      <a:pt x="54" y="42"/>
                      <a:pt x="54" y="40"/>
                    </a:cubicBezTo>
                    <a:cubicBezTo>
                      <a:pt x="54" y="36"/>
                      <a:pt x="54" y="30"/>
                      <a:pt x="54" y="27"/>
                    </a:cubicBezTo>
                    <a:cubicBezTo>
                      <a:pt x="54" y="24"/>
                      <a:pt x="55" y="27"/>
                      <a:pt x="55" y="27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40"/>
                      <a:pt x="60" y="41"/>
                      <a:pt x="62" y="41"/>
                    </a:cubicBezTo>
                    <a:cubicBezTo>
                      <a:pt x="65" y="41"/>
                      <a:pt x="68" y="39"/>
                      <a:pt x="70" y="37"/>
                    </a:cubicBezTo>
                    <a:cubicBezTo>
                      <a:pt x="72" y="36"/>
                      <a:pt x="72" y="34"/>
                      <a:pt x="72" y="3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15">
                <a:extLst>
                  <a:ext uri="{FF2B5EF4-FFF2-40B4-BE49-F238E27FC236}">
                    <a16:creationId xmlns:a16="http://schemas.microsoft.com/office/drawing/2014/main" id="{E9C2FF41-CFD0-2434-41D5-EFD5C5A1B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2562224"/>
                <a:ext cx="271462" cy="103188"/>
              </a:xfrm>
              <a:custGeom>
                <a:avLst/>
                <a:gdLst/>
                <a:ahLst/>
                <a:cxnLst>
                  <a:cxn ang="0">
                    <a:pos x="113" y="9"/>
                  </a:cxn>
                  <a:cxn ang="0">
                    <a:pos x="112" y="9"/>
                  </a:cxn>
                  <a:cxn ang="0">
                    <a:pos x="111" y="9"/>
                  </a:cxn>
                  <a:cxn ang="0">
                    <a:pos x="105" y="2"/>
                  </a:cxn>
                  <a:cxn ang="0">
                    <a:pos x="100" y="0"/>
                  </a:cxn>
                  <a:cxn ang="0">
                    <a:pos x="98" y="3"/>
                  </a:cxn>
                  <a:cxn ang="0">
                    <a:pos x="58" y="20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5" y="20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54" y="26"/>
                  </a:cxn>
                  <a:cxn ang="0">
                    <a:pos x="56" y="27"/>
                  </a:cxn>
                  <a:cxn ang="0">
                    <a:pos x="56" y="34"/>
                  </a:cxn>
                  <a:cxn ang="0">
                    <a:pos x="55" y="35"/>
                  </a:cxn>
                  <a:cxn ang="0">
                    <a:pos x="53" y="39"/>
                  </a:cxn>
                  <a:cxn ang="0">
                    <a:pos x="59" y="45"/>
                  </a:cxn>
                  <a:cxn ang="0">
                    <a:pos x="64" y="39"/>
                  </a:cxn>
                  <a:cxn ang="0">
                    <a:pos x="62" y="35"/>
                  </a:cxn>
                  <a:cxn ang="0">
                    <a:pos x="62" y="34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101" y="9"/>
                  </a:cxn>
                  <a:cxn ang="0">
                    <a:pos x="103" y="9"/>
                  </a:cxn>
                  <a:cxn ang="0">
                    <a:pos x="107" y="13"/>
                  </a:cxn>
                  <a:cxn ang="0">
                    <a:pos x="108" y="15"/>
                  </a:cxn>
                  <a:cxn ang="0">
                    <a:pos x="108" y="15"/>
                  </a:cxn>
                  <a:cxn ang="0">
                    <a:pos x="113" y="20"/>
                  </a:cxn>
                  <a:cxn ang="0">
                    <a:pos x="119" y="15"/>
                  </a:cxn>
                  <a:cxn ang="0">
                    <a:pos x="113" y="9"/>
                  </a:cxn>
                </a:cxnLst>
                <a:rect l="0" t="0" r="r" b="b"/>
                <a:pathLst>
                  <a:path w="119" h="45">
                    <a:moveTo>
                      <a:pt x="113" y="9"/>
                    </a:moveTo>
                    <a:cubicBezTo>
                      <a:pt x="113" y="9"/>
                      <a:pt x="113" y="9"/>
                      <a:pt x="112" y="9"/>
                    </a:cubicBezTo>
                    <a:cubicBezTo>
                      <a:pt x="112" y="9"/>
                      <a:pt x="112" y="9"/>
                      <a:pt x="111" y="9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3" y="0"/>
                      <a:pt x="100" y="0"/>
                    </a:cubicBezTo>
                    <a:cubicBezTo>
                      <a:pt x="99" y="1"/>
                      <a:pt x="99" y="3"/>
                      <a:pt x="98" y="3"/>
                    </a:cubicBezTo>
                    <a:cubicBezTo>
                      <a:pt x="95" y="12"/>
                      <a:pt x="76" y="20"/>
                      <a:pt x="58" y="20"/>
                    </a:cubicBezTo>
                    <a:cubicBezTo>
                      <a:pt x="40" y="20"/>
                      <a:pt x="23" y="13"/>
                      <a:pt x="19" y="4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1"/>
                      <a:pt x="15" y="1"/>
                      <a:pt x="14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18"/>
                      <a:pt x="2" y="20"/>
                      <a:pt x="5" y="20"/>
                    </a:cubicBezTo>
                    <a:cubicBezTo>
                      <a:pt x="8" y="20"/>
                      <a:pt x="11" y="18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24" y="19"/>
                      <a:pt x="38" y="25"/>
                      <a:pt x="54" y="26"/>
                    </a:cubicBezTo>
                    <a:cubicBezTo>
                      <a:pt x="55" y="26"/>
                      <a:pt x="56" y="26"/>
                      <a:pt x="56" y="27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5"/>
                      <a:pt x="55" y="35"/>
                      <a:pt x="55" y="35"/>
                    </a:cubicBezTo>
                    <a:cubicBezTo>
                      <a:pt x="54" y="36"/>
                      <a:pt x="53" y="38"/>
                      <a:pt x="53" y="39"/>
                    </a:cubicBezTo>
                    <a:cubicBezTo>
                      <a:pt x="53" y="42"/>
                      <a:pt x="56" y="45"/>
                      <a:pt x="59" y="45"/>
                    </a:cubicBezTo>
                    <a:cubicBezTo>
                      <a:pt x="62" y="45"/>
                      <a:pt x="64" y="42"/>
                      <a:pt x="64" y="39"/>
                    </a:cubicBezTo>
                    <a:cubicBezTo>
                      <a:pt x="64" y="38"/>
                      <a:pt x="63" y="36"/>
                      <a:pt x="62" y="35"/>
                    </a:cubicBezTo>
                    <a:cubicBezTo>
                      <a:pt x="62" y="35"/>
                      <a:pt x="62" y="35"/>
                      <a:pt x="62" y="34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3" y="26"/>
                      <a:pt x="63" y="26"/>
                    </a:cubicBezTo>
                    <a:cubicBezTo>
                      <a:pt x="80" y="24"/>
                      <a:pt x="94" y="18"/>
                      <a:pt x="101" y="9"/>
                    </a:cubicBezTo>
                    <a:cubicBezTo>
                      <a:pt x="102" y="9"/>
                      <a:pt x="102" y="8"/>
                      <a:pt x="103" y="9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8"/>
                      <a:pt x="110" y="20"/>
                      <a:pt x="113" y="20"/>
                    </a:cubicBezTo>
                    <a:cubicBezTo>
                      <a:pt x="116" y="20"/>
                      <a:pt x="119" y="18"/>
                      <a:pt x="119" y="15"/>
                    </a:cubicBezTo>
                    <a:cubicBezTo>
                      <a:pt x="119" y="12"/>
                      <a:pt x="116" y="9"/>
                      <a:pt x="113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9B61EA3-6F3D-8305-87D6-00770A68C94F}"/>
                </a:ext>
              </a:extLst>
            </p:cNvPr>
            <p:cNvGrpSpPr/>
            <p:nvPr/>
          </p:nvGrpSpPr>
          <p:grpSpPr>
            <a:xfrm>
              <a:off x="7302227" y="2994534"/>
              <a:ext cx="415952" cy="382095"/>
              <a:chOff x="1501775" y="2393949"/>
              <a:chExt cx="273050" cy="250825"/>
            </a:xfrm>
            <a:solidFill>
              <a:srgbClr val="44546A"/>
            </a:solidFill>
          </p:grpSpPr>
          <p:sp>
            <p:nvSpPr>
              <p:cNvPr id="81" name="Freeform 216">
                <a:extLst>
                  <a:ext uri="{FF2B5EF4-FFF2-40B4-BE49-F238E27FC236}">
                    <a16:creationId xmlns:a16="http://schemas.microsoft.com/office/drawing/2014/main" id="{77B7A10F-9C06-2DB9-627F-64AEF28E0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775" y="2393949"/>
                <a:ext cx="273050" cy="250825"/>
              </a:xfrm>
              <a:custGeom>
                <a:avLst/>
                <a:gdLst/>
                <a:ahLst/>
                <a:cxnLst>
                  <a:cxn ang="0">
                    <a:pos x="109" y="54"/>
                  </a:cxn>
                  <a:cxn ang="0">
                    <a:pos x="112" y="51"/>
                  </a:cxn>
                  <a:cxn ang="0">
                    <a:pos x="117" y="51"/>
                  </a:cxn>
                  <a:cxn ang="0">
                    <a:pos x="118" y="49"/>
                  </a:cxn>
                  <a:cxn ang="0">
                    <a:pos x="104" y="28"/>
                  </a:cxn>
                  <a:cxn ang="0">
                    <a:pos x="103" y="28"/>
                  </a:cxn>
                  <a:cxn ang="0">
                    <a:pos x="89" y="49"/>
                  </a:cxn>
                  <a:cxn ang="0">
                    <a:pos x="90" y="51"/>
                  </a:cxn>
                  <a:cxn ang="0">
                    <a:pos x="95" y="51"/>
                  </a:cxn>
                  <a:cxn ang="0">
                    <a:pos x="98" y="54"/>
                  </a:cxn>
                  <a:cxn ang="0">
                    <a:pos x="54" y="98"/>
                  </a:cxn>
                  <a:cxn ang="0">
                    <a:pos x="10" y="54"/>
                  </a:cxn>
                  <a:cxn ang="0">
                    <a:pos x="54" y="10"/>
                  </a:cxn>
                  <a:cxn ang="0">
                    <a:pos x="73" y="14"/>
                  </a:cxn>
                  <a:cxn ang="0">
                    <a:pos x="75" y="15"/>
                  </a:cxn>
                  <a:cxn ang="0">
                    <a:pos x="80" y="12"/>
                  </a:cxn>
                  <a:cxn ang="0">
                    <a:pos x="77" y="5"/>
                  </a:cxn>
                  <a:cxn ang="0">
                    <a:pos x="54" y="0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109" y="54"/>
                  </a:cxn>
                </a:cxnLst>
                <a:rect l="0" t="0" r="r" b="b"/>
                <a:pathLst>
                  <a:path w="119" h="109">
                    <a:moveTo>
                      <a:pt x="109" y="54"/>
                    </a:moveTo>
                    <a:cubicBezTo>
                      <a:pt x="109" y="53"/>
                      <a:pt x="109" y="51"/>
                      <a:pt x="112" y="51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19" y="51"/>
                      <a:pt x="118" y="49"/>
                      <a:pt x="118" y="49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3" y="27"/>
                      <a:pt x="103" y="2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8" y="51"/>
                      <a:pt x="90" y="51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6" y="51"/>
                      <a:pt x="98" y="52"/>
                      <a:pt x="98" y="54"/>
                    </a:cubicBezTo>
                    <a:cubicBezTo>
                      <a:pt x="98" y="79"/>
                      <a:pt x="78" y="98"/>
                      <a:pt x="54" y="98"/>
                    </a:cubicBezTo>
                    <a:cubicBezTo>
                      <a:pt x="30" y="98"/>
                      <a:pt x="10" y="78"/>
                      <a:pt x="10" y="54"/>
                    </a:cubicBezTo>
                    <a:cubicBezTo>
                      <a:pt x="10" y="30"/>
                      <a:pt x="30" y="10"/>
                      <a:pt x="54" y="10"/>
                    </a:cubicBezTo>
                    <a:cubicBezTo>
                      <a:pt x="61" y="10"/>
                      <a:pt x="67" y="12"/>
                      <a:pt x="73" y="14"/>
                    </a:cubicBezTo>
                    <a:cubicBezTo>
                      <a:pt x="73" y="15"/>
                      <a:pt x="74" y="15"/>
                      <a:pt x="75" y="15"/>
                    </a:cubicBezTo>
                    <a:cubicBezTo>
                      <a:pt x="77" y="15"/>
                      <a:pt x="79" y="14"/>
                      <a:pt x="80" y="12"/>
                    </a:cubicBezTo>
                    <a:cubicBezTo>
                      <a:pt x="81" y="9"/>
                      <a:pt x="80" y="6"/>
                      <a:pt x="77" y="5"/>
                    </a:cubicBezTo>
                    <a:cubicBezTo>
                      <a:pt x="70" y="1"/>
                      <a:pt x="62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54"/>
                      <a:pt x="109" y="54"/>
                      <a:pt x="109" y="5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17">
                <a:extLst>
                  <a:ext uri="{FF2B5EF4-FFF2-40B4-BE49-F238E27FC236}">
                    <a16:creationId xmlns:a16="http://schemas.microsoft.com/office/drawing/2014/main" id="{1CFA56D0-664C-BBDA-DE9B-4E0EE9A09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088" y="2443162"/>
                <a:ext cx="76200" cy="150813"/>
              </a:xfrm>
              <a:custGeom>
                <a:avLst/>
                <a:gdLst/>
                <a:ahLst/>
                <a:cxnLst>
                  <a:cxn ang="0">
                    <a:pos x="19" y="28"/>
                  </a:cxn>
                  <a:cxn ang="0">
                    <a:pos x="10" y="21"/>
                  </a:cxn>
                  <a:cxn ang="0">
                    <a:pos x="17" y="15"/>
                  </a:cxn>
                  <a:cxn ang="0">
                    <a:pos x="26" y="17"/>
                  </a:cxn>
                  <a:cxn ang="0">
                    <a:pos x="27" y="18"/>
                  </a:cxn>
                  <a:cxn ang="0">
                    <a:pos x="29" y="16"/>
                  </a:cxn>
                  <a:cxn ang="0">
                    <a:pos x="31" y="13"/>
                  </a:cxn>
                  <a:cxn ang="0">
                    <a:pos x="29" y="10"/>
                  </a:cxn>
                  <a:cxn ang="0">
                    <a:pos x="21" y="8"/>
                  </a:cxn>
                  <a:cxn ang="0">
                    <a:pos x="21" y="7"/>
                  </a:cxn>
                  <a:cxn ang="0">
                    <a:pos x="20" y="3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3" y="8"/>
                  </a:cxn>
                  <a:cxn ang="0">
                    <a:pos x="12" y="8"/>
                  </a:cxn>
                  <a:cxn ang="0">
                    <a:pos x="1" y="22"/>
                  </a:cxn>
                  <a:cxn ang="0">
                    <a:pos x="15" y="36"/>
                  </a:cxn>
                  <a:cxn ang="0">
                    <a:pos x="23" y="44"/>
                  </a:cxn>
                  <a:cxn ang="0">
                    <a:pos x="15" y="51"/>
                  </a:cxn>
                  <a:cxn ang="0">
                    <a:pos x="5" y="48"/>
                  </a:cxn>
                  <a:cxn ang="0">
                    <a:pos x="4" y="48"/>
                  </a:cxn>
                  <a:cxn ang="0">
                    <a:pos x="2" y="49"/>
                  </a:cxn>
                  <a:cxn ang="0">
                    <a:pos x="0" y="53"/>
                  </a:cxn>
                  <a:cxn ang="0">
                    <a:pos x="2" y="55"/>
                  </a:cxn>
                  <a:cxn ang="0">
                    <a:pos x="12" y="58"/>
                  </a:cxn>
                  <a:cxn ang="0">
                    <a:pos x="12" y="59"/>
                  </a:cxn>
                  <a:cxn ang="0">
                    <a:pos x="12" y="64"/>
                  </a:cxn>
                  <a:cxn ang="0">
                    <a:pos x="15" y="66"/>
                  </a:cxn>
                  <a:cxn ang="0">
                    <a:pos x="17" y="66"/>
                  </a:cxn>
                  <a:cxn ang="0">
                    <a:pos x="20" y="64"/>
                  </a:cxn>
                  <a:cxn ang="0">
                    <a:pos x="20" y="58"/>
                  </a:cxn>
                  <a:cxn ang="0">
                    <a:pos x="20" y="58"/>
                  </a:cxn>
                  <a:cxn ang="0">
                    <a:pos x="33" y="44"/>
                  </a:cxn>
                  <a:cxn ang="0">
                    <a:pos x="19" y="28"/>
                  </a:cxn>
                </a:cxnLst>
                <a:rect l="0" t="0" r="r" b="b"/>
                <a:pathLst>
                  <a:path w="33" h="66">
                    <a:moveTo>
                      <a:pt x="19" y="28"/>
                    </a:moveTo>
                    <a:cubicBezTo>
                      <a:pt x="12" y="26"/>
                      <a:pt x="10" y="24"/>
                      <a:pt x="10" y="21"/>
                    </a:cubicBezTo>
                    <a:cubicBezTo>
                      <a:pt x="10" y="18"/>
                      <a:pt x="12" y="15"/>
                      <a:pt x="17" y="15"/>
                    </a:cubicBezTo>
                    <a:cubicBezTo>
                      <a:pt x="22" y="15"/>
                      <a:pt x="26" y="17"/>
                      <a:pt x="26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8"/>
                      <a:pt x="29" y="17"/>
                      <a:pt x="29" y="16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2"/>
                      <a:pt x="30" y="11"/>
                      <a:pt x="29" y="10"/>
                    </a:cubicBezTo>
                    <a:cubicBezTo>
                      <a:pt x="27" y="9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3" y="1"/>
                      <a:pt x="13" y="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5" y="10"/>
                      <a:pt x="1" y="15"/>
                      <a:pt x="1" y="22"/>
                    </a:cubicBezTo>
                    <a:cubicBezTo>
                      <a:pt x="1" y="30"/>
                      <a:pt x="8" y="34"/>
                      <a:pt x="15" y="36"/>
                    </a:cubicBezTo>
                    <a:cubicBezTo>
                      <a:pt x="21" y="39"/>
                      <a:pt x="23" y="41"/>
                      <a:pt x="23" y="44"/>
                    </a:cubicBezTo>
                    <a:cubicBezTo>
                      <a:pt x="23" y="48"/>
                      <a:pt x="20" y="51"/>
                      <a:pt x="15" y="51"/>
                    </a:cubicBezTo>
                    <a:cubicBezTo>
                      <a:pt x="11" y="51"/>
                      <a:pt x="5" y="48"/>
                      <a:pt x="5" y="48"/>
                    </a:cubicBezTo>
                    <a:cubicBezTo>
                      <a:pt x="5" y="48"/>
                      <a:pt x="4" y="48"/>
                      <a:pt x="4" y="48"/>
                    </a:cubicBezTo>
                    <a:cubicBezTo>
                      <a:pt x="3" y="48"/>
                      <a:pt x="2" y="48"/>
                      <a:pt x="2" y="4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1" y="55"/>
                      <a:pt x="2" y="55"/>
                    </a:cubicBezTo>
                    <a:cubicBezTo>
                      <a:pt x="5" y="57"/>
                      <a:pt x="12" y="58"/>
                      <a:pt x="12" y="58"/>
                    </a:cubicBezTo>
                    <a:cubicBezTo>
                      <a:pt x="12" y="58"/>
                      <a:pt x="12" y="58"/>
                      <a:pt x="12" y="59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5"/>
                      <a:pt x="14" y="66"/>
                      <a:pt x="15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9" y="66"/>
                      <a:pt x="20" y="65"/>
                      <a:pt x="20" y="64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8" y="56"/>
                      <a:pt x="33" y="51"/>
                      <a:pt x="33" y="44"/>
                    </a:cubicBezTo>
                    <a:cubicBezTo>
                      <a:pt x="33" y="37"/>
                      <a:pt x="29" y="32"/>
                      <a:pt x="19" y="2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864DEC32-0F5B-138A-BE84-EE87A9E8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1056" y="5902585"/>
              <a:ext cx="396992" cy="408730"/>
            </a:xfrm>
            <a:custGeom>
              <a:avLst/>
              <a:gdLst>
                <a:gd name="T0" fmla="*/ 1069 w 3500"/>
                <a:gd name="T1" fmla="*/ 3000 h 3486"/>
                <a:gd name="T2" fmla="*/ 2471 w 3500"/>
                <a:gd name="T3" fmla="*/ 3282 h 3486"/>
                <a:gd name="T4" fmla="*/ 2410 w 3500"/>
                <a:gd name="T5" fmla="*/ 2979 h 3486"/>
                <a:gd name="T6" fmla="*/ 1578 w 3500"/>
                <a:gd name="T7" fmla="*/ 2369 h 3486"/>
                <a:gd name="T8" fmla="*/ 1750 w 3500"/>
                <a:gd name="T9" fmla="*/ 2392 h 3486"/>
                <a:gd name="T10" fmla="*/ 2909 w 3500"/>
                <a:gd name="T11" fmla="*/ 707 h 3486"/>
                <a:gd name="T12" fmla="*/ 2745 w 3500"/>
                <a:gd name="T13" fmla="*/ 1397 h 3486"/>
                <a:gd name="T14" fmla="*/ 2596 w 3500"/>
                <a:gd name="T15" fmla="*/ 1822 h 3486"/>
                <a:gd name="T16" fmla="*/ 2941 w 3500"/>
                <a:gd name="T17" fmla="*/ 1526 h 3486"/>
                <a:gd name="T18" fmla="*/ 3189 w 3500"/>
                <a:gd name="T19" fmla="*/ 1043 h 3486"/>
                <a:gd name="T20" fmla="*/ 3293 w 3500"/>
                <a:gd name="T21" fmla="*/ 456 h 3486"/>
                <a:gd name="T22" fmla="*/ 260 w 3500"/>
                <a:gd name="T23" fmla="*/ 856 h 3486"/>
                <a:gd name="T24" fmla="*/ 461 w 3500"/>
                <a:gd name="T25" fmla="*/ 1381 h 3486"/>
                <a:gd name="T26" fmla="*/ 782 w 3500"/>
                <a:gd name="T27" fmla="*/ 1748 h 3486"/>
                <a:gd name="T28" fmla="*/ 837 w 3500"/>
                <a:gd name="T29" fmla="*/ 1599 h 3486"/>
                <a:gd name="T30" fmla="*/ 632 w 3500"/>
                <a:gd name="T31" fmla="*/ 948 h 3486"/>
                <a:gd name="T32" fmla="*/ 755 w 3500"/>
                <a:gd name="T33" fmla="*/ 204 h 3486"/>
                <a:gd name="T34" fmla="*/ 844 w 3500"/>
                <a:gd name="T35" fmla="*/ 962 h 3486"/>
                <a:gd name="T36" fmla="*/ 1065 w 3500"/>
                <a:gd name="T37" fmla="*/ 1604 h 3486"/>
                <a:gd name="T38" fmla="*/ 1277 w 3500"/>
                <a:gd name="T39" fmla="*/ 1928 h 3486"/>
                <a:gd name="T40" fmla="*/ 1515 w 3500"/>
                <a:gd name="T41" fmla="*/ 2126 h 3486"/>
                <a:gd name="T42" fmla="*/ 1750 w 3500"/>
                <a:gd name="T43" fmla="*/ 2188 h 3486"/>
                <a:gd name="T44" fmla="*/ 1985 w 3500"/>
                <a:gd name="T45" fmla="*/ 2126 h 3486"/>
                <a:gd name="T46" fmla="*/ 2223 w 3500"/>
                <a:gd name="T47" fmla="*/ 1928 h 3486"/>
                <a:gd name="T48" fmla="*/ 2435 w 3500"/>
                <a:gd name="T49" fmla="*/ 1604 h 3486"/>
                <a:gd name="T50" fmla="*/ 2656 w 3500"/>
                <a:gd name="T51" fmla="*/ 962 h 3486"/>
                <a:gd name="T52" fmla="*/ 2745 w 3500"/>
                <a:gd name="T53" fmla="*/ 204 h 3486"/>
                <a:gd name="T54" fmla="*/ 2912 w 3500"/>
                <a:gd name="T55" fmla="*/ 22 h 3486"/>
                <a:gd name="T56" fmla="*/ 3397 w 3500"/>
                <a:gd name="T57" fmla="*/ 251 h 3486"/>
                <a:gd name="T58" fmla="*/ 3497 w 3500"/>
                <a:gd name="T59" fmla="*/ 331 h 3486"/>
                <a:gd name="T60" fmla="*/ 3448 w 3500"/>
                <a:gd name="T61" fmla="*/ 866 h 3486"/>
                <a:gd name="T62" fmla="*/ 3255 w 3500"/>
                <a:gd name="T63" fmla="*/ 1411 h 3486"/>
                <a:gd name="T64" fmla="*/ 2944 w 3500"/>
                <a:gd name="T65" fmla="*/ 1828 h 3486"/>
                <a:gd name="T66" fmla="*/ 2559 w 3500"/>
                <a:gd name="T67" fmla="*/ 2057 h 3486"/>
                <a:gd name="T68" fmla="*/ 2185 w 3500"/>
                <a:gd name="T69" fmla="*/ 2243 h 3486"/>
                <a:gd name="T70" fmla="*/ 2435 w 3500"/>
                <a:gd name="T71" fmla="*/ 2760 h 3486"/>
                <a:gd name="T72" fmla="*/ 2632 w 3500"/>
                <a:gd name="T73" fmla="*/ 2934 h 3486"/>
                <a:gd name="T74" fmla="*/ 2683 w 3500"/>
                <a:gd name="T75" fmla="*/ 3282 h 3486"/>
                <a:gd name="T76" fmla="*/ 2783 w 3500"/>
                <a:gd name="T77" fmla="*/ 3360 h 3486"/>
                <a:gd name="T78" fmla="*/ 2729 w 3500"/>
                <a:gd name="T79" fmla="*/ 3475 h 3486"/>
                <a:gd name="T80" fmla="*/ 752 w 3500"/>
                <a:gd name="T81" fmla="*/ 3464 h 3486"/>
                <a:gd name="T82" fmla="*/ 724 w 3500"/>
                <a:gd name="T83" fmla="*/ 3339 h 3486"/>
                <a:gd name="T84" fmla="*/ 824 w 3500"/>
                <a:gd name="T85" fmla="*/ 3282 h 3486"/>
                <a:gd name="T86" fmla="*/ 891 w 3500"/>
                <a:gd name="T87" fmla="*/ 2895 h 3486"/>
                <a:gd name="T88" fmla="*/ 1108 w 3500"/>
                <a:gd name="T89" fmla="*/ 2747 h 3486"/>
                <a:gd name="T90" fmla="*/ 1259 w 3500"/>
                <a:gd name="T91" fmla="*/ 2198 h 3486"/>
                <a:gd name="T92" fmla="*/ 873 w 3500"/>
                <a:gd name="T93" fmla="*/ 2032 h 3486"/>
                <a:gd name="T94" fmla="*/ 498 w 3500"/>
                <a:gd name="T95" fmla="*/ 1770 h 3486"/>
                <a:gd name="T96" fmla="*/ 203 w 3500"/>
                <a:gd name="T97" fmla="*/ 1328 h 3486"/>
                <a:gd name="T98" fmla="*/ 34 w 3500"/>
                <a:gd name="T99" fmla="*/ 767 h 3486"/>
                <a:gd name="T100" fmla="*/ 11 w 3500"/>
                <a:gd name="T101" fmla="*/ 308 h 3486"/>
                <a:gd name="T102" fmla="*/ 552 w 3500"/>
                <a:gd name="T103" fmla="*/ 251 h 3486"/>
                <a:gd name="T104" fmla="*/ 607 w 3500"/>
                <a:gd name="T105" fmla="*/ 11 h 3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00" h="3486">
                  <a:moveTo>
                    <a:pt x="1201" y="2939"/>
                  </a:moveTo>
                  <a:lnTo>
                    <a:pt x="1170" y="2942"/>
                  </a:lnTo>
                  <a:lnTo>
                    <a:pt x="1141" y="2949"/>
                  </a:lnTo>
                  <a:lnTo>
                    <a:pt x="1114" y="2962"/>
                  </a:lnTo>
                  <a:lnTo>
                    <a:pt x="1090" y="2979"/>
                  </a:lnTo>
                  <a:lnTo>
                    <a:pt x="1069" y="3000"/>
                  </a:lnTo>
                  <a:lnTo>
                    <a:pt x="1052" y="3024"/>
                  </a:lnTo>
                  <a:lnTo>
                    <a:pt x="1039" y="3051"/>
                  </a:lnTo>
                  <a:lnTo>
                    <a:pt x="1032" y="3079"/>
                  </a:lnTo>
                  <a:lnTo>
                    <a:pt x="1029" y="3110"/>
                  </a:lnTo>
                  <a:lnTo>
                    <a:pt x="1029" y="3282"/>
                  </a:lnTo>
                  <a:lnTo>
                    <a:pt x="2471" y="3282"/>
                  </a:lnTo>
                  <a:lnTo>
                    <a:pt x="2471" y="3110"/>
                  </a:lnTo>
                  <a:lnTo>
                    <a:pt x="2468" y="3079"/>
                  </a:lnTo>
                  <a:lnTo>
                    <a:pt x="2461" y="3051"/>
                  </a:lnTo>
                  <a:lnTo>
                    <a:pt x="2448" y="3024"/>
                  </a:lnTo>
                  <a:lnTo>
                    <a:pt x="2431" y="3000"/>
                  </a:lnTo>
                  <a:lnTo>
                    <a:pt x="2410" y="2979"/>
                  </a:lnTo>
                  <a:lnTo>
                    <a:pt x="2386" y="2962"/>
                  </a:lnTo>
                  <a:lnTo>
                    <a:pt x="2359" y="2949"/>
                  </a:lnTo>
                  <a:lnTo>
                    <a:pt x="2330" y="2942"/>
                  </a:lnTo>
                  <a:lnTo>
                    <a:pt x="2299" y="2939"/>
                  </a:lnTo>
                  <a:lnTo>
                    <a:pt x="1201" y="2939"/>
                  </a:lnTo>
                  <a:close/>
                  <a:moveTo>
                    <a:pt x="1578" y="2369"/>
                  </a:moveTo>
                  <a:lnTo>
                    <a:pt x="1578" y="2735"/>
                  </a:lnTo>
                  <a:lnTo>
                    <a:pt x="1922" y="2735"/>
                  </a:lnTo>
                  <a:lnTo>
                    <a:pt x="1922" y="2369"/>
                  </a:lnTo>
                  <a:lnTo>
                    <a:pt x="1866" y="2382"/>
                  </a:lnTo>
                  <a:lnTo>
                    <a:pt x="1808" y="2389"/>
                  </a:lnTo>
                  <a:lnTo>
                    <a:pt x="1750" y="2392"/>
                  </a:lnTo>
                  <a:lnTo>
                    <a:pt x="1692" y="2389"/>
                  </a:lnTo>
                  <a:lnTo>
                    <a:pt x="1634" y="2382"/>
                  </a:lnTo>
                  <a:lnTo>
                    <a:pt x="1578" y="2369"/>
                  </a:lnTo>
                  <a:close/>
                  <a:moveTo>
                    <a:pt x="2937" y="456"/>
                  </a:moveTo>
                  <a:lnTo>
                    <a:pt x="2925" y="582"/>
                  </a:lnTo>
                  <a:lnTo>
                    <a:pt x="2909" y="707"/>
                  </a:lnTo>
                  <a:lnTo>
                    <a:pt x="2890" y="828"/>
                  </a:lnTo>
                  <a:lnTo>
                    <a:pt x="2868" y="948"/>
                  </a:lnTo>
                  <a:lnTo>
                    <a:pt x="2842" y="1065"/>
                  </a:lnTo>
                  <a:lnTo>
                    <a:pt x="2813" y="1179"/>
                  </a:lnTo>
                  <a:lnTo>
                    <a:pt x="2781" y="1289"/>
                  </a:lnTo>
                  <a:lnTo>
                    <a:pt x="2745" y="1397"/>
                  </a:lnTo>
                  <a:lnTo>
                    <a:pt x="2706" y="1500"/>
                  </a:lnTo>
                  <a:lnTo>
                    <a:pt x="2663" y="1599"/>
                  </a:lnTo>
                  <a:lnTo>
                    <a:pt x="2619" y="1694"/>
                  </a:lnTo>
                  <a:lnTo>
                    <a:pt x="2576" y="1775"/>
                  </a:lnTo>
                  <a:lnTo>
                    <a:pt x="2533" y="1850"/>
                  </a:lnTo>
                  <a:lnTo>
                    <a:pt x="2596" y="1822"/>
                  </a:lnTo>
                  <a:lnTo>
                    <a:pt x="2658" y="1788"/>
                  </a:lnTo>
                  <a:lnTo>
                    <a:pt x="2718" y="1748"/>
                  </a:lnTo>
                  <a:lnTo>
                    <a:pt x="2777" y="1702"/>
                  </a:lnTo>
                  <a:lnTo>
                    <a:pt x="2834" y="1649"/>
                  </a:lnTo>
                  <a:lnTo>
                    <a:pt x="2889" y="1591"/>
                  </a:lnTo>
                  <a:lnTo>
                    <a:pt x="2941" y="1526"/>
                  </a:lnTo>
                  <a:lnTo>
                    <a:pt x="2991" y="1457"/>
                  </a:lnTo>
                  <a:lnTo>
                    <a:pt x="3039" y="1381"/>
                  </a:lnTo>
                  <a:lnTo>
                    <a:pt x="3082" y="1301"/>
                  </a:lnTo>
                  <a:lnTo>
                    <a:pt x="3121" y="1219"/>
                  </a:lnTo>
                  <a:lnTo>
                    <a:pt x="3157" y="1132"/>
                  </a:lnTo>
                  <a:lnTo>
                    <a:pt x="3189" y="1043"/>
                  </a:lnTo>
                  <a:lnTo>
                    <a:pt x="3217" y="951"/>
                  </a:lnTo>
                  <a:lnTo>
                    <a:pt x="3240" y="856"/>
                  </a:lnTo>
                  <a:lnTo>
                    <a:pt x="3260" y="758"/>
                  </a:lnTo>
                  <a:lnTo>
                    <a:pt x="3275" y="659"/>
                  </a:lnTo>
                  <a:lnTo>
                    <a:pt x="3286" y="559"/>
                  </a:lnTo>
                  <a:lnTo>
                    <a:pt x="3293" y="456"/>
                  </a:lnTo>
                  <a:lnTo>
                    <a:pt x="2937" y="456"/>
                  </a:lnTo>
                  <a:close/>
                  <a:moveTo>
                    <a:pt x="207" y="456"/>
                  </a:moveTo>
                  <a:lnTo>
                    <a:pt x="214" y="559"/>
                  </a:lnTo>
                  <a:lnTo>
                    <a:pt x="225" y="659"/>
                  </a:lnTo>
                  <a:lnTo>
                    <a:pt x="240" y="758"/>
                  </a:lnTo>
                  <a:lnTo>
                    <a:pt x="260" y="856"/>
                  </a:lnTo>
                  <a:lnTo>
                    <a:pt x="283" y="951"/>
                  </a:lnTo>
                  <a:lnTo>
                    <a:pt x="311" y="1043"/>
                  </a:lnTo>
                  <a:lnTo>
                    <a:pt x="343" y="1132"/>
                  </a:lnTo>
                  <a:lnTo>
                    <a:pt x="379" y="1219"/>
                  </a:lnTo>
                  <a:lnTo>
                    <a:pt x="418" y="1301"/>
                  </a:lnTo>
                  <a:lnTo>
                    <a:pt x="461" y="1381"/>
                  </a:lnTo>
                  <a:lnTo>
                    <a:pt x="509" y="1457"/>
                  </a:lnTo>
                  <a:lnTo>
                    <a:pt x="559" y="1526"/>
                  </a:lnTo>
                  <a:lnTo>
                    <a:pt x="611" y="1591"/>
                  </a:lnTo>
                  <a:lnTo>
                    <a:pt x="666" y="1649"/>
                  </a:lnTo>
                  <a:lnTo>
                    <a:pt x="723" y="1702"/>
                  </a:lnTo>
                  <a:lnTo>
                    <a:pt x="782" y="1748"/>
                  </a:lnTo>
                  <a:lnTo>
                    <a:pt x="842" y="1788"/>
                  </a:lnTo>
                  <a:lnTo>
                    <a:pt x="904" y="1822"/>
                  </a:lnTo>
                  <a:lnTo>
                    <a:pt x="967" y="1850"/>
                  </a:lnTo>
                  <a:lnTo>
                    <a:pt x="924" y="1775"/>
                  </a:lnTo>
                  <a:lnTo>
                    <a:pt x="881" y="1694"/>
                  </a:lnTo>
                  <a:lnTo>
                    <a:pt x="837" y="1599"/>
                  </a:lnTo>
                  <a:lnTo>
                    <a:pt x="794" y="1500"/>
                  </a:lnTo>
                  <a:lnTo>
                    <a:pt x="755" y="1397"/>
                  </a:lnTo>
                  <a:lnTo>
                    <a:pt x="719" y="1289"/>
                  </a:lnTo>
                  <a:lnTo>
                    <a:pt x="687" y="1179"/>
                  </a:lnTo>
                  <a:lnTo>
                    <a:pt x="658" y="1065"/>
                  </a:lnTo>
                  <a:lnTo>
                    <a:pt x="632" y="948"/>
                  </a:lnTo>
                  <a:lnTo>
                    <a:pt x="610" y="828"/>
                  </a:lnTo>
                  <a:lnTo>
                    <a:pt x="591" y="707"/>
                  </a:lnTo>
                  <a:lnTo>
                    <a:pt x="575" y="582"/>
                  </a:lnTo>
                  <a:lnTo>
                    <a:pt x="563" y="456"/>
                  </a:lnTo>
                  <a:lnTo>
                    <a:pt x="207" y="456"/>
                  </a:lnTo>
                  <a:close/>
                  <a:moveTo>
                    <a:pt x="755" y="204"/>
                  </a:moveTo>
                  <a:lnTo>
                    <a:pt x="760" y="336"/>
                  </a:lnTo>
                  <a:lnTo>
                    <a:pt x="770" y="466"/>
                  </a:lnTo>
                  <a:lnTo>
                    <a:pt x="783" y="594"/>
                  </a:lnTo>
                  <a:lnTo>
                    <a:pt x="800" y="719"/>
                  </a:lnTo>
                  <a:lnTo>
                    <a:pt x="820" y="842"/>
                  </a:lnTo>
                  <a:lnTo>
                    <a:pt x="844" y="962"/>
                  </a:lnTo>
                  <a:lnTo>
                    <a:pt x="872" y="1079"/>
                  </a:lnTo>
                  <a:lnTo>
                    <a:pt x="904" y="1192"/>
                  </a:lnTo>
                  <a:lnTo>
                    <a:pt x="939" y="1301"/>
                  </a:lnTo>
                  <a:lnTo>
                    <a:pt x="978" y="1406"/>
                  </a:lnTo>
                  <a:lnTo>
                    <a:pt x="1019" y="1507"/>
                  </a:lnTo>
                  <a:lnTo>
                    <a:pt x="1065" y="1604"/>
                  </a:lnTo>
                  <a:lnTo>
                    <a:pt x="1103" y="1676"/>
                  </a:lnTo>
                  <a:lnTo>
                    <a:pt x="1143" y="1744"/>
                  </a:lnTo>
                  <a:lnTo>
                    <a:pt x="1184" y="1807"/>
                  </a:lnTo>
                  <a:lnTo>
                    <a:pt x="1226" y="1867"/>
                  </a:lnTo>
                  <a:lnTo>
                    <a:pt x="1270" y="1922"/>
                  </a:lnTo>
                  <a:lnTo>
                    <a:pt x="1277" y="1928"/>
                  </a:lnTo>
                  <a:lnTo>
                    <a:pt x="1282" y="1936"/>
                  </a:lnTo>
                  <a:lnTo>
                    <a:pt x="1327" y="1984"/>
                  </a:lnTo>
                  <a:lnTo>
                    <a:pt x="1372" y="2027"/>
                  </a:lnTo>
                  <a:lnTo>
                    <a:pt x="1419" y="2065"/>
                  </a:lnTo>
                  <a:lnTo>
                    <a:pt x="1467" y="2099"/>
                  </a:lnTo>
                  <a:lnTo>
                    <a:pt x="1515" y="2126"/>
                  </a:lnTo>
                  <a:lnTo>
                    <a:pt x="1521" y="2130"/>
                  </a:lnTo>
                  <a:lnTo>
                    <a:pt x="1528" y="2134"/>
                  </a:lnTo>
                  <a:lnTo>
                    <a:pt x="1582" y="2157"/>
                  </a:lnTo>
                  <a:lnTo>
                    <a:pt x="1638" y="2174"/>
                  </a:lnTo>
                  <a:lnTo>
                    <a:pt x="1694" y="2185"/>
                  </a:lnTo>
                  <a:lnTo>
                    <a:pt x="1750" y="2188"/>
                  </a:lnTo>
                  <a:lnTo>
                    <a:pt x="1806" y="2185"/>
                  </a:lnTo>
                  <a:lnTo>
                    <a:pt x="1862" y="2174"/>
                  </a:lnTo>
                  <a:lnTo>
                    <a:pt x="1918" y="2157"/>
                  </a:lnTo>
                  <a:lnTo>
                    <a:pt x="1973" y="2133"/>
                  </a:lnTo>
                  <a:lnTo>
                    <a:pt x="1979" y="2130"/>
                  </a:lnTo>
                  <a:lnTo>
                    <a:pt x="1985" y="2126"/>
                  </a:lnTo>
                  <a:lnTo>
                    <a:pt x="2033" y="2099"/>
                  </a:lnTo>
                  <a:lnTo>
                    <a:pt x="2081" y="2065"/>
                  </a:lnTo>
                  <a:lnTo>
                    <a:pt x="2128" y="2027"/>
                  </a:lnTo>
                  <a:lnTo>
                    <a:pt x="2173" y="1984"/>
                  </a:lnTo>
                  <a:lnTo>
                    <a:pt x="2218" y="1936"/>
                  </a:lnTo>
                  <a:lnTo>
                    <a:pt x="2223" y="1928"/>
                  </a:lnTo>
                  <a:lnTo>
                    <a:pt x="2230" y="1922"/>
                  </a:lnTo>
                  <a:lnTo>
                    <a:pt x="2274" y="1867"/>
                  </a:lnTo>
                  <a:lnTo>
                    <a:pt x="2316" y="1807"/>
                  </a:lnTo>
                  <a:lnTo>
                    <a:pt x="2357" y="1744"/>
                  </a:lnTo>
                  <a:lnTo>
                    <a:pt x="2397" y="1676"/>
                  </a:lnTo>
                  <a:lnTo>
                    <a:pt x="2435" y="1604"/>
                  </a:lnTo>
                  <a:lnTo>
                    <a:pt x="2481" y="1507"/>
                  </a:lnTo>
                  <a:lnTo>
                    <a:pt x="2522" y="1406"/>
                  </a:lnTo>
                  <a:lnTo>
                    <a:pt x="2561" y="1301"/>
                  </a:lnTo>
                  <a:lnTo>
                    <a:pt x="2596" y="1192"/>
                  </a:lnTo>
                  <a:lnTo>
                    <a:pt x="2628" y="1079"/>
                  </a:lnTo>
                  <a:lnTo>
                    <a:pt x="2656" y="962"/>
                  </a:lnTo>
                  <a:lnTo>
                    <a:pt x="2680" y="842"/>
                  </a:lnTo>
                  <a:lnTo>
                    <a:pt x="2700" y="719"/>
                  </a:lnTo>
                  <a:lnTo>
                    <a:pt x="2717" y="594"/>
                  </a:lnTo>
                  <a:lnTo>
                    <a:pt x="2730" y="466"/>
                  </a:lnTo>
                  <a:lnTo>
                    <a:pt x="2740" y="336"/>
                  </a:lnTo>
                  <a:lnTo>
                    <a:pt x="2745" y="204"/>
                  </a:lnTo>
                  <a:lnTo>
                    <a:pt x="755" y="204"/>
                  </a:lnTo>
                  <a:close/>
                  <a:moveTo>
                    <a:pt x="651" y="0"/>
                  </a:moveTo>
                  <a:lnTo>
                    <a:pt x="2849" y="0"/>
                  </a:lnTo>
                  <a:lnTo>
                    <a:pt x="2872" y="3"/>
                  </a:lnTo>
                  <a:lnTo>
                    <a:pt x="2893" y="11"/>
                  </a:lnTo>
                  <a:lnTo>
                    <a:pt x="2912" y="22"/>
                  </a:lnTo>
                  <a:lnTo>
                    <a:pt x="2928" y="38"/>
                  </a:lnTo>
                  <a:lnTo>
                    <a:pt x="2940" y="57"/>
                  </a:lnTo>
                  <a:lnTo>
                    <a:pt x="2948" y="79"/>
                  </a:lnTo>
                  <a:lnTo>
                    <a:pt x="2951" y="102"/>
                  </a:lnTo>
                  <a:lnTo>
                    <a:pt x="2948" y="251"/>
                  </a:lnTo>
                  <a:lnTo>
                    <a:pt x="3397" y="251"/>
                  </a:lnTo>
                  <a:lnTo>
                    <a:pt x="3420" y="255"/>
                  </a:lnTo>
                  <a:lnTo>
                    <a:pt x="3443" y="262"/>
                  </a:lnTo>
                  <a:lnTo>
                    <a:pt x="3462" y="274"/>
                  </a:lnTo>
                  <a:lnTo>
                    <a:pt x="3478" y="289"/>
                  </a:lnTo>
                  <a:lnTo>
                    <a:pt x="3489" y="308"/>
                  </a:lnTo>
                  <a:lnTo>
                    <a:pt x="3497" y="331"/>
                  </a:lnTo>
                  <a:lnTo>
                    <a:pt x="3500" y="354"/>
                  </a:lnTo>
                  <a:lnTo>
                    <a:pt x="3498" y="458"/>
                  </a:lnTo>
                  <a:lnTo>
                    <a:pt x="3492" y="563"/>
                  </a:lnTo>
                  <a:lnTo>
                    <a:pt x="3481" y="666"/>
                  </a:lnTo>
                  <a:lnTo>
                    <a:pt x="3466" y="767"/>
                  </a:lnTo>
                  <a:lnTo>
                    <a:pt x="3448" y="866"/>
                  </a:lnTo>
                  <a:lnTo>
                    <a:pt x="3426" y="963"/>
                  </a:lnTo>
                  <a:lnTo>
                    <a:pt x="3399" y="1058"/>
                  </a:lnTo>
                  <a:lnTo>
                    <a:pt x="3368" y="1150"/>
                  </a:lnTo>
                  <a:lnTo>
                    <a:pt x="3335" y="1240"/>
                  </a:lnTo>
                  <a:lnTo>
                    <a:pt x="3297" y="1328"/>
                  </a:lnTo>
                  <a:lnTo>
                    <a:pt x="3255" y="1411"/>
                  </a:lnTo>
                  <a:lnTo>
                    <a:pt x="3210" y="1493"/>
                  </a:lnTo>
                  <a:lnTo>
                    <a:pt x="3162" y="1570"/>
                  </a:lnTo>
                  <a:lnTo>
                    <a:pt x="3111" y="1642"/>
                  </a:lnTo>
                  <a:lnTo>
                    <a:pt x="3058" y="1708"/>
                  </a:lnTo>
                  <a:lnTo>
                    <a:pt x="3002" y="1770"/>
                  </a:lnTo>
                  <a:lnTo>
                    <a:pt x="2944" y="1828"/>
                  </a:lnTo>
                  <a:lnTo>
                    <a:pt x="2884" y="1879"/>
                  </a:lnTo>
                  <a:lnTo>
                    <a:pt x="2822" y="1926"/>
                  </a:lnTo>
                  <a:lnTo>
                    <a:pt x="2759" y="1966"/>
                  </a:lnTo>
                  <a:lnTo>
                    <a:pt x="2694" y="2002"/>
                  </a:lnTo>
                  <a:lnTo>
                    <a:pt x="2627" y="2032"/>
                  </a:lnTo>
                  <a:lnTo>
                    <a:pt x="2559" y="2057"/>
                  </a:lnTo>
                  <a:lnTo>
                    <a:pt x="2490" y="2075"/>
                  </a:lnTo>
                  <a:lnTo>
                    <a:pt x="2420" y="2088"/>
                  </a:lnTo>
                  <a:lnTo>
                    <a:pt x="2349" y="2095"/>
                  </a:lnTo>
                  <a:lnTo>
                    <a:pt x="2296" y="2150"/>
                  </a:lnTo>
                  <a:lnTo>
                    <a:pt x="2241" y="2198"/>
                  </a:lnTo>
                  <a:lnTo>
                    <a:pt x="2185" y="2243"/>
                  </a:lnTo>
                  <a:lnTo>
                    <a:pt x="2128" y="2281"/>
                  </a:lnTo>
                  <a:lnTo>
                    <a:pt x="2128" y="2735"/>
                  </a:lnTo>
                  <a:lnTo>
                    <a:pt x="2299" y="2735"/>
                  </a:lnTo>
                  <a:lnTo>
                    <a:pt x="2346" y="2738"/>
                  </a:lnTo>
                  <a:lnTo>
                    <a:pt x="2392" y="2747"/>
                  </a:lnTo>
                  <a:lnTo>
                    <a:pt x="2435" y="2760"/>
                  </a:lnTo>
                  <a:lnTo>
                    <a:pt x="2477" y="2779"/>
                  </a:lnTo>
                  <a:lnTo>
                    <a:pt x="2515" y="2803"/>
                  </a:lnTo>
                  <a:lnTo>
                    <a:pt x="2550" y="2830"/>
                  </a:lnTo>
                  <a:lnTo>
                    <a:pt x="2580" y="2861"/>
                  </a:lnTo>
                  <a:lnTo>
                    <a:pt x="2609" y="2895"/>
                  </a:lnTo>
                  <a:lnTo>
                    <a:pt x="2632" y="2934"/>
                  </a:lnTo>
                  <a:lnTo>
                    <a:pt x="2650" y="2975"/>
                  </a:lnTo>
                  <a:lnTo>
                    <a:pt x="2664" y="3018"/>
                  </a:lnTo>
                  <a:lnTo>
                    <a:pt x="2674" y="3063"/>
                  </a:lnTo>
                  <a:lnTo>
                    <a:pt x="2676" y="3110"/>
                  </a:lnTo>
                  <a:lnTo>
                    <a:pt x="2676" y="3282"/>
                  </a:lnTo>
                  <a:lnTo>
                    <a:pt x="2683" y="3282"/>
                  </a:lnTo>
                  <a:lnTo>
                    <a:pt x="2707" y="3284"/>
                  </a:lnTo>
                  <a:lnTo>
                    <a:pt x="2729" y="3292"/>
                  </a:lnTo>
                  <a:lnTo>
                    <a:pt x="2748" y="3304"/>
                  </a:lnTo>
                  <a:lnTo>
                    <a:pt x="2764" y="3320"/>
                  </a:lnTo>
                  <a:lnTo>
                    <a:pt x="2776" y="3339"/>
                  </a:lnTo>
                  <a:lnTo>
                    <a:pt x="2783" y="3360"/>
                  </a:lnTo>
                  <a:lnTo>
                    <a:pt x="2786" y="3384"/>
                  </a:lnTo>
                  <a:lnTo>
                    <a:pt x="2783" y="3407"/>
                  </a:lnTo>
                  <a:lnTo>
                    <a:pt x="2776" y="3429"/>
                  </a:lnTo>
                  <a:lnTo>
                    <a:pt x="2764" y="3448"/>
                  </a:lnTo>
                  <a:lnTo>
                    <a:pt x="2748" y="3464"/>
                  </a:lnTo>
                  <a:lnTo>
                    <a:pt x="2729" y="3475"/>
                  </a:lnTo>
                  <a:lnTo>
                    <a:pt x="2707" y="3483"/>
                  </a:lnTo>
                  <a:lnTo>
                    <a:pt x="2683" y="3486"/>
                  </a:lnTo>
                  <a:lnTo>
                    <a:pt x="817" y="3486"/>
                  </a:lnTo>
                  <a:lnTo>
                    <a:pt x="793" y="3483"/>
                  </a:lnTo>
                  <a:lnTo>
                    <a:pt x="771" y="3475"/>
                  </a:lnTo>
                  <a:lnTo>
                    <a:pt x="752" y="3464"/>
                  </a:lnTo>
                  <a:lnTo>
                    <a:pt x="736" y="3448"/>
                  </a:lnTo>
                  <a:lnTo>
                    <a:pt x="724" y="3429"/>
                  </a:lnTo>
                  <a:lnTo>
                    <a:pt x="717" y="3407"/>
                  </a:lnTo>
                  <a:lnTo>
                    <a:pt x="714" y="3384"/>
                  </a:lnTo>
                  <a:lnTo>
                    <a:pt x="717" y="3360"/>
                  </a:lnTo>
                  <a:lnTo>
                    <a:pt x="724" y="3339"/>
                  </a:lnTo>
                  <a:lnTo>
                    <a:pt x="736" y="3320"/>
                  </a:lnTo>
                  <a:lnTo>
                    <a:pt x="752" y="3304"/>
                  </a:lnTo>
                  <a:lnTo>
                    <a:pt x="771" y="3292"/>
                  </a:lnTo>
                  <a:lnTo>
                    <a:pt x="793" y="3284"/>
                  </a:lnTo>
                  <a:lnTo>
                    <a:pt x="817" y="3282"/>
                  </a:lnTo>
                  <a:lnTo>
                    <a:pt x="824" y="3282"/>
                  </a:lnTo>
                  <a:lnTo>
                    <a:pt x="824" y="3110"/>
                  </a:lnTo>
                  <a:lnTo>
                    <a:pt x="826" y="3063"/>
                  </a:lnTo>
                  <a:lnTo>
                    <a:pt x="836" y="3018"/>
                  </a:lnTo>
                  <a:lnTo>
                    <a:pt x="850" y="2975"/>
                  </a:lnTo>
                  <a:lnTo>
                    <a:pt x="868" y="2934"/>
                  </a:lnTo>
                  <a:lnTo>
                    <a:pt x="891" y="2895"/>
                  </a:lnTo>
                  <a:lnTo>
                    <a:pt x="920" y="2861"/>
                  </a:lnTo>
                  <a:lnTo>
                    <a:pt x="950" y="2830"/>
                  </a:lnTo>
                  <a:lnTo>
                    <a:pt x="985" y="2803"/>
                  </a:lnTo>
                  <a:lnTo>
                    <a:pt x="1023" y="2779"/>
                  </a:lnTo>
                  <a:lnTo>
                    <a:pt x="1065" y="2760"/>
                  </a:lnTo>
                  <a:lnTo>
                    <a:pt x="1108" y="2747"/>
                  </a:lnTo>
                  <a:lnTo>
                    <a:pt x="1154" y="2738"/>
                  </a:lnTo>
                  <a:lnTo>
                    <a:pt x="1201" y="2735"/>
                  </a:lnTo>
                  <a:lnTo>
                    <a:pt x="1372" y="2735"/>
                  </a:lnTo>
                  <a:lnTo>
                    <a:pt x="1372" y="2281"/>
                  </a:lnTo>
                  <a:lnTo>
                    <a:pt x="1315" y="2243"/>
                  </a:lnTo>
                  <a:lnTo>
                    <a:pt x="1259" y="2198"/>
                  </a:lnTo>
                  <a:lnTo>
                    <a:pt x="1204" y="2150"/>
                  </a:lnTo>
                  <a:lnTo>
                    <a:pt x="1151" y="2095"/>
                  </a:lnTo>
                  <a:lnTo>
                    <a:pt x="1080" y="2088"/>
                  </a:lnTo>
                  <a:lnTo>
                    <a:pt x="1010" y="2075"/>
                  </a:lnTo>
                  <a:lnTo>
                    <a:pt x="941" y="2057"/>
                  </a:lnTo>
                  <a:lnTo>
                    <a:pt x="873" y="2032"/>
                  </a:lnTo>
                  <a:lnTo>
                    <a:pt x="806" y="2002"/>
                  </a:lnTo>
                  <a:lnTo>
                    <a:pt x="741" y="1966"/>
                  </a:lnTo>
                  <a:lnTo>
                    <a:pt x="678" y="1926"/>
                  </a:lnTo>
                  <a:lnTo>
                    <a:pt x="616" y="1879"/>
                  </a:lnTo>
                  <a:lnTo>
                    <a:pt x="556" y="1828"/>
                  </a:lnTo>
                  <a:lnTo>
                    <a:pt x="498" y="1770"/>
                  </a:lnTo>
                  <a:lnTo>
                    <a:pt x="442" y="1708"/>
                  </a:lnTo>
                  <a:lnTo>
                    <a:pt x="389" y="1642"/>
                  </a:lnTo>
                  <a:lnTo>
                    <a:pt x="338" y="1570"/>
                  </a:lnTo>
                  <a:lnTo>
                    <a:pt x="290" y="1493"/>
                  </a:lnTo>
                  <a:lnTo>
                    <a:pt x="245" y="1411"/>
                  </a:lnTo>
                  <a:lnTo>
                    <a:pt x="203" y="1328"/>
                  </a:lnTo>
                  <a:lnTo>
                    <a:pt x="165" y="1240"/>
                  </a:lnTo>
                  <a:lnTo>
                    <a:pt x="132" y="1150"/>
                  </a:lnTo>
                  <a:lnTo>
                    <a:pt x="101" y="1058"/>
                  </a:lnTo>
                  <a:lnTo>
                    <a:pt x="74" y="963"/>
                  </a:lnTo>
                  <a:lnTo>
                    <a:pt x="52" y="866"/>
                  </a:lnTo>
                  <a:lnTo>
                    <a:pt x="34" y="767"/>
                  </a:lnTo>
                  <a:lnTo>
                    <a:pt x="19" y="666"/>
                  </a:lnTo>
                  <a:lnTo>
                    <a:pt x="8" y="563"/>
                  </a:lnTo>
                  <a:lnTo>
                    <a:pt x="2" y="458"/>
                  </a:lnTo>
                  <a:lnTo>
                    <a:pt x="0" y="354"/>
                  </a:lnTo>
                  <a:lnTo>
                    <a:pt x="3" y="331"/>
                  </a:lnTo>
                  <a:lnTo>
                    <a:pt x="11" y="308"/>
                  </a:lnTo>
                  <a:lnTo>
                    <a:pt x="22" y="289"/>
                  </a:lnTo>
                  <a:lnTo>
                    <a:pt x="38" y="274"/>
                  </a:lnTo>
                  <a:lnTo>
                    <a:pt x="57" y="262"/>
                  </a:lnTo>
                  <a:lnTo>
                    <a:pt x="80" y="255"/>
                  </a:lnTo>
                  <a:lnTo>
                    <a:pt x="103" y="251"/>
                  </a:lnTo>
                  <a:lnTo>
                    <a:pt x="552" y="251"/>
                  </a:lnTo>
                  <a:lnTo>
                    <a:pt x="549" y="102"/>
                  </a:lnTo>
                  <a:lnTo>
                    <a:pt x="552" y="79"/>
                  </a:lnTo>
                  <a:lnTo>
                    <a:pt x="560" y="57"/>
                  </a:lnTo>
                  <a:lnTo>
                    <a:pt x="572" y="38"/>
                  </a:lnTo>
                  <a:lnTo>
                    <a:pt x="588" y="22"/>
                  </a:lnTo>
                  <a:lnTo>
                    <a:pt x="607" y="11"/>
                  </a:lnTo>
                  <a:lnTo>
                    <a:pt x="628" y="3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A1FDD0E-D64C-FC71-67BF-3BAB893CFBD8}"/>
                </a:ext>
              </a:extLst>
            </p:cNvPr>
            <p:cNvGrpSpPr/>
            <p:nvPr/>
          </p:nvGrpSpPr>
          <p:grpSpPr>
            <a:xfrm>
              <a:off x="7286934" y="4891803"/>
              <a:ext cx="456414" cy="492692"/>
              <a:chOff x="5011738" y="2876550"/>
              <a:chExt cx="403226" cy="390525"/>
            </a:xfrm>
            <a:solidFill>
              <a:srgbClr val="44546A"/>
            </a:solidFill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0C3AA4B1-A1ED-4303-AE5A-232A89C69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1738" y="2876550"/>
                <a:ext cx="350838" cy="350838"/>
              </a:xfrm>
              <a:custGeom>
                <a:avLst/>
                <a:gdLst>
                  <a:gd name="T0" fmla="*/ 2610 w 2876"/>
                  <a:gd name="T1" fmla="*/ 0 h 2875"/>
                  <a:gd name="T2" fmla="*/ 2687 w 2876"/>
                  <a:gd name="T3" fmla="*/ 11 h 2875"/>
                  <a:gd name="T4" fmla="*/ 2755 w 2876"/>
                  <a:gd name="T5" fmla="*/ 43 h 2875"/>
                  <a:gd name="T6" fmla="*/ 2811 w 2876"/>
                  <a:gd name="T7" fmla="*/ 92 h 2875"/>
                  <a:gd name="T8" fmla="*/ 2851 w 2876"/>
                  <a:gd name="T9" fmla="*/ 154 h 2875"/>
                  <a:gd name="T10" fmla="*/ 2873 w 2876"/>
                  <a:gd name="T11" fmla="*/ 227 h 2875"/>
                  <a:gd name="T12" fmla="*/ 2876 w 2876"/>
                  <a:gd name="T13" fmla="*/ 1490 h 2875"/>
                  <a:gd name="T14" fmla="*/ 2770 w 2876"/>
                  <a:gd name="T15" fmla="*/ 266 h 2875"/>
                  <a:gd name="T16" fmla="*/ 2760 w 2876"/>
                  <a:gd name="T17" fmla="*/ 210 h 2875"/>
                  <a:gd name="T18" fmla="*/ 2732 w 2876"/>
                  <a:gd name="T19" fmla="*/ 163 h 2875"/>
                  <a:gd name="T20" fmla="*/ 2691 w 2876"/>
                  <a:gd name="T21" fmla="*/ 128 h 2875"/>
                  <a:gd name="T22" fmla="*/ 2639 w 2876"/>
                  <a:gd name="T23" fmla="*/ 109 h 2875"/>
                  <a:gd name="T24" fmla="*/ 266 w 2876"/>
                  <a:gd name="T25" fmla="*/ 107 h 2875"/>
                  <a:gd name="T26" fmla="*/ 210 w 2876"/>
                  <a:gd name="T27" fmla="*/ 117 h 2875"/>
                  <a:gd name="T28" fmla="*/ 163 w 2876"/>
                  <a:gd name="T29" fmla="*/ 144 h 2875"/>
                  <a:gd name="T30" fmla="*/ 128 w 2876"/>
                  <a:gd name="T31" fmla="*/ 186 h 2875"/>
                  <a:gd name="T32" fmla="*/ 109 w 2876"/>
                  <a:gd name="T33" fmla="*/ 238 h 2875"/>
                  <a:gd name="T34" fmla="*/ 106 w 2876"/>
                  <a:gd name="T35" fmla="*/ 2609 h 2875"/>
                  <a:gd name="T36" fmla="*/ 116 w 2876"/>
                  <a:gd name="T37" fmla="*/ 2665 h 2875"/>
                  <a:gd name="T38" fmla="*/ 144 w 2876"/>
                  <a:gd name="T39" fmla="*/ 2712 h 2875"/>
                  <a:gd name="T40" fmla="*/ 186 w 2876"/>
                  <a:gd name="T41" fmla="*/ 2747 h 2875"/>
                  <a:gd name="T42" fmla="*/ 237 w 2876"/>
                  <a:gd name="T43" fmla="*/ 2766 h 2875"/>
                  <a:gd name="T44" fmla="*/ 1651 w 2876"/>
                  <a:gd name="T45" fmla="*/ 2769 h 2875"/>
                  <a:gd name="T46" fmla="*/ 266 w 2876"/>
                  <a:gd name="T47" fmla="*/ 2875 h 2875"/>
                  <a:gd name="T48" fmla="*/ 189 w 2876"/>
                  <a:gd name="T49" fmla="*/ 2864 h 2875"/>
                  <a:gd name="T50" fmla="*/ 121 w 2876"/>
                  <a:gd name="T51" fmla="*/ 2832 h 2875"/>
                  <a:gd name="T52" fmla="*/ 65 w 2876"/>
                  <a:gd name="T53" fmla="*/ 2784 h 2875"/>
                  <a:gd name="T54" fmla="*/ 25 w 2876"/>
                  <a:gd name="T55" fmla="*/ 2721 h 2875"/>
                  <a:gd name="T56" fmla="*/ 3 w 2876"/>
                  <a:gd name="T57" fmla="*/ 2648 h 2875"/>
                  <a:gd name="T58" fmla="*/ 0 w 2876"/>
                  <a:gd name="T59" fmla="*/ 266 h 2875"/>
                  <a:gd name="T60" fmla="*/ 11 w 2876"/>
                  <a:gd name="T61" fmla="*/ 189 h 2875"/>
                  <a:gd name="T62" fmla="*/ 43 w 2876"/>
                  <a:gd name="T63" fmla="*/ 121 h 2875"/>
                  <a:gd name="T64" fmla="*/ 92 w 2876"/>
                  <a:gd name="T65" fmla="*/ 65 h 2875"/>
                  <a:gd name="T66" fmla="*/ 154 w 2876"/>
                  <a:gd name="T67" fmla="*/ 25 h 2875"/>
                  <a:gd name="T68" fmla="*/ 227 w 2876"/>
                  <a:gd name="T69" fmla="*/ 3 h 2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76" h="2875">
                    <a:moveTo>
                      <a:pt x="266" y="0"/>
                    </a:moveTo>
                    <a:lnTo>
                      <a:pt x="2610" y="0"/>
                    </a:lnTo>
                    <a:lnTo>
                      <a:pt x="2649" y="3"/>
                    </a:lnTo>
                    <a:lnTo>
                      <a:pt x="2687" y="11"/>
                    </a:lnTo>
                    <a:lnTo>
                      <a:pt x="2722" y="25"/>
                    </a:lnTo>
                    <a:lnTo>
                      <a:pt x="2755" y="43"/>
                    </a:lnTo>
                    <a:lnTo>
                      <a:pt x="2785" y="65"/>
                    </a:lnTo>
                    <a:lnTo>
                      <a:pt x="2811" y="92"/>
                    </a:lnTo>
                    <a:lnTo>
                      <a:pt x="2833" y="121"/>
                    </a:lnTo>
                    <a:lnTo>
                      <a:pt x="2851" y="154"/>
                    </a:lnTo>
                    <a:lnTo>
                      <a:pt x="2865" y="189"/>
                    </a:lnTo>
                    <a:lnTo>
                      <a:pt x="2873" y="227"/>
                    </a:lnTo>
                    <a:lnTo>
                      <a:pt x="2876" y="266"/>
                    </a:lnTo>
                    <a:lnTo>
                      <a:pt x="2876" y="1490"/>
                    </a:lnTo>
                    <a:lnTo>
                      <a:pt x="2770" y="1490"/>
                    </a:lnTo>
                    <a:lnTo>
                      <a:pt x="2770" y="266"/>
                    </a:lnTo>
                    <a:lnTo>
                      <a:pt x="2767" y="238"/>
                    </a:lnTo>
                    <a:lnTo>
                      <a:pt x="2760" y="210"/>
                    </a:lnTo>
                    <a:lnTo>
                      <a:pt x="2748" y="186"/>
                    </a:lnTo>
                    <a:lnTo>
                      <a:pt x="2732" y="163"/>
                    </a:lnTo>
                    <a:lnTo>
                      <a:pt x="2713" y="144"/>
                    </a:lnTo>
                    <a:lnTo>
                      <a:pt x="2691" y="128"/>
                    </a:lnTo>
                    <a:lnTo>
                      <a:pt x="2666" y="117"/>
                    </a:lnTo>
                    <a:lnTo>
                      <a:pt x="2639" y="109"/>
                    </a:lnTo>
                    <a:lnTo>
                      <a:pt x="2610" y="107"/>
                    </a:lnTo>
                    <a:lnTo>
                      <a:pt x="266" y="107"/>
                    </a:lnTo>
                    <a:lnTo>
                      <a:pt x="237" y="109"/>
                    </a:lnTo>
                    <a:lnTo>
                      <a:pt x="210" y="117"/>
                    </a:lnTo>
                    <a:lnTo>
                      <a:pt x="186" y="128"/>
                    </a:lnTo>
                    <a:lnTo>
                      <a:pt x="163" y="144"/>
                    </a:lnTo>
                    <a:lnTo>
                      <a:pt x="144" y="163"/>
                    </a:lnTo>
                    <a:lnTo>
                      <a:pt x="128" y="186"/>
                    </a:lnTo>
                    <a:lnTo>
                      <a:pt x="116" y="210"/>
                    </a:lnTo>
                    <a:lnTo>
                      <a:pt x="109" y="238"/>
                    </a:lnTo>
                    <a:lnTo>
                      <a:pt x="106" y="266"/>
                    </a:lnTo>
                    <a:lnTo>
                      <a:pt x="106" y="2609"/>
                    </a:lnTo>
                    <a:lnTo>
                      <a:pt x="109" y="2638"/>
                    </a:lnTo>
                    <a:lnTo>
                      <a:pt x="116" y="2665"/>
                    </a:lnTo>
                    <a:lnTo>
                      <a:pt x="128" y="2690"/>
                    </a:lnTo>
                    <a:lnTo>
                      <a:pt x="144" y="2712"/>
                    </a:lnTo>
                    <a:lnTo>
                      <a:pt x="163" y="2731"/>
                    </a:lnTo>
                    <a:lnTo>
                      <a:pt x="186" y="2747"/>
                    </a:lnTo>
                    <a:lnTo>
                      <a:pt x="210" y="2759"/>
                    </a:lnTo>
                    <a:lnTo>
                      <a:pt x="237" y="2766"/>
                    </a:lnTo>
                    <a:lnTo>
                      <a:pt x="266" y="2769"/>
                    </a:lnTo>
                    <a:lnTo>
                      <a:pt x="1651" y="2769"/>
                    </a:lnTo>
                    <a:lnTo>
                      <a:pt x="1651" y="2875"/>
                    </a:lnTo>
                    <a:lnTo>
                      <a:pt x="266" y="2875"/>
                    </a:lnTo>
                    <a:lnTo>
                      <a:pt x="227" y="2872"/>
                    </a:lnTo>
                    <a:lnTo>
                      <a:pt x="189" y="2864"/>
                    </a:lnTo>
                    <a:lnTo>
                      <a:pt x="154" y="2850"/>
                    </a:lnTo>
                    <a:lnTo>
                      <a:pt x="121" y="2832"/>
                    </a:lnTo>
                    <a:lnTo>
                      <a:pt x="92" y="2810"/>
                    </a:lnTo>
                    <a:lnTo>
                      <a:pt x="65" y="2784"/>
                    </a:lnTo>
                    <a:lnTo>
                      <a:pt x="43" y="2754"/>
                    </a:lnTo>
                    <a:lnTo>
                      <a:pt x="25" y="2721"/>
                    </a:lnTo>
                    <a:lnTo>
                      <a:pt x="11" y="2686"/>
                    </a:lnTo>
                    <a:lnTo>
                      <a:pt x="3" y="2648"/>
                    </a:lnTo>
                    <a:lnTo>
                      <a:pt x="0" y="2609"/>
                    </a:lnTo>
                    <a:lnTo>
                      <a:pt x="0" y="266"/>
                    </a:lnTo>
                    <a:lnTo>
                      <a:pt x="3" y="227"/>
                    </a:lnTo>
                    <a:lnTo>
                      <a:pt x="11" y="189"/>
                    </a:lnTo>
                    <a:lnTo>
                      <a:pt x="25" y="154"/>
                    </a:lnTo>
                    <a:lnTo>
                      <a:pt x="43" y="121"/>
                    </a:lnTo>
                    <a:lnTo>
                      <a:pt x="65" y="92"/>
                    </a:lnTo>
                    <a:lnTo>
                      <a:pt x="92" y="65"/>
                    </a:lnTo>
                    <a:lnTo>
                      <a:pt x="121" y="43"/>
                    </a:lnTo>
                    <a:lnTo>
                      <a:pt x="154" y="25"/>
                    </a:lnTo>
                    <a:lnTo>
                      <a:pt x="189" y="11"/>
                    </a:lnTo>
                    <a:lnTo>
                      <a:pt x="227" y="3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" name="Rectangle 7">
                <a:extLst>
                  <a:ext uri="{FF2B5EF4-FFF2-40B4-BE49-F238E27FC236}">
                    <a16:creationId xmlns:a16="http://schemas.microsoft.com/office/drawing/2014/main" id="{3488858E-2F63-4BF5-2DFA-C6AC4C6A7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138" y="2901950"/>
                <a:ext cx="14288" cy="142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" name="Rectangle 8">
                <a:extLst>
                  <a:ext uri="{FF2B5EF4-FFF2-40B4-BE49-F238E27FC236}">
                    <a16:creationId xmlns:a16="http://schemas.microsoft.com/office/drawing/2014/main" id="{E1A43910-04C6-1458-4237-8F289BB54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126" y="2901950"/>
                <a:ext cx="12700" cy="142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" name="Rectangle 9">
                <a:extLst>
                  <a:ext uri="{FF2B5EF4-FFF2-40B4-BE49-F238E27FC236}">
                    <a16:creationId xmlns:a16="http://schemas.microsoft.com/office/drawing/2014/main" id="{5BCBE703-30E9-4AB4-850C-C9E8DDFC0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6" y="2901950"/>
                <a:ext cx="12700" cy="142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5B540CA9-4750-4C43-6B12-2B8C9DD43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138" y="2928938"/>
                <a:ext cx="30003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" name="Freeform 11">
                <a:extLst>
                  <a:ext uri="{FF2B5EF4-FFF2-40B4-BE49-F238E27FC236}">
                    <a16:creationId xmlns:a16="http://schemas.microsoft.com/office/drawing/2014/main" id="{CD31353B-033B-B956-7380-CB6B56F105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38" y="2955925"/>
                <a:ext cx="76200" cy="76200"/>
              </a:xfrm>
              <a:custGeom>
                <a:avLst/>
                <a:gdLst>
                  <a:gd name="T0" fmla="*/ 239 w 626"/>
                  <a:gd name="T1" fmla="*/ 200 h 625"/>
                  <a:gd name="T2" fmla="*/ 187 w 626"/>
                  <a:gd name="T3" fmla="*/ 220 h 625"/>
                  <a:gd name="T4" fmla="*/ 146 w 626"/>
                  <a:gd name="T5" fmla="*/ 254 h 625"/>
                  <a:gd name="T6" fmla="*/ 118 w 626"/>
                  <a:gd name="T7" fmla="*/ 302 h 625"/>
                  <a:gd name="T8" fmla="*/ 108 w 626"/>
                  <a:gd name="T9" fmla="*/ 357 h 625"/>
                  <a:gd name="T10" fmla="*/ 118 w 626"/>
                  <a:gd name="T11" fmla="*/ 413 h 625"/>
                  <a:gd name="T12" fmla="*/ 146 w 626"/>
                  <a:gd name="T13" fmla="*/ 460 h 625"/>
                  <a:gd name="T14" fmla="*/ 187 w 626"/>
                  <a:gd name="T15" fmla="*/ 495 h 625"/>
                  <a:gd name="T16" fmla="*/ 239 w 626"/>
                  <a:gd name="T17" fmla="*/ 514 h 625"/>
                  <a:gd name="T18" fmla="*/ 297 w 626"/>
                  <a:gd name="T19" fmla="*/ 514 h 625"/>
                  <a:gd name="T20" fmla="*/ 349 w 626"/>
                  <a:gd name="T21" fmla="*/ 495 h 625"/>
                  <a:gd name="T22" fmla="*/ 390 w 626"/>
                  <a:gd name="T23" fmla="*/ 460 h 625"/>
                  <a:gd name="T24" fmla="*/ 418 w 626"/>
                  <a:gd name="T25" fmla="*/ 413 h 625"/>
                  <a:gd name="T26" fmla="*/ 428 w 626"/>
                  <a:gd name="T27" fmla="*/ 357 h 625"/>
                  <a:gd name="T28" fmla="*/ 421 w 626"/>
                  <a:gd name="T29" fmla="*/ 311 h 625"/>
                  <a:gd name="T30" fmla="*/ 306 w 626"/>
                  <a:gd name="T31" fmla="*/ 395 h 625"/>
                  <a:gd name="T32" fmla="*/ 336 w 626"/>
                  <a:gd name="T33" fmla="*/ 214 h 625"/>
                  <a:gd name="T34" fmla="*/ 292 w 626"/>
                  <a:gd name="T35" fmla="*/ 200 h 625"/>
                  <a:gd name="T36" fmla="*/ 550 w 626"/>
                  <a:gd name="T37" fmla="*/ 0 h 625"/>
                  <a:gd name="T38" fmla="*/ 490 w 626"/>
                  <a:gd name="T39" fmla="*/ 211 h 625"/>
                  <a:gd name="T40" fmla="*/ 521 w 626"/>
                  <a:gd name="T41" fmla="*/ 276 h 625"/>
                  <a:gd name="T42" fmla="*/ 534 w 626"/>
                  <a:gd name="T43" fmla="*/ 346 h 625"/>
                  <a:gd name="T44" fmla="*/ 528 w 626"/>
                  <a:gd name="T45" fmla="*/ 415 h 625"/>
                  <a:gd name="T46" fmla="*/ 504 w 626"/>
                  <a:gd name="T47" fmla="*/ 481 h 625"/>
                  <a:gd name="T48" fmla="*/ 463 w 626"/>
                  <a:gd name="T49" fmla="*/ 540 h 625"/>
                  <a:gd name="T50" fmla="*/ 406 w 626"/>
                  <a:gd name="T51" fmla="*/ 586 h 625"/>
                  <a:gd name="T52" fmla="*/ 341 w 626"/>
                  <a:gd name="T53" fmla="*/ 615 h 625"/>
                  <a:gd name="T54" fmla="*/ 271 w 626"/>
                  <a:gd name="T55" fmla="*/ 625 h 625"/>
                  <a:gd name="T56" fmla="*/ 202 w 626"/>
                  <a:gd name="T57" fmla="*/ 617 h 625"/>
                  <a:gd name="T58" fmla="*/ 136 w 626"/>
                  <a:gd name="T59" fmla="*/ 591 h 625"/>
                  <a:gd name="T60" fmla="*/ 78 w 626"/>
                  <a:gd name="T61" fmla="*/ 547 h 625"/>
                  <a:gd name="T62" fmla="*/ 35 w 626"/>
                  <a:gd name="T63" fmla="*/ 489 h 625"/>
                  <a:gd name="T64" fmla="*/ 8 w 626"/>
                  <a:gd name="T65" fmla="*/ 423 h 625"/>
                  <a:gd name="T66" fmla="*/ 0 w 626"/>
                  <a:gd name="T67" fmla="*/ 354 h 625"/>
                  <a:gd name="T68" fmla="*/ 11 w 626"/>
                  <a:gd name="T69" fmla="*/ 285 h 625"/>
                  <a:gd name="T70" fmla="*/ 39 w 626"/>
                  <a:gd name="T71" fmla="*/ 219 h 625"/>
                  <a:gd name="T72" fmla="*/ 86 w 626"/>
                  <a:gd name="T73" fmla="*/ 162 h 625"/>
                  <a:gd name="T74" fmla="*/ 144 w 626"/>
                  <a:gd name="T75" fmla="*/ 121 h 625"/>
                  <a:gd name="T76" fmla="*/ 210 w 626"/>
                  <a:gd name="T77" fmla="*/ 97 h 625"/>
                  <a:gd name="T78" fmla="*/ 280 w 626"/>
                  <a:gd name="T79" fmla="*/ 92 h 625"/>
                  <a:gd name="T80" fmla="*/ 349 w 626"/>
                  <a:gd name="T81" fmla="*/ 104 h 625"/>
                  <a:gd name="T82" fmla="*/ 415 w 626"/>
                  <a:gd name="T83" fmla="*/ 13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6" h="625">
                    <a:moveTo>
                      <a:pt x="268" y="198"/>
                    </a:moveTo>
                    <a:lnTo>
                      <a:pt x="239" y="200"/>
                    </a:lnTo>
                    <a:lnTo>
                      <a:pt x="212" y="208"/>
                    </a:lnTo>
                    <a:lnTo>
                      <a:pt x="187" y="220"/>
                    </a:lnTo>
                    <a:lnTo>
                      <a:pt x="165" y="235"/>
                    </a:lnTo>
                    <a:lnTo>
                      <a:pt x="146" y="254"/>
                    </a:lnTo>
                    <a:lnTo>
                      <a:pt x="130" y="277"/>
                    </a:lnTo>
                    <a:lnTo>
                      <a:pt x="118" y="302"/>
                    </a:lnTo>
                    <a:lnTo>
                      <a:pt x="111" y="329"/>
                    </a:lnTo>
                    <a:lnTo>
                      <a:pt x="108" y="357"/>
                    </a:lnTo>
                    <a:lnTo>
                      <a:pt x="111" y="386"/>
                    </a:lnTo>
                    <a:lnTo>
                      <a:pt x="118" y="413"/>
                    </a:lnTo>
                    <a:lnTo>
                      <a:pt x="130" y="438"/>
                    </a:lnTo>
                    <a:lnTo>
                      <a:pt x="146" y="460"/>
                    </a:lnTo>
                    <a:lnTo>
                      <a:pt x="165" y="479"/>
                    </a:lnTo>
                    <a:lnTo>
                      <a:pt x="187" y="495"/>
                    </a:lnTo>
                    <a:lnTo>
                      <a:pt x="212" y="507"/>
                    </a:lnTo>
                    <a:lnTo>
                      <a:pt x="239" y="514"/>
                    </a:lnTo>
                    <a:lnTo>
                      <a:pt x="268" y="517"/>
                    </a:lnTo>
                    <a:lnTo>
                      <a:pt x="297" y="514"/>
                    </a:lnTo>
                    <a:lnTo>
                      <a:pt x="324" y="507"/>
                    </a:lnTo>
                    <a:lnTo>
                      <a:pt x="349" y="495"/>
                    </a:lnTo>
                    <a:lnTo>
                      <a:pt x="371" y="479"/>
                    </a:lnTo>
                    <a:lnTo>
                      <a:pt x="390" y="460"/>
                    </a:lnTo>
                    <a:lnTo>
                      <a:pt x="406" y="438"/>
                    </a:lnTo>
                    <a:lnTo>
                      <a:pt x="418" y="413"/>
                    </a:lnTo>
                    <a:lnTo>
                      <a:pt x="425" y="386"/>
                    </a:lnTo>
                    <a:lnTo>
                      <a:pt x="428" y="357"/>
                    </a:lnTo>
                    <a:lnTo>
                      <a:pt x="426" y="334"/>
                    </a:lnTo>
                    <a:lnTo>
                      <a:pt x="421" y="311"/>
                    </a:lnTo>
                    <a:lnTo>
                      <a:pt x="412" y="289"/>
                    </a:lnTo>
                    <a:lnTo>
                      <a:pt x="306" y="395"/>
                    </a:lnTo>
                    <a:lnTo>
                      <a:pt x="230" y="320"/>
                    </a:lnTo>
                    <a:lnTo>
                      <a:pt x="336" y="214"/>
                    </a:lnTo>
                    <a:lnTo>
                      <a:pt x="315" y="205"/>
                    </a:lnTo>
                    <a:lnTo>
                      <a:pt x="292" y="200"/>
                    </a:lnTo>
                    <a:lnTo>
                      <a:pt x="268" y="198"/>
                    </a:lnTo>
                    <a:close/>
                    <a:moveTo>
                      <a:pt x="550" y="0"/>
                    </a:moveTo>
                    <a:lnTo>
                      <a:pt x="626" y="76"/>
                    </a:lnTo>
                    <a:lnTo>
                      <a:pt x="490" y="211"/>
                    </a:lnTo>
                    <a:lnTo>
                      <a:pt x="508" y="243"/>
                    </a:lnTo>
                    <a:lnTo>
                      <a:pt x="521" y="276"/>
                    </a:lnTo>
                    <a:lnTo>
                      <a:pt x="530" y="311"/>
                    </a:lnTo>
                    <a:lnTo>
                      <a:pt x="534" y="346"/>
                    </a:lnTo>
                    <a:lnTo>
                      <a:pt x="533" y="381"/>
                    </a:lnTo>
                    <a:lnTo>
                      <a:pt x="528" y="415"/>
                    </a:lnTo>
                    <a:lnTo>
                      <a:pt x="518" y="449"/>
                    </a:lnTo>
                    <a:lnTo>
                      <a:pt x="504" y="481"/>
                    </a:lnTo>
                    <a:lnTo>
                      <a:pt x="486" y="512"/>
                    </a:lnTo>
                    <a:lnTo>
                      <a:pt x="463" y="540"/>
                    </a:lnTo>
                    <a:lnTo>
                      <a:pt x="436" y="565"/>
                    </a:lnTo>
                    <a:lnTo>
                      <a:pt x="406" y="586"/>
                    </a:lnTo>
                    <a:lnTo>
                      <a:pt x="374" y="603"/>
                    </a:lnTo>
                    <a:lnTo>
                      <a:pt x="341" y="615"/>
                    </a:lnTo>
                    <a:lnTo>
                      <a:pt x="306" y="622"/>
                    </a:lnTo>
                    <a:lnTo>
                      <a:pt x="271" y="625"/>
                    </a:lnTo>
                    <a:lnTo>
                      <a:pt x="236" y="623"/>
                    </a:lnTo>
                    <a:lnTo>
                      <a:pt x="202" y="617"/>
                    </a:lnTo>
                    <a:lnTo>
                      <a:pt x="168" y="606"/>
                    </a:lnTo>
                    <a:lnTo>
                      <a:pt x="136" y="591"/>
                    </a:lnTo>
                    <a:lnTo>
                      <a:pt x="106" y="571"/>
                    </a:lnTo>
                    <a:lnTo>
                      <a:pt x="78" y="547"/>
                    </a:lnTo>
                    <a:lnTo>
                      <a:pt x="54" y="519"/>
                    </a:lnTo>
                    <a:lnTo>
                      <a:pt x="35" y="489"/>
                    </a:lnTo>
                    <a:lnTo>
                      <a:pt x="19" y="457"/>
                    </a:lnTo>
                    <a:lnTo>
                      <a:pt x="8" y="423"/>
                    </a:lnTo>
                    <a:lnTo>
                      <a:pt x="2" y="389"/>
                    </a:lnTo>
                    <a:lnTo>
                      <a:pt x="0" y="354"/>
                    </a:lnTo>
                    <a:lnTo>
                      <a:pt x="3" y="319"/>
                    </a:lnTo>
                    <a:lnTo>
                      <a:pt x="11" y="285"/>
                    </a:lnTo>
                    <a:lnTo>
                      <a:pt x="23" y="251"/>
                    </a:lnTo>
                    <a:lnTo>
                      <a:pt x="39" y="219"/>
                    </a:lnTo>
                    <a:lnTo>
                      <a:pt x="61" y="189"/>
                    </a:lnTo>
                    <a:lnTo>
                      <a:pt x="86" y="162"/>
                    </a:lnTo>
                    <a:lnTo>
                      <a:pt x="114" y="140"/>
                    </a:lnTo>
                    <a:lnTo>
                      <a:pt x="144" y="121"/>
                    </a:lnTo>
                    <a:lnTo>
                      <a:pt x="176" y="107"/>
                    </a:lnTo>
                    <a:lnTo>
                      <a:pt x="210" y="97"/>
                    </a:lnTo>
                    <a:lnTo>
                      <a:pt x="245" y="92"/>
                    </a:lnTo>
                    <a:lnTo>
                      <a:pt x="280" y="92"/>
                    </a:lnTo>
                    <a:lnTo>
                      <a:pt x="315" y="95"/>
                    </a:lnTo>
                    <a:lnTo>
                      <a:pt x="349" y="104"/>
                    </a:lnTo>
                    <a:lnTo>
                      <a:pt x="383" y="117"/>
                    </a:lnTo>
                    <a:lnTo>
                      <a:pt x="415" y="136"/>
                    </a:lnTo>
                    <a:lnTo>
                      <a:pt x="5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" name="Rectangle 12">
                <a:extLst>
                  <a:ext uri="{FF2B5EF4-FFF2-40B4-BE49-F238E27FC236}">
                    <a16:creationId xmlns:a16="http://schemas.microsoft.com/office/drawing/2014/main" id="{36EF2BC4-2EA8-B96F-523B-8C61F58B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2981325"/>
                <a:ext cx="10953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" name="Rectangle 13">
                <a:extLst>
                  <a:ext uri="{FF2B5EF4-FFF2-40B4-BE49-F238E27FC236}">
                    <a16:creationId xmlns:a16="http://schemas.microsoft.com/office/drawing/2014/main" id="{CA8F93CB-EF04-3AC9-51A1-1B3C80ACA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006725"/>
                <a:ext cx="4445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" name="Rectangle 14">
                <a:extLst>
                  <a:ext uri="{FF2B5EF4-FFF2-40B4-BE49-F238E27FC236}">
                    <a16:creationId xmlns:a16="http://schemas.microsoft.com/office/drawing/2014/main" id="{50E56D74-B270-8C1C-41BD-B8AE30035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601" y="3006725"/>
                <a:ext cx="9048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9" name="Rectangle 15">
                <a:extLst>
                  <a:ext uri="{FF2B5EF4-FFF2-40B4-BE49-F238E27FC236}">
                    <a16:creationId xmlns:a16="http://schemas.microsoft.com/office/drawing/2014/main" id="{84B01CFD-3934-14F8-F328-6DF49B5D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1" y="2981325"/>
                <a:ext cx="6508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0" name="Freeform 16">
                <a:extLst>
                  <a:ext uri="{FF2B5EF4-FFF2-40B4-BE49-F238E27FC236}">
                    <a16:creationId xmlns:a16="http://schemas.microsoft.com/office/drawing/2014/main" id="{29B9B135-E5DA-91D4-67F9-1826F33034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38" y="3033713"/>
                <a:ext cx="76200" cy="77788"/>
              </a:xfrm>
              <a:custGeom>
                <a:avLst/>
                <a:gdLst>
                  <a:gd name="T0" fmla="*/ 239 w 626"/>
                  <a:gd name="T1" fmla="*/ 200 h 626"/>
                  <a:gd name="T2" fmla="*/ 187 w 626"/>
                  <a:gd name="T3" fmla="*/ 219 h 626"/>
                  <a:gd name="T4" fmla="*/ 146 w 626"/>
                  <a:gd name="T5" fmla="*/ 254 h 626"/>
                  <a:gd name="T6" fmla="*/ 118 w 626"/>
                  <a:gd name="T7" fmla="*/ 301 h 626"/>
                  <a:gd name="T8" fmla="*/ 108 w 626"/>
                  <a:gd name="T9" fmla="*/ 358 h 626"/>
                  <a:gd name="T10" fmla="*/ 118 w 626"/>
                  <a:gd name="T11" fmla="*/ 414 h 626"/>
                  <a:gd name="T12" fmla="*/ 146 w 626"/>
                  <a:gd name="T13" fmla="*/ 461 h 626"/>
                  <a:gd name="T14" fmla="*/ 187 w 626"/>
                  <a:gd name="T15" fmla="*/ 496 h 626"/>
                  <a:gd name="T16" fmla="*/ 239 w 626"/>
                  <a:gd name="T17" fmla="*/ 515 h 626"/>
                  <a:gd name="T18" fmla="*/ 297 w 626"/>
                  <a:gd name="T19" fmla="*/ 515 h 626"/>
                  <a:gd name="T20" fmla="*/ 349 w 626"/>
                  <a:gd name="T21" fmla="*/ 496 h 626"/>
                  <a:gd name="T22" fmla="*/ 390 w 626"/>
                  <a:gd name="T23" fmla="*/ 461 h 626"/>
                  <a:gd name="T24" fmla="*/ 418 w 626"/>
                  <a:gd name="T25" fmla="*/ 414 h 626"/>
                  <a:gd name="T26" fmla="*/ 428 w 626"/>
                  <a:gd name="T27" fmla="*/ 358 h 626"/>
                  <a:gd name="T28" fmla="*/ 421 w 626"/>
                  <a:gd name="T29" fmla="*/ 312 h 626"/>
                  <a:gd name="T30" fmla="*/ 306 w 626"/>
                  <a:gd name="T31" fmla="*/ 396 h 626"/>
                  <a:gd name="T32" fmla="*/ 336 w 626"/>
                  <a:gd name="T33" fmla="*/ 213 h 626"/>
                  <a:gd name="T34" fmla="*/ 292 w 626"/>
                  <a:gd name="T35" fmla="*/ 199 h 626"/>
                  <a:gd name="T36" fmla="*/ 550 w 626"/>
                  <a:gd name="T37" fmla="*/ 0 h 626"/>
                  <a:gd name="T38" fmla="*/ 490 w 626"/>
                  <a:gd name="T39" fmla="*/ 211 h 626"/>
                  <a:gd name="T40" fmla="*/ 521 w 626"/>
                  <a:gd name="T41" fmla="*/ 276 h 626"/>
                  <a:gd name="T42" fmla="*/ 534 w 626"/>
                  <a:gd name="T43" fmla="*/ 347 h 626"/>
                  <a:gd name="T44" fmla="*/ 528 w 626"/>
                  <a:gd name="T45" fmla="*/ 416 h 626"/>
                  <a:gd name="T46" fmla="*/ 504 w 626"/>
                  <a:gd name="T47" fmla="*/ 482 h 626"/>
                  <a:gd name="T48" fmla="*/ 463 w 626"/>
                  <a:gd name="T49" fmla="*/ 540 h 626"/>
                  <a:gd name="T50" fmla="*/ 406 w 626"/>
                  <a:gd name="T51" fmla="*/ 587 h 626"/>
                  <a:gd name="T52" fmla="*/ 341 w 626"/>
                  <a:gd name="T53" fmla="*/ 616 h 626"/>
                  <a:gd name="T54" fmla="*/ 271 w 626"/>
                  <a:gd name="T55" fmla="*/ 626 h 626"/>
                  <a:gd name="T56" fmla="*/ 202 w 626"/>
                  <a:gd name="T57" fmla="*/ 618 h 626"/>
                  <a:gd name="T58" fmla="*/ 136 w 626"/>
                  <a:gd name="T59" fmla="*/ 592 h 626"/>
                  <a:gd name="T60" fmla="*/ 78 w 626"/>
                  <a:gd name="T61" fmla="*/ 548 h 626"/>
                  <a:gd name="T62" fmla="*/ 35 w 626"/>
                  <a:gd name="T63" fmla="*/ 490 h 626"/>
                  <a:gd name="T64" fmla="*/ 8 w 626"/>
                  <a:gd name="T65" fmla="*/ 424 h 626"/>
                  <a:gd name="T66" fmla="*/ 0 w 626"/>
                  <a:gd name="T67" fmla="*/ 355 h 626"/>
                  <a:gd name="T68" fmla="*/ 11 w 626"/>
                  <a:gd name="T69" fmla="*/ 284 h 626"/>
                  <a:gd name="T70" fmla="*/ 39 w 626"/>
                  <a:gd name="T71" fmla="*/ 219 h 626"/>
                  <a:gd name="T72" fmla="*/ 86 w 626"/>
                  <a:gd name="T73" fmla="*/ 162 h 626"/>
                  <a:gd name="T74" fmla="*/ 144 w 626"/>
                  <a:gd name="T75" fmla="*/ 121 h 626"/>
                  <a:gd name="T76" fmla="*/ 210 w 626"/>
                  <a:gd name="T77" fmla="*/ 97 h 626"/>
                  <a:gd name="T78" fmla="*/ 280 w 626"/>
                  <a:gd name="T79" fmla="*/ 91 h 626"/>
                  <a:gd name="T80" fmla="*/ 349 w 626"/>
                  <a:gd name="T81" fmla="*/ 104 h 626"/>
                  <a:gd name="T82" fmla="*/ 415 w 626"/>
                  <a:gd name="T83" fmla="*/ 13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6" h="626">
                    <a:moveTo>
                      <a:pt x="268" y="197"/>
                    </a:moveTo>
                    <a:lnTo>
                      <a:pt x="239" y="200"/>
                    </a:lnTo>
                    <a:lnTo>
                      <a:pt x="212" y="207"/>
                    </a:lnTo>
                    <a:lnTo>
                      <a:pt x="187" y="219"/>
                    </a:lnTo>
                    <a:lnTo>
                      <a:pt x="165" y="235"/>
                    </a:lnTo>
                    <a:lnTo>
                      <a:pt x="146" y="254"/>
                    </a:lnTo>
                    <a:lnTo>
                      <a:pt x="130" y="276"/>
                    </a:lnTo>
                    <a:lnTo>
                      <a:pt x="118" y="301"/>
                    </a:lnTo>
                    <a:lnTo>
                      <a:pt x="111" y="329"/>
                    </a:lnTo>
                    <a:lnTo>
                      <a:pt x="108" y="358"/>
                    </a:lnTo>
                    <a:lnTo>
                      <a:pt x="111" y="387"/>
                    </a:lnTo>
                    <a:lnTo>
                      <a:pt x="118" y="414"/>
                    </a:lnTo>
                    <a:lnTo>
                      <a:pt x="130" y="439"/>
                    </a:lnTo>
                    <a:lnTo>
                      <a:pt x="146" y="461"/>
                    </a:lnTo>
                    <a:lnTo>
                      <a:pt x="165" y="480"/>
                    </a:lnTo>
                    <a:lnTo>
                      <a:pt x="187" y="496"/>
                    </a:lnTo>
                    <a:lnTo>
                      <a:pt x="212" y="508"/>
                    </a:lnTo>
                    <a:lnTo>
                      <a:pt x="239" y="515"/>
                    </a:lnTo>
                    <a:lnTo>
                      <a:pt x="268" y="518"/>
                    </a:lnTo>
                    <a:lnTo>
                      <a:pt x="297" y="515"/>
                    </a:lnTo>
                    <a:lnTo>
                      <a:pt x="324" y="508"/>
                    </a:lnTo>
                    <a:lnTo>
                      <a:pt x="349" y="496"/>
                    </a:lnTo>
                    <a:lnTo>
                      <a:pt x="371" y="480"/>
                    </a:lnTo>
                    <a:lnTo>
                      <a:pt x="390" y="461"/>
                    </a:lnTo>
                    <a:lnTo>
                      <a:pt x="406" y="439"/>
                    </a:lnTo>
                    <a:lnTo>
                      <a:pt x="418" y="414"/>
                    </a:lnTo>
                    <a:lnTo>
                      <a:pt x="425" y="387"/>
                    </a:lnTo>
                    <a:lnTo>
                      <a:pt x="428" y="358"/>
                    </a:lnTo>
                    <a:lnTo>
                      <a:pt x="426" y="335"/>
                    </a:lnTo>
                    <a:lnTo>
                      <a:pt x="421" y="312"/>
                    </a:lnTo>
                    <a:lnTo>
                      <a:pt x="412" y="289"/>
                    </a:lnTo>
                    <a:lnTo>
                      <a:pt x="306" y="396"/>
                    </a:lnTo>
                    <a:lnTo>
                      <a:pt x="230" y="320"/>
                    </a:lnTo>
                    <a:lnTo>
                      <a:pt x="336" y="213"/>
                    </a:lnTo>
                    <a:lnTo>
                      <a:pt x="315" y="205"/>
                    </a:lnTo>
                    <a:lnTo>
                      <a:pt x="292" y="199"/>
                    </a:lnTo>
                    <a:lnTo>
                      <a:pt x="268" y="197"/>
                    </a:lnTo>
                    <a:close/>
                    <a:moveTo>
                      <a:pt x="550" y="0"/>
                    </a:moveTo>
                    <a:lnTo>
                      <a:pt x="626" y="75"/>
                    </a:lnTo>
                    <a:lnTo>
                      <a:pt x="490" y="211"/>
                    </a:lnTo>
                    <a:lnTo>
                      <a:pt x="508" y="243"/>
                    </a:lnTo>
                    <a:lnTo>
                      <a:pt x="521" y="276"/>
                    </a:lnTo>
                    <a:lnTo>
                      <a:pt x="530" y="312"/>
                    </a:lnTo>
                    <a:lnTo>
                      <a:pt x="534" y="347"/>
                    </a:lnTo>
                    <a:lnTo>
                      <a:pt x="533" y="382"/>
                    </a:lnTo>
                    <a:lnTo>
                      <a:pt x="528" y="416"/>
                    </a:lnTo>
                    <a:lnTo>
                      <a:pt x="518" y="450"/>
                    </a:lnTo>
                    <a:lnTo>
                      <a:pt x="504" y="482"/>
                    </a:lnTo>
                    <a:lnTo>
                      <a:pt x="486" y="512"/>
                    </a:lnTo>
                    <a:lnTo>
                      <a:pt x="463" y="540"/>
                    </a:lnTo>
                    <a:lnTo>
                      <a:pt x="436" y="566"/>
                    </a:lnTo>
                    <a:lnTo>
                      <a:pt x="406" y="587"/>
                    </a:lnTo>
                    <a:lnTo>
                      <a:pt x="374" y="604"/>
                    </a:lnTo>
                    <a:lnTo>
                      <a:pt x="341" y="616"/>
                    </a:lnTo>
                    <a:lnTo>
                      <a:pt x="306" y="623"/>
                    </a:lnTo>
                    <a:lnTo>
                      <a:pt x="271" y="626"/>
                    </a:lnTo>
                    <a:lnTo>
                      <a:pt x="236" y="624"/>
                    </a:lnTo>
                    <a:lnTo>
                      <a:pt x="202" y="618"/>
                    </a:lnTo>
                    <a:lnTo>
                      <a:pt x="168" y="607"/>
                    </a:lnTo>
                    <a:lnTo>
                      <a:pt x="136" y="592"/>
                    </a:lnTo>
                    <a:lnTo>
                      <a:pt x="106" y="572"/>
                    </a:lnTo>
                    <a:lnTo>
                      <a:pt x="78" y="548"/>
                    </a:lnTo>
                    <a:lnTo>
                      <a:pt x="54" y="520"/>
                    </a:lnTo>
                    <a:lnTo>
                      <a:pt x="35" y="490"/>
                    </a:lnTo>
                    <a:lnTo>
                      <a:pt x="19" y="458"/>
                    </a:lnTo>
                    <a:lnTo>
                      <a:pt x="8" y="424"/>
                    </a:lnTo>
                    <a:lnTo>
                      <a:pt x="2" y="390"/>
                    </a:lnTo>
                    <a:lnTo>
                      <a:pt x="0" y="355"/>
                    </a:lnTo>
                    <a:lnTo>
                      <a:pt x="3" y="320"/>
                    </a:lnTo>
                    <a:lnTo>
                      <a:pt x="11" y="284"/>
                    </a:lnTo>
                    <a:lnTo>
                      <a:pt x="23" y="251"/>
                    </a:lnTo>
                    <a:lnTo>
                      <a:pt x="39" y="219"/>
                    </a:lnTo>
                    <a:lnTo>
                      <a:pt x="61" y="189"/>
                    </a:lnTo>
                    <a:lnTo>
                      <a:pt x="86" y="162"/>
                    </a:lnTo>
                    <a:lnTo>
                      <a:pt x="114" y="139"/>
                    </a:lnTo>
                    <a:lnTo>
                      <a:pt x="144" y="121"/>
                    </a:lnTo>
                    <a:lnTo>
                      <a:pt x="176" y="107"/>
                    </a:lnTo>
                    <a:lnTo>
                      <a:pt x="210" y="97"/>
                    </a:lnTo>
                    <a:lnTo>
                      <a:pt x="245" y="92"/>
                    </a:lnTo>
                    <a:lnTo>
                      <a:pt x="280" y="91"/>
                    </a:lnTo>
                    <a:lnTo>
                      <a:pt x="315" y="95"/>
                    </a:lnTo>
                    <a:lnTo>
                      <a:pt x="349" y="104"/>
                    </a:lnTo>
                    <a:lnTo>
                      <a:pt x="383" y="117"/>
                    </a:lnTo>
                    <a:lnTo>
                      <a:pt x="415" y="135"/>
                    </a:lnTo>
                    <a:lnTo>
                      <a:pt x="5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1" name="Rectangle 17">
                <a:extLst>
                  <a:ext uri="{FF2B5EF4-FFF2-40B4-BE49-F238E27FC236}">
                    <a16:creationId xmlns:a16="http://schemas.microsoft.com/office/drawing/2014/main" id="{29591F4E-162B-6909-49E5-D546787A3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059113"/>
                <a:ext cx="10953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2" name="Rectangle 18">
                <a:extLst>
                  <a:ext uri="{FF2B5EF4-FFF2-40B4-BE49-F238E27FC236}">
                    <a16:creationId xmlns:a16="http://schemas.microsoft.com/office/drawing/2014/main" id="{662AE700-BAE1-AFBB-3BDB-BE2256D02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084513"/>
                <a:ext cx="4445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3" name="Rectangle 19">
                <a:extLst>
                  <a:ext uri="{FF2B5EF4-FFF2-40B4-BE49-F238E27FC236}">
                    <a16:creationId xmlns:a16="http://schemas.microsoft.com/office/drawing/2014/main" id="{35472E6D-CB85-3257-5774-835FED140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601" y="3084513"/>
                <a:ext cx="5080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4" name="Rectangle 20">
                <a:extLst>
                  <a:ext uri="{FF2B5EF4-FFF2-40B4-BE49-F238E27FC236}">
                    <a16:creationId xmlns:a16="http://schemas.microsoft.com/office/drawing/2014/main" id="{6CC48E5C-E8B3-54EE-D635-FC05F4844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1" y="3059113"/>
                <a:ext cx="2698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A5AAEBA9-8E7B-F9CB-0708-DAD2B9139C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38" y="3113088"/>
                <a:ext cx="76200" cy="76200"/>
              </a:xfrm>
              <a:custGeom>
                <a:avLst/>
                <a:gdLst>
                  <a:gd name="T0" fmla="*/ 239 w 626"/>
                  <a:gd name="T1" fmla="*/ 200 h 624"/>
                  <a:gd name="T2" fmla="*/ 187 w 626"/>
                  <a:gd name="T3" fmla="*/ 219 h 624"/>
                  <a:gd name="T4" fmla="*/ 146 w 626"/>
                  <a:gd name="T5" fmla="*/ 254 h 624"/>
                  <a:gd name="T6" fmla="*/ 118 w 626"/>
                  <a:gd name="T7" fmla="*/ 301 h 624"/>
                  <a:gd name="T8" fmla="*/ 108 w 626"/>
                  <a:gd name="T9" fmla="*/ 357 h 624"/>
                  <a:gd name="T10" fmla="*/ 118 w 626"/>
                  <a:gd name="T11" fmla="*/ 413 h 624"/>
                  <a:gd name="T12" fmla="*/ 146 w 626"/>
                  <a:gd name="T13" fmla="*/ 460 h 624"/>
                  <a:gd name="T14" fmla="*/ 187 w 626"/>
                  <a:gd name="T15" fmla="*/ 495 h 624"/>
                  <a:gd name="T16" fmla="*/ 239 w 626"/>
                  <a:gd name="T17" fmla="*/ 514 h 624"/>
                  <a:gd name="T18" fmla="*/ 297 w 626"/>
                  <a:gd name="T19" fmla="*/ 514 h 624"/>
                  <a:gd name="T20" fmla="*/ 349 w 626"/>
                  <a:gd name="T21" fmla="*/ 495 h 624"/>
                  <a:gd name="T22" fmla="*/ 390 w 626"/>
                  <a:gd name="T23" fmla="*/ 460 h 624"/>
                  <a:gd name="T24" fmla="*/ 418 w 626"/>
                  <a:gd name="T25" fmla="*/ 413 h 624"/>
                  <a:gd name="T26" fmla="*/ 428 w 626"/>
                  <a:gd name="T27" fmla="*/ 357 h 624"/>
                  <a:gd name="T28" fmla="*/ 421 w 626"/>
                  <a:gd name="T29" fmla="*/ 310 h 624"/>
                  <a:gd name="T30" fmla="*/ 306 w 626"/>
                  <a:gd name="T31" fmla="*/ 394 h 624"/>
                  <a:gd name="T32" fmla="*/ 336 w 626"/>
                  <a:gd name="T33" fmla="*/ 213 h 624"/>
                  <a:gd name="T34" fmla="*/ 292 w 626"/>
                  <a:gd name="T35" fmla="*/ 199 h 624"/>
                  <a:gd name="T36" fmla="*/ 550 w 626"/>
                  <a:gd name="T37" fmla="*/ 0 h 624"/>
                  <a:gd name="T38" fmla="*/ 490 w 626"/>
                  <a:gd name="T39" fmla="*/ 210 h 624"/>
                  <a:gd name="T40" fmla="*/ 521 w 626"/>
                  <a:gd name="T41" fmla="*/ 276 h 624"/>
                  <a:gd name="T42" fmla="*/ 534 w 626"/>
                  <a:gd name="T43" fmla="*/ 345 h 624"/>
                  <a:gd name="T44" fmla="*/ 528 w 626"/>
                  <a:gd name="T45" fmla="*/ 415 h 624"/>
                  <a:gd name="T46" fmla="*/ 504 w 626"/>
                  <a:gd name="T47" fmla="*/ 481 h 624"/>
                  <a:gd name="T48" fmla="*/ 463 w 626"/>
                  <a:gd name="T49" fmla="*/ 539 h 624"/>
                  <a:gd name="T50" fmla="*/ 406 w 626"/>
                  <a:gd name="T51" fmla="*/ 586 h 624"/>
                  <a:gd name="T52" fmla="*/ 341 w 626"/>
                  <a:gd name="T53" fmla="*/ 614 h 624"/>
                  <a:gd name="T54" fmla="*/ 271 w 626"/>
                  <a:gd name="T55" fmla="*/ 624 h 624"/>
                  <a:gd name="T56" fmla="*/ 202 w 626"/>
                  <a:gd name="T57" fmla="*/ 616 h 624"/>
                  <a:gd name="T58" fmla="*/ 136 w 626"/>
                  <a:gd name="T59" fmla="*/ 590 h 624"/>
                  <a:gd name="T60" fmla="*/ 78 w 626"/>
                  <a:gd name="T61" fmla="*/ 546 h 624"/>
                  <a:gd name="T62" fmla="*/ 35 w 626"/>
                  <a:gd name="T63" fmla="*/ 488 h 624"/>
                  <a:gd name="T64" fmla="*/ 8 w 626"/>
                  <a:gd name="T65" fmla="*/ 423 h 624"/>
                  <a:gd name="T66" fmla="*/ 0 w 626"/>
                  <a:gd name="T67" fmla="*/ 353 h 624"/>
                  <a:gd name="T68" fmla="*/ 11 w 626"/>
                  <a:gd name="T69" fmla="*/ 284 h 624"/>
                  <a:gd name="T70" fmla="*/ 39 w 626"/>
                  <a:gd name="T71" fmla="*/ 219 h 624"/>
                  <a:gd name="T72" fmla="*/ 86 w 626"/>
                  <a:gd name="T73" fmla="*/ 162 h 624"/>
                  <a:gd name="T74" fmla="*/ 144 w 626"/>
                  <a:gd name="T75" fmla="*/ 121 h 624"/>
                  <a:gd name="T76" fmla="*/ 210 w 626"/>
                  <a:gd name="T77" fmla="*/ 97 h 624"/>
                  <a:gd name="T78" fmla="*/ 280 w 626"/>
                  <a:gd name="T79" fmla="*/ 91 h 624"/>
                  <a:gd name="T80" fmla="*/ 349 w 626"/>
                  <a:gd name="T81" fmla="*/ 103 h 624"/>
                  <a:gd name="T82" fmla="*/ 415 w 626"/>
                  <a:gd name="T83" fmla="*/ 13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6" h="624">
                    <a:moveTo>
                      <a:pt x="268" y="197"/>
                    </a:moveTo>
                    <a:lnTo>
                      <a:pt x="239" y="200"/>
                    </a:lnTo>
                    <a:lnTo>
                      <a:pt x="212" y="207"/>
                    </a:lnTo>
                    <a:lnTo>
                      <a:pt x="187" y="219"/>
                    </a:lnTo>
                    <a:lnTo>
                      <a:pt x="165" y="235"/>
                    </a:lnTo>
                    <a:lnTo>
                      <a:pt x="146" y="254"/>
                    </a:lnTo>
                    <a:lnTo>
                      <a:pt x="130" y="276"/>
                    </a:lnTo>
                    <a:lnTo>
                      <a:pt x="118" y="301"/>
                    </a:lnTo>
                    <a:lnTo>
                      <a:pt x="111" y="328"/>
                    </a:lnTo>
                    <a:lnTo>
                      <a:pt x="108" y="357"/>
                    </a:lnTo>
                    <a:lnTo>
                      <a:pt x="111" y="385"/>
                    </a:lnTo>
                    <a:lnTo>
                      <a:pt x="118" y="413"/>
                    </a:lnTo>
                    <a:lnTo>
                      <a:pt x="130" y="437"/>
                    </a:lnTo>
                    <a:lnTo>
                      <a:pt x="146" y="460"/>
                    </a:lnTo>
                    <a:lnTo>
                      <a:pt x="165" y="479"/>
                    </a:lnTo>
                    <a:lnTo>
                      <a:pt x="187" y="495"/>
                    </a:lnTo>
                    <a:lnTo>
                      <a:pt x="212" y="506"/>
                    </a:lnTo>
                    <a:lnTo>
                      <a:pt x="239" y="514"/>
                    </a:lnTo>
                    <a:lnTo>
                      <a:pt x="268" y="516"/>
                    </a:lnTo>
                    <a:lnTo>
                      <a:pt x="297" y="514"/>
                    </a:lnTo>
                    <a:lnTo>
                      <a:pt x="324" y="506"/>
                    </a:lnTo>
                    <a:lnTo>
                      <a:pt x="349" y="495"/>
                    </a:lnTo>
                    <a:lnTo>
                      <a:pt x="371" y="479"/>
                    </a:lnTo>
                    <a:lnTo>
                      <a:pt x="390" y="460"/>
                    </a:lnTo>
                    <a:lnTo>
                      <a:pt x="406" y="437"/>
                    </a:lnTo>
                    <a:lnTo>
                      <a:pt x="418" y="413"/>
                    </a:lnTo>
                    <a:lnTo>
                      <a:pt x="425" y="385"/>
                    </a:lnTo>
                    <a:lnTo>
                      <a:pt x="428" y="357"/>
                    </a:lnTo>
                    <a:lnTo>
                      <a:pt x="426" y="333"/>
                    </a:lnTo>
                    <a:lnTo>
                      <a:pt x="421" y="310"/>
                    </a:lnTo>
                    <a:lnTo>
                      <a:pt x="412" y="288"/>
                    </a:lnTo>
                    <a:lnTo>
                      <a:pt x="306" y="394"/>
                    </a:lnTo>
                    <a:lnTo>
                      <a:pt x="230" y="319"/>
                    </a:lnTo>
                    <a:lnTo>
                      <a:pt x="336" y="213"/>
                    </a:lnTo>
                    <a:lnTo>
                      <a:pt x="315" y="204"/>
                    </a:lnTo>
                    <a:lnTo>
                      <a:pt x="292" y="199"/>
                    </a:lnTo>
                    <a:lnTo>
                      <a:pt x="268" y="197"/>
                    </a:lnTo>
                    <a:close/>
                    <a:moveTo>
                      <a:pt x="550" y="0"/>
                    </a:moveTo>
                    <a:lnTo>
                      <a:pt x="626" y="75"/>
                    </a:lnTo>
                    <a:lnTo>
                      <a:pt x="490" y="210"/>
                    </a:lnTo>
                    <a:lnTo>
                      <a:pt x="508" y="242"/>
                    </a:lnTo>
                    <a:lnTo>
                      <a:pt x="521" y="276"/>
                    </a:lnTo>
                    <a:lnTo>
                      <a:pt x="530" y="310"/>
                    </a:lnTo>
                    <a:lnTo>
                      <a:pt x="534" y="345"/>
                    </a:lnTo>
                    <a:lnTo>
                      <a:pt x="533" y="380"/>
                    </a:lnTo>
                    <a:lnTo>
                      <a:pt x="528" y="415"/>
                    </a:lnTo>
                    <a:lnTo>
                      <a:pt x="518" y="448"/>
                    </a:lnTo>
                    <a:lnTo>
                      <a:pt x="504" y="481"/>
                    </a:lnTo>
                    <a:lnTo>
                      <a:pt x="486" y="511"/>
                    </a:lnTo>
                    <a:lnTo>
                      <a:pt x="463" y="539"/>
                    </a:lnTo>
                    <a:lnTo>
                      <a:pt x="436" y="564"/>
                    </a:lnTo>
                    <a:lnTo>
                      <a:pt x="406" y="586"/>
                    </a:lnTo>
                    <a:lnTo>
                      <a:pt x="374" y="602"/>
                    </a:lnTo>
                    <a:lnTo>
                      <a:pt x="341" y="614"/>
                    </a:lnTo>
                    <a:lnTo>
                      <a:pt x="306" y="622"/>
                    </a:lnTo>
                    <a:lnTo>
                      <a:pt x="271" y="624"/>
                    </a:lnTo>
                    <a:lnTo>
                      <a:pt x="236" y="623"/>
                    </a:lnTo>
                    <a:lnTo>
                      <a:pt x="202" y="616"/>
                    </a:lnTo>
                    <a:lnTo>
                      <a:pt x="168" y="606"/>
                    </a:lnTo>
                    <a:lnTo>
                      <a:pt x="136" y="590"/>
                    </a:lnTo>
                    <a:lnTo>
                      <a:pt x="106" y="571"/>
                    </a:lnTo>
                    <a:lnTo>
                      <a:pt x="78" y="546"/>
                    </a:lnTo>
                    <a:lnTo>
                      <a:pt x="54" y="519"/>
                    </a:lnTo>
                    <a:lnTo>
                      <a:pt x="35" y="488"/>
                    </a:lnTo>
                    <a:lnTo>
                      <a:pt x="19" y="456"/>
                    </a:lnTo>
                    <a:lnTo>
                      <a:pt x="8" y="423"/>
                    </a:lnTo>
                    <a:lnTo>
                      <a:pt x="2" y="388"/>
                    </a:lnTo>
                    <a:lnTo>
                      <a:pt x="0" y="353"/>
                    </a:lnTo>
                    <a:lnTo>
                      <a:pt x="3" y="319"/>
                    </a:lnTo>
                    <a:lnTo>
                      <a:pt x="11" y="284"/>
                    </a:lnTo>
                    <a:lnTo>
                      <a:pt x="23" y="251"/>
                    </a:lnTo>
                    <a:lnTo>
                      <a:pt x="39" y="219"/>
                    </a:lnTo>
                    <a:lnTo>
                      <a:pt x="61" y="189"/>
                    </a:lnTo>
                    <a:lnTo>
                      <a:pt x="86" y="162"/>
                    </a:lnTo>
                    <a:lnTo>
                      <a:pt x="114" y="139"/>
                    </a:lnTo>
                    <a:lnTo>
                      <a:pt x="144" y="121"/>
                    </a:lnTo>
                    <a:lnTo>
                      <a:pt x="176" y="107"/>
                    </a:lnTo>
                    <a:lnTo>
                      <a:pt x="210" y="97"/>
                    </a:lnTo>
                    <a:lnTo>
                      <a:pt x="245" y="92"/>
                    </a:lnTo>
                    <a:lnTo>
                      <a:pt x="280" y="91"/>
                    </a:lnTo>
                    <a:lnTo>
                      <a:pt x="315" y="95"/>
                    </a:lnTo>
                    <a:lnTo>
                      <a:pt x="349" y="103"/>
                    </a:lnTo>
                    <a:lnTo>
                      <a:pt x="383" y="117"/>
                    </a:lnTo>
                    <a:lnTo>
                      <a:pt x="415" y="135"/>
                    </a:lnTo>
                    <a:lnTo>
                      <a:pt x="5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6" name="Rectangle 22">
                <a:extLst>
                  <a:ext uri="{FF2B5EF4-FFF2-40B4-BE49-F238E27FC236}">
                    <a16:creationId xmlns:a16="http://schemas.microsoft.com/office/drawing/2014/main" id="{9D92BD20-A0E8-B47E-1879-EB7BC5392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136900"/>
                <a:ext cx="8413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7" name="Rectangle 23">
                <a:extLst>
                  <a:ext uri="{FF2B5EF4-FFF2-40B4-BE49-F238E27FC236}">
                    <a16:creationId xmlns:a16="http://schemas.microsoft.com/office/drawing/2014/main" id="{D55781BE-5872-4916-3BD8-3AEBE58E4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162300"/>
                <a:ext cx="4445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8" name="Rectangle 24">
                <a:extLst>
                  <a:ext uri="{FF2B5EF4-FFF2-40B4-BE49-F238E27FC236}">
                    <a16:creationId xmlns:a16="http://schemas.microsoft.com/office/drawing/2014/main" id="{5B9CE75C-77EE-A33B-6C79-48035C9FC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601" y="3162300"/>
                <a:ext cx="2540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9" name="Freeform 25">
                <a:extLst>
                  <a:ext uri="{FF2B5EF4-FFF2-40B4-BE49-F238E27FC236}">
                    <a16:creationId xmlns:a16="http://schemas.microsoft.com/office/drawing/2014/main" id="{11F1BAA1-CE5F-F783-6CA6-088C8A89A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9702" y="3071812"/>
                <a:ext cx="195262" cy="195263"/>
              </a:xfrm>
              <a:custGeom>
                <a:avLst/>
                <a:gdLst>
                  <a:gd name="T0" fmla="*/ 667 w 1598"/>
                  <a:gd name="T1" fmla="*/ 120 h 1598"/>
                  <a:gd name="T2" fmla="*/ 486 w 1598"/>
                  <a:gd name="T3" fmla="*/ 182 h 1598"/>
                  <a:gd name="T4" fmla="*/ 332 w 1598"/>
                  <a:gd name="T5" fmla="*/ 289 h 1598"/>
                  <a:gd name="T6" fmla="*/ 212 w 1598"/>
                  <a:gd name="T7" fmla="*/ 432 h 1598"/>
                  <a:gd name="T8" fmla="*/ 134 w 1598"/>
                  <a:gd name="T9" fmla="*/ 605 h 1598"/>
                  <a:gd name="T10" fmla="*/ 107 w 1598"/>
                  <a:gd name="T11" fmla="*/ 799 h 1598"/>
                  <a:gd name="T12" fmla="*/ 134 w 1598"/>
                  <a:gd name="T13" fmla="*/ 994 h 1598"/>
                  <a:gd name="T14" fmla="*/ 212 w 1598"/>
                  <a:gd name="T15" fmla="*/ 1166 h 1598"/>
                  <a:gd name="T16" fmla="*/ 332 w 1598"/>
                  <a:gd name="T17" fmla="*/ 1310 h 1598"/>
                  <a:gd name="T18" fmla="*/ 486 w 1598"/>
                  <a:gd name="T19" fmla="*/ 1417 h 1598"/>
                  <a:gd name="T20" fmla="*/ 667 w 1598"/>
                  <a:gd name="T21" fmla="*/ 1479 h 1598"/>
                  <a:gd name="T22" fmla="*/ 866 w 1598"/>
                  <a:gd name="T23" fmla="*/ 1488 h 1598"/>
                  <a:gd name="T24" fmla="*/ 1054 w 1598"/>
                  <a:gd name="T25" fmla="*/ 1443 h 1598"/>
                  <a:gd name="T26" fmla="*/ 1218 w 1598"/>
                  <a:gd name="T27" fmla="*/ 1350 h 1598"/>
                  <a:gd name="T28" fmla="*/ 1351 w 1598"/>
                  <a:gd name="T29" fmla="*/ 1218 h 1598"/>
                  <a:gd name="T30" fmla="*/ 1443 w 1598"/>
                  <a:gd name="T31" fmla="*/ 1054 h 1598"/>
                  <a:gd name="T32" fmla="*/ 1488 w 1598"/>
                  <a:gd name="T33" fmla="*/ 866 h 1598"/>
                  <a:gd name="T34" fmla="*/ 1479 w 1598"/>
                  <a:gd name="T35" fmla="*/ 668 h 1598"/>
                  <a:gd name="T36" fmla="*/ 1417 w 1598"/>
                  <a:gd name="T37" fmla="*/ 487 h 1598"/>
                  <a:gd name="T38" fmla="*/ 1310 w 1598"/>
                  <a:gd name="T39" fmla="*/ 333 h 1598"/>
                  <a:gd name="T40" fmla="*/ 1167 w 1598"/>
                  <a:gd name="T41" fmla="*/ 213 h 1598"/>
                  <a:gd name="T42" fmla="*/ 994 w 1598"/>
                  <a:gd name="T43" fmla="*/ 135 h 1598"/>
                  <a:gd name="T44" fmla="*/ 800 w 1598"/>
                  <a:gd name="T45" fmla="*/ 107 h 1598"/>
                  <a:gd name="T46" fmla="*/ 936 w 1598"/>
                  <a:gd name="T47" fmla="*/ 12 h 1598"/>
                  <a:gd name="T48" fmla="*/ 1125 w 1598"/>
                  <a:gd name="T49" fmla="*/ 70 h 1598"/>
                  <a:gd name="T50" fmla="*/ 1292 w 1598"/>
                  <a:gd name="T51" fmla="*/ 171 h 1598"/>
                  <a:gd name="T52" fmla="*/ 1428 w 1598"/>
                  <a:gd name="T53" fmla="*/ 307 h 1598"/>
                  <a:gd name="T54" fmla="*/ 1529 w 1598"/>
                  <a:gd name="T55" fmla="*/ 473 h 1598"/>
                  <a:gd name="T56" fmla="*/ 1586 w 1598"/>
                  <a:gd name="T57" fmla="*/ 663 h 1598"/>
                  <a:gd name="T58" fmla="*/ 1598 w 1598"/>
                  <a:gd name="T59" fmla="*/ 799 h 1598"/>
                  <a:gd name="T60" fmla="*/ 1572 w 1598"/>
                  <a:gd name="T61" fmla="*/ 1001 h 1598"/>
                  <a:gd name="T62" fmla="*/ 1500 w 1598"/>
                  <a:gd name="T63" fmla="*/ 1183 h 1598"/>
                  <a:gd name="T64" fmla="*/ 1387 w 1598"/>
                  <a:gd name="T65" fmla="*/ 1341 h 1598"/>
                  <a:gd name="T66" fmla="*/ 1239 w 1598"/>
                  <a:gd name="T67" fmla="*/ 1466 h 1598"/>
                  <a:gd name="T68" fmla="*/ 1064 w 1598"/>
                  <a:gd name="T69" fmla="*/ 1553 h 1598"/>
                  <a:gd name="T70" fmla="*/ 869 w 1598"/>
                  <a:gd name="T71" fmla="*/ 1595 h 1598"/>
                  <a:gd name="T72" fmla="*/ 663 w 1598"/>
                  <a:gd name="T73" fmla="*/ 1586 h 1598"/>
                  <a:gd name="T74" fmla="*/ 473 w 1598"/>
                  <a:gd name="T75" fmla="*/ 1528 h 1598"/>
                  <a:gd name="T76" fmla="*/ 307 w 1598"/>
                  <a:gd name="T77" fmla="*/ 1428 h 1598"/>
                  <a:gd name="T78" fmla="*/ 170 w 1598"/>
                  <a:gd name="T79" fmla="*/ 1291 h 1598"/>
                  <a:gd name="T80" fmla="*/ 70 w 1598"/>
                  <a:gd name="T81" fmla="*/ 1125 h 1598"/>
                  <a:gd name="T82" fmla="*/ 12 w 1598"/>
                  <a:gd name="T83" fmla="*/ 935 h 1598"/>
                  <a:gd name="T84" fmla="*/ 3 w 1598"/>
                  <a:gd name="T85" fmla="*/ 730 h 1598"/>
                  <a:gd name="T86" fmla="*/ 45 w 1598"/>
                  <a:gd name="T87" fmla="*/ 534 h 1598"/>
                  <a:gd name="T88" fmla="*/ 132 w 1598"/>
                  <a:gd name="T89" fmla="*/ 360 h 1598"/>
                  <a:gd name="T90" fmla="*/ 257 w 1598"/>
                  <a:gd name="T91" fmla="*/ 212 h 1598"/>
                  <a:gd name="T92" fmla="*/ 414 w 1598"/>
                  <a:gd name="T93" fmla="*/ 99 h 1598"/>
                  <a:gd name="T94" fmla="*/ 597 w 1598"/>
                  <a:gd name="T95" fmla="*/ 27 h 1598"/>
                  <a:gd name="T96" fmla="*/ 800 w 1598"/>
                  <a:gd name="T97" fmla="*/ 0 h 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98" h="1598">
                    <a:moveTo>
                      <a:pt x="800" y="107"/>
                    </a:moveTo>
                    <a:lnTo>
                      <a:pt x="732" y="111"/>
                    </a:lnTo>
                    <a:lnTo>
                      <a:pt x="667" y="120"/>
                    </a:lnTo>
                    <a:lnTo>
                      <a:pt x="604" y="135"/>
                    </a:lnTo>
                    <a:lnTo>
                      <a:pt x="544" y="156"/>
                    </a:lnTo>
                    <a:lnTo>
                      <a:pt x="486" y="182"/>
                    </a:lnTo>
                    <a:lnTo>
                      <a:pt x="432" y="213"/>
                    </a:lnTo>
                    <a:lnTo>
                      <a:pt x="380" y="249"/>
                    </a:lnTo>
                    <a:lnTo>
                      <a:pt x="332" y="289"/>
                    </a:lnTo>
                    <a:lnTo>
                      <a:pt x="288" y="333"/>
                    </a:lnTo>
                    <a:lnTo>
                      <a:pt x="248" y="381"/>
                    </a:lnTo>
                    <a:lnTo>
                      <a:pt x="212" y="432"/>
                    </a:lnTo>
                    <a:lnTo>
                      <a:pt x="181" y="487"/>
                    </a:lnTo>
                    <a:lnTo>
                      <a:pt x="155" y="545"/>
                    </a:lnTo>
                    <a:lnTo>
                      <a:pt x="134" y="605"/>
                    </a:lnTo>
                    <a:lnTo>
                      <a:pt x="119" y="668"/>
                    </a:lnTo>
                    <a:lnTo>
                      <a:pt x="110" y="733"/>
                    </a:lnTo>
                    <a:lnTo>
                      <a:pt x="107" y="799"/>
                    </a:lnTo>
                    <a:lnTo>
                      <a:pt x="110" y="866"/>
                    </a:lnTo>
                    <a:lnTo>
                      <a:pt x="119" y="931"/>
                    </a:lnTo>
                    <a:lnTo>
                      <a:pt x="134" y="994"/>
                    </a:lnTo>
                    <a:lnTo>
                      <a:pt x="155" y="1054"/>
                    </a:lnTo>
                    <a:lnTo>
                      <a:pt x="181" y="1112"/>
                    </a:lnTo>
                    <a:lnTo>
                      <a:pt x="212" y="1166"/>
                    </a:lnTo>
                    <a:lnTo>
                      <a:pt x="248" y="1218"/>
                    </a:lnTo>
                    <a:lnTo>
                      <a:pt x="288" y="1266"/>
                    </a:lnTo>
                    <a:lnTo>
                      <a:pt x="332" y="1310"/>
                    </a:lnTo>
                    <a:lnTo>
                      <a:pt x="380" y="1350"/>
                    </a:lnTo>
                    <a:lnTo>
                      <a:pt x="431" y="1386"/>
                    </a:lnTo>
                    <a:lnTo>
                      <a:pt x="486" y="1417"/>
                    </a:lnTo>
                    <a:lnTo>
                      <a:pt x="544" y="1443"/>
                    </a:lnTo>
                    <a:lnTo>
                      <a:pt x="604" y="1464"/>
                    </a:lnTo>
                    <a:lnTo>
                      <a:pt x="667" y="1479"/>
                    </a:lnTo>
                    <a:lnTo>
                      <a:pt x="732" y="1488"/>
                    </a:lnTo>
                    <a:lnTo>
                      <a:pt x="800" y="1491"/>
                    </a:lnTo>
                    <a:lnTo>
                      <a:pt x="866" y="1488"/>
                    </a:lnTo>
                    <a:lnTo>
                      <a:pt x="931" y="1479"/>
                    </a:lnTo>
                    <a:lnTo>
                      <a:pt x="994" y="1464"/>
                    </a:lnTo>
                    <a:lnTo>
                      <a:pt x="1054" y="1443"/>
                    </a:lnTo>
                    <a:lnTo>
                      <a:pt x="1112" y="1417"/>
                    </a:lnTo>
                    <a:lnTo>
                      <a:pt x="1167" y="1386"/>
                    </a:lnTo>
                    <a:lnTo>
                      <a:pt x="1218" y="1350"/>
                    </a:lnTo>
                    <a:lnTo>
                      <a:pt x="1266" y="1310"/>
                    </a:lnTo>
                    <a:lnTo>
                      <a:pt x="1310" y="1266"/>
                    </a:lnTo>
                    <a:lnTo>
                      <a:pt x="1351" y="1218"/>
                    </a:lnTo>
                    <a:lnTo>
                      <a:pt x="1386" y="1166"/>
                    </a:lnTo>
                    <a:lnTo>
                      <a:pt x="1417" y="1112"/>
                    </a:lnTo>
                    <a:lnTo>
                      <a:pt x="1443" y="1054"/>
                    </a:lnTo>
                    <a:lnTo>
                      <a:pt x="1464" y="994"/>
                    </a:lnTo>
                    <a:lnTo>
                      <a:pt x="1479" y="931"/>
                    </a:lnTo>
                    <a:lnTo>
                      <a:pt x="1488" y="866"/>
                    </a:lnTo>
                    <a:lnTo>
                      <a:pt x="1492" y="799"/>
                    </a:lnTo>
                    <a:lnTo>
                      <a:pt x="1488" y="733"/>
                    </a:lnTo>
                    <a:lnTo>
                      <a:pt x="1479" y="668"/>
                    </a:lnTo>
                    <a:lnTo>
                      <a:pt x="1464" y="605"/>
                    </a:lnTo>
                    <a:lnTo>
                      <a:pt x="1443" y="545"/>
                    </a:lnTo>
                    <a:lnTo>
                      <a:pt x="1417" y="487"/>
                    </a:lnTo>
                    <a:lnTo>
                      <a:pt x="1386" y="432"/>
                    </a:lnTo>
                    <a:lnTo>
                      <a:pt x="1351" y="381"/>
                    </a:lnTo>
                    <a:lnTo>
                      <a:pt x="1310" y="333"/>
                    </a:lnTo>
                    <a:lnTo>
                      <a:pt x="1266" y="288"/>
                    </a:lnTo>
                    <a:lnTo>
                      <a:pt x="1218" y="248"/>
                    </a:lnTo>
                    <a:lnTo>
                      <a:pt x="1167" y="213"/>
                    </a:lnTo>
                    <a:lnTo>
                      <a:pt x="1112" y="182"/>
                    </a:lnTo>
                    <a:lnTo>
                      <a:pt x="1054" y="156"/>
                    </a:lnTo>
                    <a:lnTo>
                      <a:pt x="994" y="135"/>
                    </a:lnTo>
                    <a:lnTo>
                      <a:pt x="931" y="120"/>
                    </a:lnTo>
                    <a:lnTo>
                      <a:pt x="866" y="110"/>
                    </a:lnTo>
                    <a:lnTo>
                      <a:pt x="800" y="107"/>
                    </a:lnTo>
                    <a:close/>
                    <a:moveTo>
                      <a:pt x="800" y="0"/>
                    </a:moveTo>
                    <a:lnTo>
                      <a:pt x="869" y="4"/>
                    </a:lnTo>
                    <a:lnTo>
                      <a:pt x="936" y="12"/>
                    </a:lnTo>
                    <a:lnTo>
                      <a:pt x="1001" y="27"/>
                    </a:lnTo>
                    <a:lnTo>
                      <a:pt x="1064" y="46"/>
                    </a:lnTo>
                    <a:lnTo>
                      <a:pt x="1125" y="70"/>
                    </a:lnTo>
                    <a:lnTo>
                      <a:pt x="1184" y="99"/>
                    </a:lnTo>
                    <a:lnTo>
                      <a:pt x="1239" y="133"/>
                    </a:lnTo>
                    <a:lnTo>
                      <a:pt x="1292" y="171"/>
                    </a:lnTo>
                    <a:lnTo>
                      <a:pt x="1341" y="212"/>
                    </a:lnTo>
                    <a:lnTo>
                      <a:pt x="1387" y="258"/>
                    </a:lnTo>
                    <a:lnTo>
                      <a:pt x="1428" y="307"/>
                    </a:lnTo>
                    <a:lnTo>
                      <a:pt x="1466" y="360"/>
                    </a:lnTo>
                    <a:lnTo>
                      <a:pt x="1500" y="415"/>
                    </a:lnTo>
                    <a:lnTo>
                      <a:pt x="1529" y="473"/>
                    </a:lnTo>
                    <a:lnTo>
                      <a:pt x="1553" y="534"/>
                    </a:lnTo>
                    <a:lnTo>
                      <a:pt x="1572" y="598"/>
                    </a:lnTo>
                    <a:lnTo>
                      <a:pt x="1586" y="663"/>
                    </a:lnTo>
                    <a:lnTo>
                      <a:pt x="1595" y="730"/>
                    </a:lnTo>
                    <a:lnTo>
                      <a:pt x="1598" y="799"/>
                    </a:lnTo>
                    <a:lnTo>
                      <a:pt x="1598" y="799"/>
                    </a:lnTo>
                    <a:lnTo>
                      <a:pt x="1595" y="868"/>
                    </a:lnTo>
                    <a:lnTo>
                      <a:pt x="1586" y="935"/>
                    </a:lnTo>
                    <a:lnTo>
                      <a:pt x="1572" y="1001"/>
                    </a:lnTo>
                    <a:lnTo>
                      <a:pt x="1553" y="1064"/>
                    </a:lnTo>
                    <a:lnTo>
                      <a:pt x="1529" y="1125"/>
                    </a:lnTo>
                    <a:lnTo>
                      <a:pt x="1500" y="1183"/>
                    </a:lnTo>
                    <a:lnTo>
                      <a:pt x="1466" y="1239"/>
                    </a:lnTo>
                    <a:lnTo>
                      <a:pt x="1428" y="1291"/>
                    </a:lnTo>
                    <a:lnTo>
                      <a:pt x="1387" y="1341"/>
                    </a:lnTo>
                    <a:lnTo>
                      <a:pt x="1341" y="1386"/>
                    </a:lnTo>
                    <a:lnTo>
                      <a:pt x="1292" y="1428"/>
                    </a:lnTo>
                    <a:lnTo>
                      <a:pt x="1239" y="1466"/>
                    </a:lnTo>
                    <a:lnTo>
                      <a:pt x="1184" y="1499"/>
                    </a:lnTo>
                    <a:lnTo>
                      <a:pt x="1125" y="1528"/>
                    </a:lnTo>
                    <a:lnTo>
                      <a:pt x="1064" y="1553"/>
                    </a:lnTo>
                    <a:lnTo>
                      <a:pt x="1001" y="1572"/>
                    </a:lnTo>
                    <a:lnTo>
                      <a:pt x="936" y="1586"/>
                    </a:lnTo>
                    <a:lnTo>
                      <a:pt x="869" y="1595"/>
                    </a:lnTo>
                    <a:lnTo>
                      <a:pt x="800" y="1598"/>
                    </a:lnTo>
                    <a:lnTo>
                      <a:pt x="730" y="1595"/>
                    </a:lnTo>
                    <a:lnTo>
                      <a:pt x="663" y="1586"/>
                    </a:lnTo>
                    <a:lnTo>
                      <a:pt x="597" y="1572"/>
                    </a:lnTo>
                    <a:lnTo>
                      <a:pt x="534" y="1552"/>
                    </a:lnTo>
                    <a:lnTo>
                      <a:pt x="473" y="1528"/>
                    </a:lnTo>
                    <a:lnTo>
                      <a:pt x="415" y="1499"/>
                    </a:lnTo>
                    <a:lnTo>
                      <a:pt x="359" y="1466"/>
                    </a:lnTo>
                    <a:lnTo>
                      <a:pt x="307" y="1428"/>
                    </a:lnTo>
                    <a:lnTo>
                      <a:pt x="258" y="1386"/>
                    </a:lnTo>
                    <a:lnTo>
                      <a:pt x="212" y="1340"/>
                    </a:lnTo>
                    <a:lnTo>
                      <a:pt x="170" y="1291"/>
                    </a:lnTo>
                    <a:lnTo>
                      <a:pt x="132" y="1239"/>
                    </a:lnTo>
                    <a:lnTo>
                      <a:pt x="99" y="1183"/>
                    </a:lnTo>
                    <a:lnTo>
                      <a:pt x="70" y="1125"/>
                    </a:lnTo>
                    <a:lnTo>
                      <a:pt x="45" y="1064"/>
                    </a:lnTo>
                    <a:lnTo>
                      <a:pt x="26" y="1001"/>
                    </a:lnTo>
                    <a:lnTo>
                      <a:pt x="12" y="935"/>
                    </a:lnTo>
                    <a:lnTo>
                      <a:pt x="3" y="868"/>
                    </a:lnTo>
                    <a:lnTo>
                      <a:pt x="0" y="799"/>
                    </a:lnTo>
                    <a:lnTo>
                      <a:pt x="3" y="730"/>
                    </a:lnTo>
                    <a:lnTo>
                      <a:pt x="12" y="663"/>
                    </a:lnTo>
                    <a:lnTo>
                      <a:pt x="26" y="598"/>
                    </a:lnTo>
                    <a:lnTo>
                      <a:pt x="45" y="534"/>
                    </a:lnTo>
                    <a:lnTo>
                      <a:pt x="69" y="473"/>
                    </a:lnTo>
                    <a:lnTo>
                      <a:pt x="99" y="415"/>
                    </a:lnTo>
                    <a:lnTo>
                      <a:pt x="132" y="360"/>
                    </a:lnTo>
                    <a:lnTo>
                      <a:pt x="170" y="307"/>
                    </a:lnTo>
                    <a:lnTo>
                      <a:pt x="212" y="258"/>
                    </a:lnTo>
                    <a:lnTo>
                      <a:pt x="257" y="212"/>
                    </a:lnTo>
                    <a:lnTo>
                      <a:pt x="306" y="171"/>
                    </a:lnTo>
                    <a:lnTo>
                      <a:pt x="359" y="133"/>
                    </a:lnTo>
                    <a:lnTo>
                      <a:pt x="414" y="99"/>
                    </a:lnTo>
                    <a:lnTo>
                      <a:pt x="473" y="70"/>
                    </a:lnTo>
                    <a:lnTo>
                      <a:pt x="534" y="46"/>
                    </a:lnTo>
                    <a:lnTo>
                      <a:pt x="597" y="27"/>
                    </a:lnTo>
                    <a:lnTo>
                      <a:pt x="662" y="12"/>
                    </a:lnTo>
                    <a:lnTo>
                      <a:pt x="730" y="4"/>
                    </a:lnTo>
                    <a:lnTo>
                      <a:pt x="8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0" name="Freeform 26">
                <a:extLst>
                  <a:ext uri="{FF2B5EF4-FFF2-40B4-BE49-F238E27FC236}">
                    <a16:creationId xmlns:a16="http://schemas.microsoft.com/office/drawing/2014/main" id="{5D372DF3-6F5B-1876-CFE4-2C6F55D80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738" y="3119438"/>
                <a:ext cx="101600" cy="88900"/>
              </a:xfrm>
              <a:custGeom>
                <a:avLst/>
                <a:gdLst>
                  <a:gd name="T0" fmla="*/ 756 w 831"/>
                  <a:gd name="T1" fmla="*/ 0 h 730"/>
                  <a:gd name="T2" fmla="*/ 831 w 831"/>
                  <a:gd name="T3" fmla="*/ 75 h 730"/>
                  <a:gd name="T4" fmla="*/ 191 w 831"/>
                  <a:gd name="T5" fmla="*/ 714 h 730"/>
                  <a:gd name="T6" fmla="*/ 180 w 831"/>
                  <a:gd name="T7" fmla="*/ 722 h 730"/>
                  <a:gd name="T8" fmla="*/ 167 w 831"/>
                  <a:gd name="T9" fmla="*/ 728 h 730"/>
                  <a:gd name="T10" fmla="*/ 153 w 831"/>
                  <a:gd name="T11" fmla="*/ 730 h 730"/>
                  <a:gd name="T12" fmla="*/ 145 w 831"/>
                  <a:gd name="T13" fmla="*/ 729 h 730"/>
                  <a:gd name="T14" fmla="*/ 129 w 831"/>
                  <a:gd name="T15" fmla="*/ 724 h 730"/>
                  <a:gd name="T16" fmla="*/ 116 w 831"/>
                  <a:gd name="T17" fmla="*/ 714 h 730"/>
                  <a:gd name="T18" fmla="*/ 106 w 831"/>
                  <a:gd name="T19" fmla="*/ 700 h 730"/>
                  <a:gd name="T20" fmla="*/ 0 w 831"/>
                  <a:gd name="T21" fmla="*/ 487 h 730"/>
                  <a:gd name="T22" fmla="*/ 95 w 831"/>
                  <a:gd name="T23" fmla="*/ 440 h 730"/>
                  <a:gd name="T24" fmla="*/ 168 w 831"/>
                  <a:gd name="T25" fmla="*/ 587 h 730"/>
                  <a:gd name="T26" fmla="*/ 756 w 831"/>
                  <a:gd name="T27" fmla="*/ 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1" h="730">
                    <a:moveTo>
                      <a:pt x="756" y="0"/>
                    </a:moveTo>
                    <a:lnTo>
                      <a:pt x="831" y="75"/>
                    </a:lnTo>
                    <a:lnTo>
                      <a:pt x="191" y="714"/>
                    </a:lnTo>
                    <a:lnTo>
                      <a:pt x="180" y="722"/>
                    </a:lnTo>
                    <a:lnTo>
                      <a:pt x="167" y="728"/>
                    </a:lnTo>
                    <a:lnTo>
                      <a:pt x="153" y="730"/>
                    </a:lnTo>
                    <a:lnTo>
                      <a:pt x="145" y="729"/>
                    </a:lnTo>
                    <a:lnTo>
                      <a:pt x="129" y="724"/>
                    </a:lnTo>
                    <a:lnTo>
                      <a:pt x="116" y="714"/>
                    </a:lnTo>
                    <a:lnTo>
                      <a:pt x="106" y="700"/>
                    </a:lnTo>
                    <a:lnTo>
                      <a:pt x="0" y="487"/>
                    </a:lnTo>
                    <a:lnTo>
                      <a:pt x="95" y="440"/>
                    </a:lnTo>
                    <a:lnTo>
                      <a:pt x="168" y="587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CB969F6-0A9D-2A5F-42FE-75F084E992B6}"/>
                </a:ext>
              </a:extLst>
            </p:cNvPr>
            <p:cNvGrpSpPr/>
            <p:nvPr/>
          </p:nvGrpSpPr>
          <p:grpSpPr>
            <a:xfrm>
              <a:off x="7284088" y="3913579"/>
              <a:ext cx="411413" cy="447736"/>
              <a:chOff x="4908550" y="1879600"/>
              <a:chExt cx="358775" cy="358775"/>
            </a:xfrm>
            <a:solidFill>
              <a:srgbClr val="44546A"/>
            </a:solidFill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115F882E-6861-A294-572C-3830DBB7F2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4600" y="2133600"/>
                <a:ext cx="66675" cy="104775"/>
              </a:xfrm>
              <a:custGeom>
                <a:avLst/>
                <a:gdLst>
                  <a:gd name="T0" fmla="*/ 281 w 627"/>
                  <a:gd name="T1" fmla="*/ 507 h 993"/>
                  <a:gd name="T2" fmla="*/ 225 w 627"/>
                  <a:gd name="T3" fmla="*/ 527 h 993"/>
                  <a:gd name="T4" fmla="*/ 180 w 627"/>
                  <a:gd name="T5" fmla="*/ 567 h 993"/>
                  <a:gd name="T6" fmla="*/ 149 w 627"/>
                  <a:gd name="T7" fmla="*/ 618 h 993"/>
                  <a:gd name="T8" fmla="*/ 137 w 627"/>
                  <a:gd name="T9" fmla="*/ 680 h 993"/>
                  <a:gd name="T10" fmla="*/ 149 w 627"/>
                  <a:gd name="T11" fmla="*/ 741 h 993"/>
                  <a:gd name="T12" fmla="*/ 180 w 627"/>
                  <a:gd name="T13" fmla="*/ 794 h 993"/>
                  <a:gd name="T14" fmla="*/ 225 w 627"/>
                  <a:gd name="T15" fmla="*/ 832 h 993"/>
                  <a:gd name="T16" fmla="*/ 281 w 627"/>
                  <a:gd name="T17" fmla="*/ 853 h 993"/>
                  <a:gd name="T18" fmla="*/ 345 w 627"/>
                  <a:gd name="T19" fmla="*/ 853 h 993"/>
                  <a:gd name="T20" fmla="*/ 402 w 627"/>
                  <a:gd name="T21" fmla="*/ 832 h 993"/>
                  <a:gd name="T22" fmla="*/ 447 w 627"/>
                  <a:gd name="T23" fmla="*/ 794 h 993"/>
                  <a:gd name="T24" fmla="*/ 478 w 627"/>
                  <a:gd name="T25" fmla="*/ 741 h 993"/>
                  <a:gd name="T26" fmla="*/ 490 w 627"/>
                  <a:gd name="T27" fmla="*/ 680 h 993"/>
                  <a:gd name="T28" fmla="*/ 478 w 627"/>
                  <a:gd name="T29" fmla="*/ 618 h 993"/>
                  <a:gd name="T30" fmla="*/ 447 w 627"/>
                  <a:gd name="T31" fmla="*/ 567 h 993"/>
                  <a:gd name="T32" fmla="*/ 402 w 627"/>
                  <a:gd name="T33" fmla="*/ 527 h 993"/>
                  <a:gd name="T34" fmla="*/ 345 w 627"/>
                  <a:gd name="T35" fmla="*/ 507 h 993"/>
                  <a:gd name="T36" fmla="*/ 313 w 627"/>
                  <a:gd name="T37" fmla="*/ 0 h 993"/>
                  <a:gd name="T38" fmla="*/ 348 w 627"/>
                  <a:gd name="T39" fmla="*/ 9 h 993"/>
                  <a:gd name="T40" fmla="*/ 372 w 627"/>
                  <a:gd name="T41" fmla="*/ 33 h 993"/>
                  <a:gd name="T42" fmla="*/ 381 w 627"/>
                  <a:gd name="T43" fmla="*/ 68 h 993"/>
                  <a:gd name="T44" fmla="*/ 423 w 627"/>
                  <a:gd name="T45" fmla="*/ 386 h 993"/>
                  <a:gd name="T46" fmla="*/ 497 w 627"/>
                  <a:gd name="T47" fmla="*/ 425 h 993"/>
                  <a:gd name="T48" fmla="*/ 557 w 627"/>
                  <a:gd name="T49" fmla="*/ 482 h 993"/>
                  <a:gd name="T50" fmla="*/ 600 w 627"/>
                  <a:gd name="T51" fmla="*/ 553 h 993"/>
                  <a:gd name="T52" fmla="*/ 623 w 627"/>
                  <a:gd name="T53" fmla="*/ 635 h 993"/>
                  <a:gd name="T54" fmla="*/ 623 w 627"/>
                  <a:gd name="T55" fmla="*/ 721 h 993"/>
                  <a:gd name="T56" fmla="*/ 602 w 627"/>
                  <a:gd name="T57" fmla="*/ 801 h 993"/>
                  <a:gd name="T58" fmla="*/ 561 w 627"/>
                  <a:gd name="T59" fmla="*/ 870 h 993"/>
                  <a:gd name="T60" fmla="*/ 504 w 627"/>
                  <a:gd name="T61" fmla="*/ 927 h 993"/>
                  <a:gd name="T62" fmla="*/ 435 w 627"/>
                  <a:gd name="T63" fmla="*/ 968 h 993"/>
                  <a:gd name="T64" fmla="*/ 356 w 627"/>
                  <a:gd name="T65" fmla="*/ 990 h 993"/>
                  <a:gd name="T66" fmla="*/ 271 w 627"/>
                  <a:gd name="T67" fmla="*/ 990 h 993"/>
                  <a:gd name="T68" fmla="*/ 192 w 627"/>
                  <a:gd name="T69" fmla="*/ 968 h 993"/>
                  <a:gd name="T70" fmla="*/ 123 w 627"/>
                  <a:gd name="T71" fmla="*/ 927 h 993"/>
                  <a:gd name="T72" fmla="*/ 66 w 627"/>
                  <a:gd name="T73" fmla="*/ 870 h 993"/>
                  <a:gd name="T74" fmla="*/ 25 w 627"/>
                  <a:gd name="T75" fmla="*/ 801 h 993"/>
                  <a:gd name="T76" fmla="*/ 3 w 627"/>
                  <a:gd name="T77" fmla="*/ 721 h 993"/>
                  <a:gd name="T78" fmla="*/ 3 w 627"/>
                  <a:gd name="T79" fmla="*/ 635 h 993"/>
                  <a:gd name="T80" fmla="*/ 27 w 627"/>
                  <a:gd name="T81" fmla="*/ 553 h 993"/>
                  <a:gd name="T82" fmla="*/ 70 w 627"/>
                  <a:gd name="T83" fmla="*/ 482 h 993"/>
                  <a:gd name="T84" fmla="*/ 130 w 627"/>
                  <a:gd name="T85" fmla="*/ 425 h 993"/>
                  <a:gd name="T86" fmla="*/ 204 w 627"/>
                  <a:gd name="T87" fmla="*/ 386 h 993"/>
                  <a:gd name="T88" fmla="*/ 244 w 627"/>
                  <a:gd name="T89" fmla="*/ 68 h 993"/>
                  <a:gd name="T90" fmla="*/ 255 w 627"/>
                  <a:gd name="T91" fmla="*/ 33 h 993"/>
                  <a:gd name="T92" fmla="*/ 278 w 627"/>
                  <a:gd name="T93" fmla="*/ 9 h 993"/>
                  <a:gd name="T94" fmla="*/ 313 w 627"/>
                  <a:gd name="T95" fmla="*/ 0 h 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7" h="993">
                    <a:moveTo>
                      <a:pt x="313" y="504"/>
                    </a:moveTo>
                    <a:lnTo>
                      <a:pt x="281" y="507"/>
                    </a:lnTo>
                    <a:lnTo>
                      <a:pt x="253" y="515"/>
                    </a:lnTo>
                    <a:lnTo>
                      <a:pt x="225" y="527"/>
                    </a:lnTo>
                    <a:lnTo>
                      <a:pt x="200" y="545"/>
                    </a:lnTo>
                    <a:lnTo>
                      <a:pt x="180" y="567"/>
                    </a:lnTo>
                    <a:lnTo>
                      <a:pt x="162" y="591"/>
                    </a:lnTo>
                    <a:lnTo>
                      <a:pt x="149" y="618"/>
                    </a:lnTo>
                    <a:lnTo>
                      <a:pt x="140" y="648"/>
                    </a:lnTo>
                    <a:lnTo>
                      <a:pt x="137" y="680"/>
                    </a:lnTo>
                    <a:lnTo>
                      <a:pt x="140" y="711"/>
                    </a:lnTo>
                    <a:lnTo>
                      <a:pt x="149" y="741"/>
                    </a:lnTo>
                    <a:lnTo>
                      <a:pt x="162" y="769"/>
                    </a:lnTo>
                    <a:lnTo>
                      <a:pt x="180" y="794"/>
                    </a:lnTo>
                    <a:lnTo>
                      <a:pt x="200" y="814"/>
                    </a:lnTo>
                    <a:lnTo>
                      <a:pt x="225" y="832"/>
                    </a:lnTo>
                    <a:lnTo>
                      <a:pt x="253" y="845"/>
                    </a:lnTo>
                    <a:lnTo>
                      <a:pt x="281" y="853"/>
                    </a:lnTo>
                    <a:lnTo>
                      <a:pt x="313" y="856"/>
                    </a:lnTo>
                    <a:lnTo>
                      <a:pt x="345" y="853"/>
                    </a:lnTo>
                    <a:lnTo>
                      <a:pt x="374" y="845"/>
                    </a:lnTo>
                    <a:lnTo>
                      <a:pt x="402" y="832"/>
                    </a:lnTo>
                    <a:lnTo>
                      <a:pt x="427" y="814"/>
                    </a:lnTo>
                    <a:lnTo>
                      <a:pt x="447" y="794"/>
                    </a:lnTo>
                    <a:lnTo>
                      <a:pt x="465" y="769"/>
                    </a:lnTo>
                    <a:lnTo>
                      <a:pt x="478" y="741"/>
                    </a:lnTo>
                    <a:lnTo>
                      <a:pt x="486" y="711"/>
                    </a:lnTo>
                    <a:lnTo>
                      <a:pt x="490" y="680"/>
                    </a:lnTo>
                    <a:lnTo>
                      <a:pt x="486" y="648"/>
                    </a:lnTo>
                    <a:lnTo>
                      <a:pt x="478" y="618"/>
                    </a:lnTo>
                    <a:lnTo>
                      <a:pt x="465" y="591"/>
                    </a:lnTo>
                    <a:lnTo>
                      <a:pt x="447" y="567"/>
                    </a:lnTo>
                    <a:lnTo>
                      <a:pt x="427" y="545"/>
                    </a:lnTo>
                    <a:lnTo>
                      <a:pt x="402" y="527"/>
                    </a:lnTo>
                    <a:lnTo>
                      <a:pt x="374" y="515"/>
                    </a:lnTo>
                    <a:lnTo>
                      <a:pt x="345" y="507"/>
                    </a:lnTo>
                    <a:lnTo>
                      <a:pt x="313" y="504"/>
                    </a:lnTo>
                    <a:close/>
                    <a:moveTo>
                      <a:pt x="313" y="0"/>
                    </a:moveTo>
                    <a:lnTo>
                      <a:pt x="332" y="2"/>
                    </a:lnTo>
                    <a:lnTo>
                      <a:pt x="348" y="9"/>
                    </a:lnTo>
                    <a:lnTo>
                      <a:pt x="362" y="20"/>
                    </a:lnTo>
                    <a:lnTo>
                      <a:pt x="372" y="33"/>
                    </a:lnTo>
                    <a:lnTo>
                      <a:pt x="379" y="50"/>
                    </a:lnTo>
                    <a:lnTo>
                      <a:pt x="381" y="68"/>
                    </a:lnTo>
                    <a:lnTo>
                      <a:pt x="381" y="374"/>
                    </a:lnTo>
                    <a:lnTo>
                      <a:pt x="423" y="386"/>
                    </a:lnTo>
                    <a:lnTo>
                      <a:pt x="461" y="404"/>
                    </a:lnTo>
                    <a:lnTo>
                      <a:pt x="497" y="425"/>
                    </a:lnTo>
                    <a:lnTo>
                      <a:pt x="529" y="452"/>
                    </a:lnTo>
                    <a:lnTo>
                      <a:pt x="557" y="482"/>
                    </a:lnTo>
                    <a:lnTo>
                      <a:pt x="580" y="516"/>
                    </a:lnTo>
                    <a:lnTo>
                      <a:pt x="600" y="553"/>
                    </a:lnTo>
                    <a:lnTo>
                      <a:pt x="614" y="593"/>
                    </a:lnTo>
                    <a:lnTo>
                      <a:pt x="623" y="635"/>
                    </a:lnTo>
                    <a:lnTo>
                      <a:pt x="627" y="679"/>
                    </a:lnTo>
                    <a:lnTo>
                      <a:pt x="623" y="721"/>
                    </a:lnTo>
                    <a:lnTo>
                      <a:pt x="615" y="763"/>
                    </a:lnTo>
                    <a:lnTo>
                      <a:pt x="602" y="801"/>
                    </a:lnTo>
                    <a:lnTo>
                      <a:pt x="583" y="837"/>
                    </a:lnTo>
                    <a:lnTo>
                      <a:pt x="561" y="870"/>
                    </a:lnTo>
                    <a:lnTo>
                      <a:pt x="535" y="901"/>
                    </a:lnTo>
                    <a:lnTo>
                      <a:pt x="504" y="927"/>
                    </a:lnTo>
                    <a:lnTo>
                      <a:pt x="471" y="949"/>
                    </a:lnTo>
                    <a:lnTo>
                      <a:pt x="435" y="968"/>
                    </a:lnTo>
                    <a:lnTo>
                      <a:pt x="397" y="981"/>
                    </a:lnTo>
                    <a:lnTo>
                      <a:pt x="356" y="990"/>
                    </a:lnTo>
                    <a:lnTo>
                      <a:pt x="313" y="993"/>
                    </a:lnTo>
                    <a:lnTo>
                      <a:pt x="271" y="990"/>
                    </a:lnTo>
                    <a:lnTo>
                      <a:pt x="230" y="981"/>
                    </a:lnTo>
                    <a:lnTo>
                      <a:pt x="192" y="968"/>
                    </a:lnTo>
                    <a:lnTo>
                      <a:pt x="156" y="949"/>
                    </a:lnTo>
                    <a:lnTo>
                      <a:pt x="123" y="927"/>
                    </a:lnTo>
                    <a:lnTo>
                      <a:pt x="92" y="901"/>
                    </a:lnTo>
                    <a:lnTo>
                      <a:pt x="66" y="870"/>
                    </a:lnTo>
                    <a:lnTo>
                      <a:pt x="44" y="837"/>
                    </a:lnTo>
                    <a:lnTo>
                      <a:pt x="25" y="801"/>
                    </a:lnTo>
                    <a:lnTo>
                      <a:pt x="12" y="763"/>
                    </a:lnTo>
                    <a:lnTo>
                      <a:pt x="3" y="721"/>
                    </a:lnTo>
                    <a:lnTo>
                      <a:pt x="0" y="679"/>
                    </a:lnTo>
                    <a:lnTo>
                      <a:pt x="3" y="635"/>
                    </a:lnTo>
                    <a:lnTo>
                      <a:pt x="13" y="593"/>
                    </a:lnTo>
                    <a:lnTo>
                      <a:pt x="27" y="553"/>
                    </a:lnTo>
                    <a:lnTo>
                      <a:pt x="47" y="516"/>
                    </a:lnTo>
                    <a:lnTo>
                      <a:pt x="70" y="482"/>
                    </a:lnTo>
                    <a:lnTo>
                      <a:pt x="98" y="452"/>
                    </a:lnTo>
                    <a:lnTo>
                      <a:pt x="130" y="425"/>
                    </a:lnTo>
                    <a:lnTo>
                      <a:pt x="166" y="404"/>
                    </a:lnTo>
                    <a:lnTo>
                      <a:pt x="204" y="386"/>
                    </a:lnTo>
                    <a:lnTo>
                      <a:pt x="244" y="374"/>
                    </a:lnTo>
                    <a:lnTo>
                      <a:pt x="244" y="68"/>
                    </a:lnTo>
                    <a:lnTo>
                      <a:pt x="247" y="50"/>
                    </a:lnTo>
                    <a:lnTo>
                      <a:pt x="255" y="33"/>
                    </a:lnTo>
                    <a:lnTo>
                      <a:pt x="265" y="20"/>
                    </a:lnTo>
                    <a:lnTo>
                      <a:pt x="278" y="9"/>
                    </a:lnTo>
                    <a:lnTo>
                      <a:pt x="295" y="2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2EE5982E-F2A4-9518-ABC6-DEACB5F33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4600" y="1879600"/>
                <a:ext cx="66675" cy="104775"/>
              </a:xfrm>
              <a:custGeom>
                <a:avLst/>
                <a:gdLst>
                  <a:gd name="T0" fmla="*/ 281 w 627"/>
                  <a:gd name="T1" fmla="*/ 139 h 993"/>
                  <a:gd name="T2" fmla="*/ 225 w 627"/>
                  <a:gd name="T3" fmla="*/ 161 h 993"/>
                  <a:gd name="T4" fmla="*/ 180 w 627"/>
                  <a:gd name="T5" fmla="*/ 199 h 993"/>
                  <a:gd name="T6" fmla="*/ 149 w 627"/>
                  <a:gd name="T7" fmla="*/ 252 h 993"/>
                  <a:gd name="T8" fmla="*/ 137 w 627"/>
                  <a:gd name="T9" fmla="*/ 313 h 993"/>
                  <a:gd name="T10" fmla="*/ 149 w 627"/>
                  <a:gd name="T11" fmla="*/ 374 h 993"/>
                  <a:gd name="T12" fmla="*/ 180 w 627"/>
                  <a:gd name="T13" fmla="*/ 426 h 993"/>
                  <a:gd name="T14" fmla="*/ 225 w 627"/>
                  <a:gd name="T15" fmla="*/ 464 h 993"/>
                  <a:gd name="T16" fmla="*/ 281 w 627"/>
                  <a:gd name="T17" fmla="*/ 486 h 993"/>
                  <a:gd name="T18" fmla="*/ 345 w 627"/>
                  <a:gd name="T19" fmla="*/ 486 h 993"/>
                  <a:gd name="T20" fmla="*/ 402 w 627"/>
                  <a:gd name="T21" fmla="*/ 464 h 993"/>
                  <a:gd name="T22" fmla="*/ 447 w 627"/>
                  <a:gd name="T23" fmla="*/ 426 h 993"/>
                  <a:gd name="T24" fmla="*/ 478 w 627"/>
                  <a:gd name="T25" fmla="*/ 374 h 993"/>
                  <a:gd name="T26" fmla="*/ 490 w 627"/>
                  <a:gd name="T27" fmla="*/ 313 h 993"/>
                  <a:gd name="T28" fmla="*/ 478 w 627"/>
                  <a:gd name="T29" fmla="*/ 252 h 993"/>
                  <a:gd name="T30" fmla="*/ 447 w 627"/>
                  <a:gd name="T31" fmla="*/ 199 h 993"/>
                  <a:gd name="T32" fmla="*/ 402 w 627"/>
                  <a:gd name="T33" fmla="*/ 161 h 993"/>
                  <a:gd name="T34" fmla="*/ 345 w 627"/>
                  <a:gd name="T35" fmla="*/ 139 h 993"/>
                  <a:gd name="T36" fmla="*/ 313 w 627"/>
                  <a:gd name="T37" fmla="*/ 0 h 993"/>
                  <a:gd name="T38" fmla="*/ 397 w 627"/>
                  <a:gd name="T39" fmla="*/ 11 h 993"/>
                  <a:gd name="T40" fmla="*/ 471 w 627"/>
                  <a:gd name="T41" fmla="*/ 43 h 993"/>
                  <a:gd name="T42" fmla="*/ 535 w 627"/>
                  <a:gd name="T43" fmla="*/ 92 h 993"/>
                  <a:gd name="T44" fmla="*/ 583 w 627"/>
                  <a:gd name="T45" fmla="*/ 156 h 993"/>
                  <a:gd name="T46" fmla="*/ 615 w 627"/>
                  <a:gd name="T47" fmla="*/ 230 h 993"/>
                  <a:gd name="T48" fmla="*/ 627 w 627"/>
                  <a:gd name="T49" fmla="*/ 314 h 993"/>
                  <a:gd name="T50" fmla="*/ 614 w 627"/>
                  <a:gd name="T51" fmla="*/ 399 h 993"/>
                  <a:gd name="T52" fmla="*/ 580 w 627"/>
                  <a:gd name="T53" fmla="*/ 476 h 993"/>
                  <a:gd name="T54" fmla="*/ 529 w 627"/>
                  <a:gd name="T55" fmla="*/ 541 h 993"/>
                  <a:gd name="T56" fmla="*/ 461 w 627"/>
                  <a:gd name="T57" fmla="*/ 589 h 993"/>
                  <a:gd name="T58" fmla="*/ 381 w 627"/>
                  <a:gd name="T59" fmla="*/ 618 h 993"/>
                  <a:gd name="T60" fmla="*/ 379 w 627"/>
                  <a:gd name="T61" fmla="*/ 942 h 993"/>
                  <a:gd name="T62" fmla="*/ 362 w 627"/>
                  <a:gd name="T63" fmla="*/ 973 h 993"/>
                  <a:gd name="T64" fmla="*/ 332 w 627"/>
                  <a:gd name="T65" fmla="*/ 991 h 993"/>
                  <a:gd name="T66" fmla="*/ 295 w 627"/>
                  <a:gd name="T67" fmla="*/ 991 h 993"/>
                  <a:gd name="T68" fmla="*/ 265 w 627"/>
                  <a:gd name="T69" fmla="*/ 973 h 993"/>
                  <a:gd name="T70" fmla="*/ 247 w 627"/>
                  <a:gd name="T71" fmla="*/ 942 h 993"/>
                  <a:gd name="T72" fmla="*/ 244 w 627"/>
                  <a:gd name="T73" fmla="*/ 618 h 993"/>
                  <a:gd name="T74" fmla="*/ 166 w 627"/>
                  <a:gd name="T75" fmla="*/ 589 h 993"/>
                  <a:gd name="T76" fmla="*/ 98 w 627"/>
                  <a:gd name="T77" fmla="*/ 541 h 993"/>
                  <a:gd name="T78" fmla="*/ 47 w 627"/>
                  <a:gd name="T79" fmla="*/ 476 h 993"/>
                  <a:gd name="T80" fmla="*/ 13 w 627"/>
                  <a:gd name="T81" fmla="*/ 399 h 993"/>
                  <a:gd name="T82" fmla="*/ 0 w 627"/>
                  <a:gd name="T83" fmla="*/ 314 h 993"/>
                  <a:gd name="T84" fmla="*/ 12 w 627"/>
                  <a:gd name="T85" fmla="*/ 230 h 993"/>
                  <a:gd name="T86" fmla="*/ 44 w 627"/>
                  <a:gd name="T87" fmla="*/ 156 h 993"/>
                  <a:gd name="T88" fmla="*/ 92 w 627"/>
                  <a:gd name="T89" fmla="*/ 92 h 993"/>
                  <a:gd name="T90" fmla="*/ 156 w 627"/>
                  <a:gd name="T91" fmla="*/ 43 h 993"/>
                  <a:gd name="T92" fmla="*/ 230 w 627"/>
                  <a:gd name="T93" fmla="*/ 11 h 993"/>
                  <a:gd name="T94" fmla="*/ 313 w 627"/>
                  <a:gd name="T95" fmla="*/ 0 h 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7" h="993">
                    <a:moveTo>
                      <a:pt x="313" y="136"/>
                    </a:moveTo>
                    <a:lnTo>
                      <a:pt x="281" y="139"/>
                    </a:lnTo>
                    <a:lnTo>
                      <a:pt x="253" y="148"/>
                    </a:lnTo>
                    <a:lnTo>
                      <a:pt x="225" y="161"/>
                    </a:lnTo>
                    <a:lnTo>
                      <a:pt x="200" y="179"/>
                    </a:lnTo>
                    <a:lnTo>
                      <a:pt x="180" y="199"/>
                    </a:lnTo>
                    <a:lnTo>
                      <a:pt x="162" y="224"/>
                    </a:lnTo>
                    <a:lnTo>
                      <a:pt x="149" y="252"/>
                    </a:lnTo>
                    <a:lnTo>
                      <a:pt x="140" y="281"/>
                    </a:lnTo>
                    <a:lnTo>
                      <a:pt x="137" y="313"/>
                    </a:lnTo>
                    <a:lnTo>
                      <a:pt x="140" y="345"/>
                    </a:lnTo>
                    <a:lnTo>
                      <a:pt x="149" y="374"/>
                    </a:lnTo>
                    <a:lnTo>
                      <a:pt x="162" y="402"/>
                    </a:lnTo>
                    <a:lnTo>
                      <a:pt x="180" y="426"/>
                    </a:lnTo>
                    <a:lnTo>
                      <a:pt x="200" y="447"/>
                    </a:lnTo>
                    <a:lnTo>
                      <a:pt x="225" y="464"/>
                    </a:lnTo>
                    <a:lnTo>
                      <a:pt x="253" y="478"/>
                    </a:lnTo>
                    <a:lnTo>
                      <a:pt x="281" y="486"/>
                    </a:lnTo>
                    <a:lnTo>
                      <a:pt x="313" y="489"/>
                    </a:lnTo>
                    <a:lnTo>
                      <a:pt x="345" y="486"/>
                    </a:lnTo>
                    <a:lnTo>
                      <a:pt x="374" y="478"/>
                    </a:lnTo>
                    <a:lnTo>
                      <a:pt x="402" y="464"/>
                    </a:lnTo>
                    <a:lnTo>
                      <a:pt x="427" y="447"/>
                    </a:lnTo>
                    <a:lnTo>
                      <a:pt x="447" y="426"/>
                    </a:lnTo>
                    <a:lnTo>
                      <a:pt x="465" y="402"/>
                    </a:lnTo>
                    <a:lnTo>
                      <a:pt x="478" y="374"/>
                    </a:lnTo>
                    <a:lnTo>
                      <a:pt x="486" y="345"/>
                    </a:lnTo>
                    <a:lnTo>
                      <a:pt x="490" y="313"/>
                    </a:lnTo>
                    <a:lnTo>
                      <a:pt x="486" y="281"/>
                    </a:lnTo>
                    <a:lnTo>
                      <a:pt x="478" y="252"/>
                    </a:lnTo>
                    <a:lnTo>
                      <a:pt x="465" y="224"/>
                    </a:lnTo>
                    <a:lnTo>
                      <a:pt x="447" y="199"/>
                    </a:lnTo>
                    <a:lnTo>
                      <a:pt x="427" y="179"/>
                    </a:lnTo>
                    <a:lnTo>
                      <a:pt x="402" y="161"/>
                    </a:lnTo>
                    <a:lnTo>
                      <a:pt x="374" y="148"/>
                    </a:lnTo>
                    <a:lnTo>
                      <a:pt x="345" y="139"/>
                    </a:lnTo>
                    <a:lnTo>
                      <a:pt x="313" y="136"/>
                    </a:lnTo>
                    <a:close/>
                    <a:moveTo>
                      <a:pt x="313" y="0"/>
                    </a:moveTo>
                    <a:lnTo>
                      <a:pt x="356" y="3"/>
                    </a:lnTo>
                    <a:lnTo>
                      <a:pt x="397" y="11"/>
                    </a:lnTo>
                    <a:lnTo>
                      <a:pt x="435" y="25"/>
                    </a:lnTo>
                    <a:lnTo>
                      <a:pt x="471" y="43"/>
                    </a:lnTo>
                    <a:lnTo>
                      <a:pt x="504" y="65"/>
                    </a:lnTo>
                    <a:lnTo>
                      <a:pt x="535" y="92"/>
                    </a:lnTo>
                    <a:lnTo>
                      <a:pt x="561" y="122"/>
                    </a:lnTo>
                    <a:lnTo>
                      <a:pt x="583" y="156"/>
                    </a:lnTo>
                    <a:lnTo>
                      <a:pt x="602" y="192"/>
                    </a:lnTo>
                    <a:lnTo>
                      <a:pt x="615" y="230"/>
                    </a:lnTo>
                    <a:lnTo>
                      <a:pt x="623" y="271"/>
                    </a:lnTo>
                    <a:lnTo>
                      <a:pt x="627" y="314"/>
                    </a:lnTo>
                    <a:lnTo>
                      <a:pt x="623" y="357"/>
                    </a:lnTo>
                    <a:lnTo>
                      <a:pt x="614" y="399"/>
                    </a:lnTo>
                    <a:lnTo>
                      <a:pt x="600" y="439"/>
                    </a:lnTo>
                    <a:lnTo>
                      <a:pt x="580" y="476"/>
                    </a:lnTo>
                    <a:lnTo>
                      <a:pt x="557" y="510"/>
                    </a:lnTo>
                    <a:lnTo>
                      <a:pt x="529" y="541"/>
                    </a:lnTo>
                    <a:lnTo>
                      <a:pt x="497" y="567"/>
                    </a:lnTo>
                    <a:lnTo>
                      <a:pt x="461" y="589"/>
                    </a:lnTo>
                    <a:lnTo>
                      <a:pt x="423" y="607"/>
                    </a:lnTo>
                    <a:lnTo>
                      <a:pt x="381" y="618"/>
                    </a:lnTo>
                    <a:lnTo>
                      <a:pt x="381" y="924"/>
                    </a:lnTo>
                    <a:lnTo>
                      <a:pt x="379" y="942"/>
                    </a:lnTo>
                    <a:lnTo>
                      <a:pt x="372" y="959"/>
                    </a:lnTo>
                    <a:lnTo>
                      <a:pt x="362" y="973"/>
                    </a:lnTo>
                    <a:lnTo>
                      <a:pt x="348" y="983"/>
                    </a:lnTo>
                    <a:lnTo>
                      <a:pt x="332" y="991"/>
                    </a:lnTo>
                    <a:lnTo>
                      <a:pt x="313" y="993"/>
                    </a:lnTo>
                    <a:lnTo>
                      <a:pt x="295" y="991"/>
                    </a:lnTo>
                    <a:lnTo>
                      <a:pt x="278" y="983"/>
                    </a:lnTo>
                    <a:lnTo>
                      <a:pt x="265" y="973"/>
                    </a:lnTo>
                    <a:lnTo>
                      <a:pt x="255" y="959"/>
                    </a:lnTo>
                    <a:lnTo>
                      <a:pt x="247" y="942"/>
                    </a:lnTo>
                    <a:lnTo>
                      <a:pt x="244" y="924"/>
                    </a:lnTo>
                    <a:lnTo>
                      <a:pt x="244" y="618"/>
                    </a:lnTo>
                    <a:lnTo>
                      <a:pt x="204" y="607"/>
                    </a:lnTo>
                    <a:lnTo>
                      <a:pt x="166" y="589"/>
                    </a:lnTo>
                    <a:lnTo>
                      <a:pt x="130" y="567"/>
                    </a:lnTo>
                    <a:lnTo>
                      <a:pt x="98" y="541"/>
                    </a:lnTo>
                    <a:lnTo>
                      <a:pt x="70" y="510"/>
                    </a:lnTo>
                    <a:lnTo>
                      <a:pt x="47" y="476"/>
                    </a:lnTo>
                    <a:lnTo>
                      <a:pt x="27" y="439"/>
                    </a:lnTo>
                    <a:lnTo>
                      <a:pt x="13" y="399"/>
                    </a:lnTo>
                    <a:lnTo>
                      <a:pt x="3" y="357"/>
                    </a:lnTo>
                    <a:lnTo>
                      <a:pt x="0" y="314"/>
                    </a:lnTo>
                    <a:lnTo>
                      <a:pt x="3" y="271"/>
                    </a:lnTo>
                    <a:lnTo>
                      <a:pt x="12" y="230"/>
                    </a:lnTo>
                    <a:lnTo>
                      <a:pt x="25" y="192"/>
                    </a:lnTo>
                    <a:lnTo>
                      <a:pt x="44" y="156"/>
                    </a:lnTo>
                    <a:lnTo>
                      <a:pt x="66" y="122"/>
                    </a:lnTo>
                    <a:lnTo>
                      <a:pt x="92" y="92"/>
                    </a:lnTo>
                    <a:lnTo>
                      <a:pt x="123" y="65"/>
                    </a:lnTo>
                    <a:lnTo>
                      <a:pt x="156" y="43"/>
                    </a:lnTo>
                    <a:lnTo>
                      <a:pt x="192" y="25"/>
                    </a:lnTo>
                    <a:lnTo>
                      <a:pt x="230" y="11"/>
                    </a:lnTo>
                    <a:lnTo>
                      <a:pt x="271" y="3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EF6781AE-4620-94F2-38FA-EE2F65545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2550" y="2025650"/>
                <a:ext cx="104775" cy="66675"/>
              </a:xfrm>
              <a:custGeom>
                <a:avLst/>
                <a:gdLst>
                  <a:gd name="T0" fmla="*/ 647 w 991"/>
                  <a:gd name="T1" fmla="*/ 140 h 626"/>
                  <a:gd name="T2" fmla="*/ 590 w 991"/>
                  <a:gd name="T3" fmla="*/ 162 h 626"/>
                  <a:gd name="T4" fmla="*/ 544 w 991"/>
                  <a:gd name="T5" fmla="*/ 200 h 626"/>
                  <a:gd name="T6" fmla="*/ 514 w 991"/>
                  <a:gd name="T7" fmla="*/ 252 h 626"/>
                  <a:gd name="T8" fmla="*/ 503 w 991"/>
                  <a:gd name="T9" fmla="*/ 313 h 626"/>
                  <a:gd name="T10" fmla="*/ 514 w 991"/>
                  <a:gd name="T11" fmla="*/ 374 h 626"/>
                  <a:gd name="T12" fmla="*/ 544 w 991"/>
                  <a:gd name="T13" fmla="*/ 427 h 626"/>
                  <a:gd name="T14" fmla="*/ 590 w 991"/>
                  <a:gd name="T15" fmla="*/ 465 h 626"/>
                  <a:gd name="T16" fmla="*/ 647 w 991"/>
                  <a:gd name="T17" fmla="*/ 487 h 626"/>
                  <a:gd name="T18" fmla="*/ 710 w 991"/>
                  <a:gd name="T19" fmla="*/ 487 h 626"/>
                  <a:gd name="T20" fmla="*/ 767 w 991"/>
                  <a:gd name="T21" fmla="*/ 465 h 626"/>
                  <a:gd name="T22" fmla="*/ 813 w 991"/>
                  <a:gd name="T23" fmla="*/ 427 h 626"/>
                  <a:gd name="T24" fmla="*/ 844 w 991"/>
                  <a:gd name="T25" fmla="*/ 374 h 626"/>
                  <a:gd name="T26" fmla="*/ 854 w 991"/>
                  <a:gd name="T27" fmla="*/ 313 h 626"/>
                  <a:gd name="T28" fmla="*/ 844 w 991"/>
                  <a:gd name="T29" fmla="*/ 252 h 626"/>
                  <a:gd name="T30" fmla="*/ 813 w 991"/>
                  <a:gd name="T31" fmla="*/ 200 h 626"/>
                  <a:gd name="T32" fmla="*/ 767 w 991"/>
                  <a:gd name="T33" fmla="*/ 162 h 626"/>
                  <a:gd name="T34" fmla="*/ 710 w 991"/>
                  <a:gd name="T35" fmla="*/ 140 h 626"/>
                  <a:gd name="T36" fmla="*/ 678 w 991"/>
                  <a:gd name="T37" fmla="*/ 0 h 626"/>
                  <a:gd name="T38" fmla="*/ 761 w 991"/>
                  <a:gd name="T39" fmla="*/ 11 h 626"/>
                  <a:gd name="T40" fmla="*/ 835 w 991"/>
                  <a:gd name="T41" fmla="*/ 43 h 626"/>
                  <a:gd name="T42" fmla="*/ 899 w 991"/>
                  <a:gd name="T43" fmla="*/ 92 h 626"/>
                  <a:gd name="T44" fmla="*/ 948 w 991"/>
                  <a:gd name="T45" fmla="*/ 156 h 626"/>
                  <a:gd name="T46" fmla="*/ 980 w 991"/>
                  <a:gd name="T47" fmla="*/ 230 h 626"/>
                  <a:gd name="T48" fmla="*/ 991 w 991"/>
                  <a:gd name="T49" fmla="*/ 313 h 626"/>
                  <a:gd name="T50" fmla="*/ 980 w 991"/>
                  <a:gd name="T51" fmla="*/ 396 h 626"/>
                  <a:gd name="T52" fmla="*/ 948 w 991"/>
                  <a:gd name="T53" fmla="*/ 471 h 626"/>
                  <a:gd name="T54" fmla="*/ 899 w 991"/>
                  <a:gd name="T55" fmla="*/ 534 h 626"/>
                  <a:gd name="T56" fmla="*/ 835 w 991"/>
                  <a:gd name="T57" fmla="*/ 584 h 626"/>
                  <a:gd name="T58" fmla="*/ 761 w 991"/>
                  <a:gd name="T59" fmla="*/ 616 h 626"/>
                  <a:gd name="T60" fmla="*/ 678 w 991"/>
                  <a:gd name="T61" fmla="*/ 626 h 626"/>
                  <a:gd name="T62" fmla="*/ 592 w 991"/>
                  <a:gd name="T63" fmla="*/ 615 h 626"/>
                  <a:gd name="T64" fmla="*/ 515 w 991"/>
                  <a:gd name="T65" fmla="*/ 581 h 626"/>
                  <a:gd name="T66" fmla="*/ 451 w 991"/>
                  <a:gd name="T67" fmla="*/ 528 h 626"/>
                  <a:gd name="T68" fmla="*/ 403 w 991"/>
                  <a:gd name="T69" fmla="*/ 461 h 626"/>
                  <a:gd name="T70" fmla="*/ 374 w 991"/>
                  <a:gd name="T71" fmla="*/ 382 h 626"/>
                  <a:gd name="T72" fmla="*/ 50 w 991"/>
                  <a:gd name="T73" fmla="*/ 379 h 626"/>
                  <a:gd name="T74" fmla="*/ 20 w 991"/>
                  <a:gd name="T75" fmla="*/ 362 h 626"/>
                  <a:gd name="T76" fmla="*/ 2 w 991"/>
                  <a:gd name="T77" fmla="*/ 332 h 626"/>
                  <a:gd name="T78" fmla="*/ 2 w 991"/>
                  <a:gd name="T79" fmla="*/ 295 h 626"/>
                  <a:gd name="T80" fmla="*/ 20 w 991"/>
                  <a:gd name="T81" fmla="*/ 265 h 626"/>
                  <a:gd name="T82" fmla="*/ 50 w 991"/>
                  <a:gd name="T83" fmla="*/ 247 h 626"/>
                  <a:gd name="T84" fmla="*/ 374 w 991"/>
                  <a:gd name="T85" fmla="*/ 244 h 626"/>
                  <a:gd name="T86" fmla="*/ 403 w 991"/>
                  <a:gd name="T87" fmla="*/ 166 h 626"/>
                  <a:gd name="T88" fmla="*/ 451 w 991"/>
                  <a:gd name="T89" fmla="*/ 98 h 626"/>
                  <a:gd name="T90" fmla="*/ 515 w 991"/>
                  <a:gd name="T91" fmla="*/ 46 h 626"/>
                  <a:gd name="T92" fmla="*/ 592 w 991"/>
                  <a:gd name="T93" fmla="*/ 12 h 626"/>
                  <a:gd name="T94" fmla="*/ 678 w 991"/>
                  <a:gd name="T9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1" h="626">
                    <a:moveTo>
                      <a:pt x="679" y="137"/>
                    </a:moveTo>
                    <a:lnTo>
                      <a:pt x="647" y="140"/>
                    </a:lnTo>
                    <a:lnTo>
                      <a:pt x="617" y="148"/>
                    </a:lnTo>
                    <a:lnTo>
                      <a:pt x="590" y="162"/>
                    </a:lnTo>
                    <a:lnTo>
                      <a:pt x="565" y="178"/>
                    </a:lnTo>
                    <a:lnTo>
                      <a:pt x="544" y="200"/>
                    </a:lnTo>
                    <a:lnTo>
                      <a:pt x="527" y="225"/>
                    </a:lnTo>
                    <a:lnTo>
                      <a:pt x="514" y="252"/>
                    </a:lnTo>
                    <a:lnTo>
                      <a:pt x="506" y="281"/>
                    </a:lnTo>
                    <a:lnTo>
                      <a:pt x="503" y="313"/>
                    </a:lnTo>
                    <a:lnTo>
                      <a:pt x="506" y="344"/>
                    </a:lnTo>
                    <a:lnTo>
                      <a:pt x="514" y="374"/>
                    </a:lnTo>
                    <a:lnTo>
                      <a:pt x="527" y="402"/>
                    </a:lnTo>
                    <a:lnTo>
                      <a:pt x="544" y="427"/>
                    </a:lnTo>
                    <a:lnTo>
                      <a:pt x="565" y="448"/>
                    </a:lnTo>
                    <a:lnTo>
                      <a:pt x="590" y="465"/>
                    </a:lnTo>
                    <a:lnTo>
                      <a:pt x="617" y="479"/>
                    </a:lnTo>
                    <a:lnTo>
                      <a:pt x="647" y="487"/>
                    </a:lnTo>
                    <a:lnTo>
                      <a:pt x="679" y="489"/>
                    </a:lnTo>
                    <a:lnTo>
                      <a:pt x="710" y="487"/>
                    </a:lnTo>
                    <a:lnTo>
                      <a:pt x="740" y="479"/>
                    </a:lnTo>
                    <a:lnTo>
                      <a:pt x="767" y="465"/>
                    </a:lnTo>
                    <a:lnTo>
                      <a:pt x="792" y="448"/>
                    </a:lnTo>
                    <a:lnTo>
                      <a:pt x="813" y="427"/>
                    </a:lnTo>
                    <a:lnTo>
                      <a:pt x="830" y="402"/>
                    </a:lnTo>
                    <a:lnTo>
                      <a:pt x="844" y="374"/>
                    </a:lnTo>
                    <a:lnTo>
                      <a:pt x="852" y="344"/>
                    </a:lnTo>
                    <a:lnTo>
                      <a:pt x="854" y="313"/>
                    </a:lnTo>
                    <a:lnTo>
                      <a:pt x="852" y="281"/>
                    </a:lnTo>
                    <a:lnTo>
                      <a:pt x="844" y="252"/>
                    </a:lnTo>
                    <a:lnTo>
                      <a:pt x="830" y="225"/>
                    </a:lnTo>
                    <a:lnTo>
                      <a:pt x="813" y="200"/>
                    </a:lnTo>
                    <a:lnTo>
                      <a:pt x="792" y="178"/>
                    </a:lnTo>
                    <a:lnTo>
                      <a:pt x="767" y="162"/>
                    </a:lnTo>
                    <a:lnTo>
                      <a:pt x="740" y="148"/>
                    </a:lnTo>
                    <a:lnTo>
                      <a:pt x="710" y="140"/>
                    </a:lnTo>
                    <a:lnTo>
                      <a:pt x="679" y="137"/>
                    </a:lnTo>
                    <a:close/>
                    <a:moveTo>
                      <a:pt x="678" y="0"/>
                    </a:moveTo>
                    <a:lnTo>
                      <a:pt x="720" y="3"/>
                    </a:lnTo>
                    <a:lnTo>
                      <a:pt x="761" y="11"/>
                    </a:lnTo>
                    <a:lnTo>
                      <a:pt x="799" y="25"/>
                    </a:lnTo>
                    <a:lnTo>
                      <a:pt x="835" y="43"/>
                    </a:lnTo>
                    <a:lnTo>
                      <a:pt x="868" y="66"/>
                    </a:lnTo>
                    <a:lnTo>
                      <a:pt x="899" y="92"/>
                    </a:lnTo>
                    <a:lnTo>
                      <a:pt x="925" y="122"/>
                    </a:lnTo>
                    <a:lnTo>
                      <a:pt x="948" y="156"/>
                    </a:lnTo>
                    <a:lnTo>
                      <a:pt x="966" y="192"/>
                    </a:lnTo>
                    <a:lnTo>
                      <a:pt x="980" y="230"/>
                    </a:lnTo>
                    <a:lnTo>
                      <a:pt x="988" y="271"/>
                    </a:lnTo>
                    <a:lnTo>
                      <a:pt x="991" y="313"/>
                    </a:lnTo>
                    <a:lnTo>
                      <a:pt x="988" y="356"/>
                    </a:lnTo>
                    <a:lnTo>
                      <a:pt x="980" y="396"/>
                    </a:lnTo>
                    <a:lnTo>
                      <a:pt x="966" y="435"/>
                    </a:lnTo>
                    <a:lnTo>
                      <a:pt x="948" y="471"/>
                    </a:lnTo>
                    <a:lnTo>
                      <a:pt x="925" y="504"/>
                    </a:lnTo>
                    <a:lnTo>
                      <a:pt x="899" y="534"/>
                    </a:lnTo>
                    <a:lnTo>
                      <a:pt x="869" y="561"/>
                    </a:lnTo>
                    <a:lnTo>
                      <a:pt x="835" y="584"/>
                    </a:lnTo>
                    <a:lnTo>
                      <a:pt x="799" y="602"/>
                    </a:lnTo>
                    <a:lnTo>
                      <a:pt x="761" y="616"/>
                    </a:lnTo>
                    <a:lnTo>
                      <a:pt x="720" y="624"/>
                    </a:lnTo>
                    <a:lnTo>
                      <a:pt x="678" y="626"/>
                    </a:lnTo>
                    <a:lnTo>
                      <a:pt x="634" y="623"/>
                    </a:lnTo>
                    <a:lnTo>
                      <a:pt x="592" y="615"/>
                    </a:lnTo>
                    <a:lnTo>
                      <a:pt x="552" y="600"/>
                    </a:lnTo>
                    <a:lnTo>
                      <a:pt x="515" y="581"/>
                    </a:lnTo>
                    <a:lnTo>
                      <a:pt x="482" y="557"/>
                    </a:lnTo>
                    <a:lnTo>
                      <a:pt x="451" y="528"/>
                    </a:lnTo>
                    <a:lnTo>
                      <a:pt x="424" y="496"/>
                    </a:lnTo>
                    <a:lnTo>
                      <a:pt x="403" y="461"/>
                    </a:lnTo>
                    <a:lnTo>
                      <a:pt x="385" y="423"/>
                    </a:lnTo>
                    <a:lnTo>
                      <a:pt x="374" y="382"/>
                    </a:lnTo>
                    <a:lnTo>
                      <a:pt x="68" y="382"/>
                    </a:lnTo>
                    <a:lnTo>
                      <a:pt x="50" y="379"/>
                    </a:lnTo>
                    <a:lnTo>
                      <a:pt x="34" y="372"/>
                    </a:lnTo>
                    <a:lnTo>
                      <a:pt x="20" y="362"/>
                    </a:lnTo>
                    <a:lnTo>
                      <a:pt x="9" y="347"/>
                    </a:lnTo>
                    <a:lnTo>
                      <a:pt x="2" y="332"/>
                    </a:lnTo>
                    <a:lnTo>
                      <a:pt x="0" y="313"/>
                    </a:lnTo>
                    <a:lnTo>
                      <a:pt x="2" y="295"/>
                    </a:lnTo>
                    <a:lnTo>
                      <a:pt x="9" y="278"/>
                    </a:lnTo>
                    <a:lnTo>
                      <a:pt x="20" y="265"/>
                    </a:lnTo>
                    <a:lnTo>
                      <a:pt x="34" y="254"/>
                    </a:lnTo>
                    <a:lnTo>
                      <a:pt x="50" y="247"/>
                    </a:lnTo>
                    <a:lnTo>
                      <a:pt x="68" y="244"/>
                    </a:lnTo>
                    <a:lnTo>
                      <a:pt x="374" y="244"/>
                    </a:lnTo>
                    <a:lnTo>
                      <a:pt x="385" y="204"/>
                    </a:lnTo>
                    <a:lnTo>
                      <a:pt x="403" y="166"/>
                    </a:lnTo>
                    <a:lnTo>
                      <a:pt x="424" y="130"/>
                    </a:lnTo>
                    <a:lnTo>
                      <a:pt x="451" y="98"/>
                    </a:lnTo>
                    <a:lnTo>
                      <a:pt x="482" y="70"/>
                    </a:lnTo>
                    <a:lnTo>
                      <a:pt x="515" y="46"/>
                    </a:lnTo>
                    <a:lnTo>
                      <a:pt x="552" y="27"/>
                    </a:lnTo>
                    <a:lnTo>
                      <a:pt x="592" y="12"/>
                    </a:lnTo>
                    <a:lnTo>
                      <a:pt x="634" y="3"/>
                    </a:lnTo>
                    <a:lnTo>
                      <a:pt x="6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FDCCC34F-A39F-444A-2191-0807E61AE4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8550" y="2025650"/>
                <a:ext cx="104775" cy="66675"/>
              </a:xfrm>
              <a:custGeom>
                <a:avLst/>
                <a:gdLst>
                  <a:gd name="T0" fmla="*/ 281 w 991"/>
                  <a:gd name="T1" fmla="*/ 140 h 626"/>
                  <a:gd name="T2" fmla="*/ 223 w 991"/>
                  <a:gd name="T3" fmla="*/ 162 h 626"/>
                  <a:gd name="T4" fmla="*/ 178 w 991"/>
                  <a:gd name="T5" fmla="*/ 200 h 626"/>
                  <a:gd name="T6" fmla="*/ 147 w 991"/>
                  <a:gd name="T7" fmla="*/ 252 h 626"/>
                  <a:gd name="T8" fmla="*/ 137 w 991"/>
                  <a:gd name="T9" fmla="*/ 313 h 626"/>
                  <a:gd name="T10" fmla="*/ 147 w 991"/>
                  <a:gd name="T11" fmla="*/ 374 h 626"/>
                  <a:gd name="T12" fmla="*/ 178 w 991"/>
                  <a:gd name="T13" fmla="*/ 427 h 626"/>
                  <a:gd name="T14" fmla="*/ 223 w 991"/>
                  <a:gd name="T15" fmla="*/ 465 h 626"/>
                  <a:gd name="T16" fmla="*/ 281 w 991"/>
                  <a:gd name="T17" fmla="*/ 487 h 626"/>
                  <a:gd name="T18" fmla="*/ 344 w 991"/>
                  <a:gd name="T19" fmla="*/ 487 h 626"/>
                  <a:gd name="T20" fmla="*/ 401 w 991"/>
                  <a:gd name="T21" fmla="*/ 465 h 626"/>
                  <a:gd name="T22" fmla="*/ 447 w 991"/>
                  <a:gd name="T23" fmla="*/ 427 h 626"/>
                  <a:gd name="T24" fmla="*/ 477 w 991"/>
                  <a:gd name="T25" fmla="*/ 374 h 626"/>
                  <a:gd name="T26" fmla="*/ 488 w 991"/>
                  <a:gd name="T27" fmla="*/ 313 h 626"/>
                  <a:gd name="T28" fmla="*/ 477 w 991"/>
                  <a:gd name="T29" fmla="*/ 252 h 626"/>
                  <a:gd name="T30" fmla="*/ 447 w 991"/>
                  <a:gd name="T31" fmla="*/ 200 h 626"/>
                  <a:gd name="T32" fmla="*/ 401 w 991"/>
                  <a:gd name="T33" fmla="*/ 162 h 626"/>
                  <a:gd name="T34" fmla="*/ 344 w 991"/>
                  <a:gd name="T35" fmla="*/ 140 h 626"/>
                  <a:gd name="T36" fmla="*/ 313 w 991"/>
                  <a:gd name="T37" fmla="*/ 0 h 626"/>
                  <a:gd name="T38" fmla="*/ 399 w 991"/>
                  <a:gd name="T39" fmla="*/ 12 h 626"/>
                  <a:gd name="T40" fmla="*/ 476 w 991"/>
                  <a:gd name="T41" fmla="*/ 46 h 626"/>
                  <a:gd name="T42" fmla="*/ 540 w 991"/>
                  <a:gd name="T43" fmla="*/ 98 h 626"/>
                  <a:gd name="T44" fmla="*/ 588 w 991"/>
                  <a:gd name="T45" fmla="*/ 166 h 626"/>
                  <a:gd name="T46" fmla="*/ 617 w 991"/>
                  <a:gd name="T47" fmla="*/ 244 h 626"/>
                  <a:gd name="T48" fmla="*/ 940 w 991"/>
                  <a:gd name="T49" fmla="*/ 247 h 626"/>
                  <a:gd name="T50" fmla="*/ 971 w 991"/>
                  <a:gd name="T51" fmla="*/ 265 h 626"/>
                  <a:gd name="T52" fmla="*/ 989 w 991"/>
                  <a:gd name="T53" fmla="*/ 295 h 626"/>
                  <a:gd name="T54" fmla="*/ 989 w 991"/>
                  <a:gd name="T55" fmla="*/ 332 h 626"/>
                  <a:gd name="T56" fmla="*/ 971 w 991"/>
                  <a:gd name="T57" fmla="*/ 362 h 626"/>
                  <a:gd name="T58" fmla="*/ 940 w 991"/>
                  <a:gd name="T59" fmla="*/ 379 h 626"/>
                  <a:gd name="T60" fmla="*/ 617 w 991"/>
                  <a:gd name="T61" fmla="*/ 382 h 626"/>
                  <a:gd name="T62" fmla="*/ 588 w 991"/>
                  <a:gd name="T63" fmla="*/ 461 h 626"/>
                  <a:gd name="T64" fmla="*/ 540 w 991"/>
                  <a:gd name="T65" fmla="*/ 528 h 626"/>
                  <a:gd name="T66" fmla="*/ 476 w 991"/>
                  <a:gd name="T67" fmla="*/ 581 h 626"/>
                  <a:gd name="T68" fmla="*/ 399 w 991"/>
                  <a:gd name="T69" fmla="*/ 615 h 626"/>
                  <a:gd name="T70" fmla="*/ 313 w 991"/>
                  <a:gd name="T71" fmla="*/ 626 h 626"/>
                  <a:gd name="T72" fmla="*/ 230 w 991"/>
                  <a:gd name="T73" fmla="*/ 616 h 626"/>
                  <a:gd name="T74" fmla="*/ 156 w 991"/>
                  <a:gd name="T75" fmla="*/ 584 h 626"/>
                  <a:gd name="T76" fmla="*/ 92 w 991"/>
                  <a:gd name="T77" fmla="*/ 534 h 626"/>
                  <a:gd name="T78" fmla="*/ 43 w 991"/>
                  <a:gd name="T79" fmla="*/ 471 h 626"/>
                  <a:gd name="T80" fmla="*/ 11 w 991"/>
                  <a:gd name="T81" fmla="*/ 396 h 626"/>
                  <a:gd name="T82" fmla="*/ 0 w 991"/>
                  <a:gd name="T83" fmla="*/ 313 h 626"/>
                  <a:gd name="T84" fmla="*/ 11 w 991"/>
                  <a:gd name="T85" fmla="*/ 230 h 626"/>
                  <a:gd name="T86" fmla="*/ 43 w 991"/>
                  <a:gd name="T87" fmla="*/ 156 h 626"/>
                  <a:gd name="T88" fmla="*/ 92 w 991"/>
                  <a:gd name="T89" fmla="*/ 92 h 626"/>
                  <a:gd name="T90" fmla="*/ 154 w 991"/>
                  <a:gd name="T91" fmla="*/ 43 h 626"/>
                  <a:gd name="T92" fmla="*/ 230 w 991"/>
                  <a:gd name="T93" fmla="*/ 11 h 626"/>
                  <a:gd name="T94" fmla="*/ 313 w 991"/>
                  <a:gd name="T9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1" h="626">
                    <a:moveTo>
                      <a:pt x="312" y="137"/>
                    </a:moveTo>
                    <a:lnTo>
                      <a:pt x="281" y="140"/>
                    </a:lnTo>
                    <a:lnTo>
                      <a:pt x="251" y="148"/>
                    </a:lnTo>
                    <a:lnTo>
                      <a:pt x="223" y="162"/>
                    </a:lnTo>
                    <a:lnTo>
                      <a:pt x="199" y="178"/>
                    </a:lnTo>
                    <a:lnTo>
                      <a:pt x="178" y="200"/>
                    </a:lnTo>
                    <a:lnTo>
                      <a:pt x="161" y="225"/>
                    </a:lnTo>
                    <a:lnTo>
                      <a:pt x="147" y="252"/>
                    </a:lnTo>
                    <a:lnTo>
                      <a:pt x="139" y="281"/>
                    </a:lnTo>
                    <a:lnTo>
                      <a:pt x="137" y="313"/>
                    </a:lnTo>
                    <a:lnTo>
                      <a:pt x="139" y="344"/>
                    </a:lnTo>
                    <a:lnTo>
                      <a:pt x="147" y="374"/>
                    </a:lnTo>
                    <a:lnTo>
                      <a:pt x="161" y="402"/>
                    </a:lnTo>
                    <a:lnTo>
                      <a:pt x="178" y="427"/>
                    </a:lnTo>
                    <a:lnTo>
                      <a:pt x="199" y="448"/>
                    </a:lnTo>
                    <a:lnTo>
                      <a:pt x="223" y="465"/>
                    </a:lnTo>
                    <a:lnTo>
                      <a:pt x="251" y="479"/>
                    </a:lnTo>
                    <a:lnTo>
                      <a:pt x="281" y="487"/>
                    </a:lnTo>
                    <a:lnTo>
                      <a:pt x="312" y="489"/>
                    </a:lnTo>
                    <a:lnTo>
                      <a:pt x="344" y="487"/>
                    </a:lnTo>
                    <a:lnTo>
                      <a:pt x="374" y="479"/>
                    </a:lnTo>
                    <a:lnTo>
                      <a:pt x="401" y="465"/>
                    </a:lnTo>
                    <a:lnTo>
                      <a:pt x="425" y="448"/>
                    </a:lnTo>
                    <a:lnTo>
                      <a:pt x="447" y="427"/>
                    </a:lnTo>
                    <a:lnTo>
                      <a:pt x="464" y="402"/>
                    </a:lnTo>
                    <a:lnTo>
                      <a:pt x="477" y="374"/>
                    </a:lnTo>
                    <a:lnTo>
                      <a:pt x="485" y="344"/>
                    </a:lnTo>
                    <a:lnTo>
                      <a:pt x="488" y="313"/>
                    </a:lnTo>
                    <a:lnTo>
                      <a:pt x="485" y="281"/>
                    </a:lnTo>
                    <a:lnTo>
                      <a:pt x="477" y="252"/>
                    </a:lnTo>
                    <a:lnTo>
                      <a:pt x="464" y="225"/>
                    </a:lnTo>
                    <a:lnTo>
                      <a:pt x="447" y="200"/>
                    </a:lnTo>
                    <a:lnTo>
                      <a:pt x="425" y="178"/>
                    </a:lnTo>
                    <a:lnTo>
                      <a:pt x="401" y="162"/>
                    </a:lnTo>
                    <a:lnTo>
                      <a:pt x="374" y="148"/>
                    </a:lnTo>
                    <a:lnTo>
                      <a:pt x="344" y="140"/>
                    </a:lnTo>
                    <a:lnTo>
                      <a:pt x="312" y="137"/>
                    </a:lnTo>
                    <a:close/>
                    <a:moveTo>
                      <a:pt x="313" y="0"/>
                    </a:moveTo>
                    <a:lnTo>
                      <a:pt x="356" y="3"/>
                    </a:lnTo>
                    <a:lnTo>
                      <a:pt x="399" y="12"/>
                    </a:lnTo>
                    <a:lnTo>
                      <a:pt x="439" y="27"/>
                    </a:lnTo>
                    <a:lnTo>
                      <a:pt x="476" y="46"/>
                    </a:lnTo>
                    <a:lnTo>
                      <a:pt x="509" y="70"/>
                    </a:lnTo>
                    <a:lnTo>
                      <a:pt x="540" y="98"/>
                    </a:lnTo>
                    <a:lnTo>
                      <a:pt x="567" y="130"/>
                    </a:lnTo>
                    <a:lnTo>
                      <a:pt x="588" y="166"/>
                    </a:lnTo>
                    <a:lnTo>
                      <a:pt x="606" y="204"/>
                    </a:lnTo>
                    <a:lnTo>
                      <a:pt x="617" y="244"/>
                    </a:lnTo>
                    <a:lnTo>
                      <a:pt x="923" y="244"/>
                    </a:lnTo>
                    <a:lnTo>
                      <a:pt x="940" y="247"/>
                    </a:lnTo>
                    <a:lnTo>
                      <a:pt x="957" y="254"/>
                    </a:lnTo>
                    <a:lnTo>
                      <a:pt x="971" y="265"/>
                    </a:lnTo>
                    <a:lnTo>
                      <a:pt x="982" y="278"/>
                    </a:lnTo>
                    <a:lnTo>
                      <a:pt x="989" y="295"/>
                    </a:lnTo>
                    <a:lnTo>
                      <a:pt x="991" y="313"/>
                    </a:lnTo>
                    <a:lnTo>
                      <a:pt x="989" y="332"/>
                    </a:lnTo>
                    <a:lnTo>
                      <a:pt x="982" y="347"/>
                    </a:lnTo>
                    <a:lnTo>
                      <a:pt x="971" y="362"/>
                    </a:lnTo>
                    <a:lnTo>
                      <a:pt x="957" y="372"/>
                    </a:lnTo>
                    <a:lnTo>
                      <a:pt x="940" y="379"/>
                    </a:lnTo>
                    <a:lnTo>
                      <a:pt x="923" y="382"/>
                    </a:lnTo>
                    <a:lnTo>
                      <a:pt x="617" y="382"/>
                    </a:lnTo>
                    <a:lnTo>
                      <a:pt x="606" y="423"/>
                    </a:lnTo>
                    <a:lnTo>
                      <a:pt x="588" y="461"/>
                    </a:lnTo>
                    <a:lnTo>
                      <a:pt x="567" y="496"/>
                    </a:lnTo>
                    <a:lnTo>
                      <a:pt x="540" y="528"/>
                    </a:lnTo>
                    <a:lnTo>
                      <a:pt x="509" y="557"/>
                    </a:lnTo>
                    <a:lnTo>
                      <a:pt x="476" y="581"/>
                    </a:lnTo>
                    <a:lnTo>
                      <a:pt x="439" y="600"/>
                    </a:lnTo>
                    <a:lnTo>
                      <a:pt x="399" y="615"/>
                    </a:lnTo>
                    <a:lnTo>
                      <a:pt x="356" y="623"/>
                    </a:lnTo>
                    <a:lnTo>
                      <a:pt x="313" y="626"/>
                    </a:lnTo>
                    <a:lnTo>
                      <a:pt x="271" y="624"/>
                    </a:lnTo>
                    <a:lnTo>
                      <a:pt x="230" y="616"/>
                    </a:lnTo>
                    <a:lnTo>
                      <a:pt x="192" y="602"/>
                    </a:lnTo>
                    <a:lnTo>
                      <a:pt x="156" y="584"/>
                    </a:lnTo>
                    <a:lnTo>
                      <a:pt x="122" y="561"/>
                    </a:lnTo>
                    <a:lnTo>
                      <a:pt x="92" y="534"/>
                    </a:lnTo>
                    <a:lnTo>
                      <a:pt x="66" y="504"/>
                    </a:lnTo>
                    <a:lnTo>
                      <a:pt x="43" y="471"/>
                    </a:lnTo>
                    <a:lnTo>
                      <a:pt x="25" y="435"/>
                    </a:lnTo>
                    <a:lnTo>
                      <a:pt x="11" y="396"/>
                    </a:lnTo>
                    <a:lnTo>
                      <a:pt x="3" y="356"/>
                    </a:lnTo>
                    <a:lnTo>
                      <a:pt x="0" y="313"/>
                    </a:lnTo>
                    <a:lnTo>
                      <a:pt x="3" y="271"/>
                    </a:lnTo>
                    <a:lnTo>
                      <a:pt x="11" y="230"/>
                    </a:lnTo>
                    <a:lnTo>
                      <a:pt x="25" y="192"/>
                    </a:lnTo>
                    <a:lnTo>
                      <a:pt x="43" y="156"/>
                    </a:lnTo>
                    <a:lnTo>
                      <a:pt x="65" y="122"/>
                    </a:lnTo>
                    <a:lnTo>
                      <a:pt x="92" y="92"/>
                    </a:lnTo>
                    <a:lnTo>
                      <a:pt x="122" y="66"/>
                    </a:lnTo>
                    <a:lnTo>
                      <a:pt x="154" y="43"/>
                    </a:lnTo>
                    <a:lnTo>
                      <a:pt x="192" y="25"/>
                    </a:lnTo>
                    <a:lnTo>
                      <a:pt x="230" y="11"/>
                    </a:lnTo>
                    <a:lnTo>
                      <a:pt x="271" y="3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2D60BA6B-275C-DFA8-D55C-90AA895AD7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8738" y="2109788"/>
                <a:ext cx="85725" cy="85725"/>
              </a:xfrm>
              <a:custGeom>
                <a:avLst/>
                <a:gdLst>
                  <a:gd name="T0" fmla="*/ 472 w 811"/>
                  <a:gd name="T1" fmla="*/ 328 h 814"/>
                  <a:gd name="T2" fmla="*/ 421 w 811"/>
                  <a:gd name="T3" fmla="*/ 345 h 814"/>
                  <a:gd name="T4" fmla="*/ 376 w 811"/>
                  <a:gd name="T5" fmla="*/ 377 h 814"/>
                  <a:gd name="T6" fmla="*/ 343 w 811"/>
                  <a:gd name="T7" fmla="*/ 422 h 814"/>
                  <a:gd name="T8" fmla="*/ 327 w 811"/>
                  <a:gd name="T9" fmla="*/ 474 h 814"/>
                  <a:gd name="T10" fmla="*/ 327 w 811"/>
                  <a:gd name="T11" fmla="*/ 529 h 814"/>
                  <a:gd name="T12" fmla="*/ 343 w 811"/>
                  <a:gd name="T13" fmla="*/ 581 h 814"/>
                  <a:gd name="T14" fmla="*/ 376 w 811"/>
                  <a:gd name="T15" fmla="*/ 626 h 814"/>
                  <a:gd name="T16" fmla="*/ 421 w 811"/>
                  <a:gd name="T17" fmla="*/ 658 h 814"/>
                  <a:gd name="T18" fmla="*/ 472 w 811"/>
                  <a:gd name="T19" fmla="*/ 675 h 814"/>
                  <a:gd name="T20" fmla="*/ 528 w 811"/>
                  <a:gd name="T21" fmla="*/ 675 h 814"/>
                  <a:gd name="T22" fmla="*/ 579 w 811"/>
                  <a:gd name="T23" fmla="*/ 658 h 814"/>
                  <a:gd name="T24" fmla="*/ 624 w 811"/>
                  <a:gd name="T25" fmla="*/ 626 h 814"/>
                  <a:gd name="T26" fmla="*/ 657 w 811"/>
                  <a:gd name="T27" fmla="*/ 580 h 814"/>
                  <a:gd name="T28" fmla="*/ 673 w 811"/>
                  <a:gd name="T29" fmla="*/ 528 h 814"/>
                  <a:gd name="T30" fmla="*/ 673 w 811"/>
                  <a:gd name="T31" fmla="*/ 475 h 814"/>
                  <a:gd name="T32" fmla="*/ 657 w 811"/>
                  <a:gd name="T33" fmla="*/ 423 h 814"/>
                  <a:gd name="T34" fmla="*/ 624 w 811"/>
                  <a:gd name="T35" fmla="*/ 377 h 814"/>
                  <a:gd name="T36" fmla="*/ 579 w 811"/>
                  <a:gd name="T37" fmla="*/ 345 h 814"/>
                  <a:gd name="T38" fmla="*/ 528 w 811"/>
                  <a:gd name="T39" fmla="*/ 328 h 814"/>
                  <a:gd name="T40" fmla="*/ 68 w 811"/>
                  <a:gd name="T41" fmla="*/ 0 h 814"/>
                  <a:gd name="T42" fmla="*/ 102 w 811"/>
                  <a:gd name="T43" fmla="*/ 9 h 814"/>
                  <a:gd name="T44" fmla="*/ 333 w 811"/>
                  <a:gd name="T45" fmla="*/ 236 h 814"/>
                  <a:gd name="T46" fmla="*/ 396 w 811"/>
                  <a:gd name="T47" fmla="*/ 205 h 814"/>
                  <a:gd name="T48" fmla="*/ 464 w 811"/>
                  <a:gd name="T49" fmla="*/ 190 h 814"/>
                  <a:gd name="T50" fmla="*/ 541 w 811"/>
                  <a:gd name="T51" fmla="*/ 191 h 814"/>
                  <a:gd name="T52" fmla="*/ 619 w 811"/>
                  <a:gd name="T53" fmla="*/ 212 h 814"/>
                  <a:gd name="T54" fmla="*/ 689 w 811"/>
                  <a:gd name="T55" fmla="*/ 252 h 814"/>
                  <a:gd name="T56" fmla="*/ 746 w 811"/>
                  <a:gd name="T57" fmla="*/ 309 h 814"/>
                  <a:gd name="T58" fmla="*/ 785 w 811"/>
                  <a:gd name="T59" fmla="*/ 375 h 814"/>
                  <a:gd name="T60" fmla="*/ 807 w 811"/>
                  <a:gd name="T61" fmla="*/ 446 h 814"/>
                  <a:gd name="T62" fmla="*/ 811 w 811"/>
                  <a:gd name="T63" fmla="*/ 519 h 814"/>
                  <a:gd name="T64" fmla="*/ 799 w 811"/>
                  <a:gd name="T65" fmla="*/ 592 h 814"/>
                  <a:gd name="T66" fmla="*/ 768 w 811"/>
                  <a:gd name="T67" fmla="*/ 662 h 814"/>
                  <a:gd name="T68" fmla="*/ 720 w 811"/>
                  <a:gd name="T69" fmla="*/ 722 h 814"/>
                  <a:gd name="T70" fmla="*/ 655 w 811"/>
                  <a:gd name="T71" fmla="*/ 772 h 814"/>
                  <a:gd name="T72" fmla="*/ 581 w 811"/>
                  <a:gd name="T73" fmla="*/ 803 h 814"/>
                  <a:gd name="T74" fmla="*/ 500 w 811"/>
                  <a:gd name="T75" fmla="*/ 814 h 814"/>
                  <a:gd name="T76" fmla="*/ 419 w 811"/>
                  <a:gd name="T77" fmla="*/ 803 h 814"/>
                  <a:gd name="T78" fmla="*/ 344 w 811"/>
                  <a:gd name="T79" fmla="*/ 772 h 814"/>
                  <a:gd name="T80" fmla="*/ 280 w 811"/>
                  <a:gd name="T81" fmla="*/ 722 h 814"/>
                  <a:gd name="T82" fmla="*/ 229 w 811"/>
                  <a:gd name="T83" fmla="*/ 657 h 814"/>
                  <a:gd name="T84" fmla="*/ 198 w 811"/>
                  <a:gd name="T85" fmla="*/ 583 h 814"/>
                  <a:gd name="T86" fmla="*/ 188 w 811"/>
                  <a:gd name="T87" fmla="*/ 502 h 814"/>
                  <a:gd name="T88" fmla="*/ 196 w 811"/>
                  <a:gd name="T89" fmla="*/ 431 h 814"/>
                  <a:gd name="T90" fmla="*/ 219 w 811"/>
                  <a:gd name="T91" fmla="*/ 365 h 814"/>
                  <a:gd name="T92" fmla="*/ 20 w 811"/>
                  <a:gd name="T93" fmla="*/ 118 h 814"/>
                  <a:gd name="T94" fmla="*/ 2 w 811"/>
                  <a:gd name="T95" fmla="*/ 87 h 814"/>
                  <a:gd name="T96" fmla="*/ 2 w 811"/>
                  <a:gd name="T97" fmla="*/ 52 h 814"/>
                  <a:gd name="T98" fmla="*/ 20 w 811"/>
                  <a:gd name="T99" fmla="*/ 21 h 814"/>
                  <a:gd name="T100" fmla="*/ 51 w 811"/>
                  <a:gd name="T101" fmla="*/ 3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1" h="814">
                    <a:moveTo>
                      <a:pt x="500" y="326"/>
                    </a:moveTo>
                    <a:lnTo>
                      <a:pt x="472" y="328"/>
                    </a:lnTo>
                    <a:lnTo>
                      <a:pt x="445" y="334"/>
                    </a:lnTo>
                    <a:lnTo>
                      <a:pt x="421" y="345"/>
                    </a:lnTo>
                    <a:lnTo>
                      <a:pt x="397" y="359"/>
                    </a:lnTo>
                    <a:lnTo>
                      <a:pt x="376" y="377"/>
                    </a:lnTo>
                    <a:lnTo>
                      <a:pt x="358" y="398"/>
                    </a:lnTo>
                    <a:lnTo>
                      <a:pt x="343" y="422"/>
                    </a:lnTo>
                    <a:lnTo>
                      <a:pt x="333" y="447"/>
                    </a:lnTo>
                    <a:lnTo>
                      <a:pt x="327" y="474"/>
                    </a:lnTo>
                    <a:lnTo>
                      <a:pt x="325" y="502"/>
                    </a:lnTo>
                    <a:lnTo>
                      <a:pt x="327" y="529"/>
                    </a:lnTo>
                    <a:lnTo>
                      <a:pt x="333" y="556"/>
                    </a:lnTo>
                    <a:lnTo>
                      <a:pt x="343" y="581"/>
                    </a:lnTo>
                    <a:lnTo>
                      <a:pt x="358" y="605"/>
                    </a:lnTo>
                    <a:lnTo>
                      <a:pt x="376" y="626"/>
                    </a:lnTo>
                    <a:lnTo>
                      <a:pt x="397" y="644"/>
                    </a:lnTo>
                    <a:lnTo>
                      <a:pt x="421" y="658"/>
                    </a:lnTo>
                    <a:lnTo>
                      <a:pt x="445" y="669"/>
                    </a:lnTo>
                    <a:lnTo>
                      <a:pt x="472" y="675"/>
                    </a:lnTo>
                    <a:lnTo>
                      <a:pt x="500" y="677"/>
                    </a:lnTo>
                    <a:lnTo>
                      <a:pt x="528" y="675"/>
                    </a:lnTo>
                    <a:lnTo>
                      <a:pt x="554" y="669"/>
                    </a:lnTo>
                    <a:lnTo>
                      <a:pt x="579" y="658"/>
                    </a:lnTo>
                    <a:lnTo>
                      <a:pt x="603" y="644"/>
                    </a:lnTo>
                    <a:lnTo>
                      <a:pt x="624" y="626"/>
                    </a:lnTo>
                    <a:lnTo>
                      <a:pt x="642" y="604"/>
                    </a:lnTo>
                    <a:lnTo>
                      <a:pt x="657" y="580"/>
                    </a:lnTo>
                    <a:lnTo>
                      <a:pt x="667" y="555"/>
                    </a:lnTo>
                    <a:lnTo>
                      <a:pt x="673" y="528"/>
                    </a:lnTo>
                    <a:lnTo>
                      <a:pt x="675" y="502"/>
                    </a:lnTo>
                    <a:lnTo>
                      <a:pt x="673" y="475"/>
                    </a:lnTo>
                    <a:lnTo>
                      <a:pt x="667" y="448"/>
                    </a:lnTo>
                    <a:lnTo>
                      <a:pt x="657" y="423"/>
                    </a:lnTo>
                    <a:lnTo>
                      <a:pt x="642" y="399"/>
                    </a:lnTo>
                    <a:lnTo>
                      <a:pt x="624" y="377"/>
                    </a:lnTo>
                    <a:lnTo>
                      <a:pt x="603" y="359"/>
                    </a:lnTo>
                    <a:lnTo>
                      <a:pt x="579" y="345"/>
                    </a:lnTo>
                    <a:lnTo>
                      <a:pt x="555" y="334"/>
                    </a:lnTo>
                    <a:lnTo>
                      <a:pt x="528" y="328"/>
                    </a:lnTo>
                    <a:lnTo>
                      <a:pt x="500" y="326"/>
                    </a:lnTo>
                    <a:close/>
                    <a:moveTo>
                      <a:pt x="68" y="0"/>
                    </a:moveTo>
                    <a:lnTo>
                      <a:pt x="86" y="2"/>
                    </a:lnTo>
                    <a:lnTo>
                      <a:pt x="102" y="9"/>
                    </a:lnTo>
                    <a:lnTo>
                      <a:pt x="117" y="20"/>
                    </a:lnTo>
                    <a:lnTo>
                      <a:pt x="333" y="236"/>
                    </a:lnTo>
                    <a:lnTo>
                      <a:pt x="363" y="220"/>
                    </a:lnTo>
                    <a:lnTo>
                      <a:pt x="396" y="205"/>
                    </a:lnTo>
                    <a:lnTo>
                      <a:pt x="429" y="196"/>
                    </a:lnTo>
                    <a:lnTo>
                      <a:pt x="464" y="190"/>
                    </a:lnTo>
                    <a:lnTo>
                      <a:pt x="500" y="188"/>
                    </a:lnTo>
                    <a:lnTo>
                      <a:pt x="541" y="191"/>
                    </a:lnTo>
                    <a:lnTo>
                      <a:pt x="581" y="198"/>
                    </a:lnTo>
                    <a:lnTo>
                      <a:pt x="619" y="212"/>
                    </a:lnTo>
                    <a:lnTo>
                      <a:pt x="655" y="229"/>
                    </a:lnTo>
                    <a:lnTo>
                      <a:pt x="689" y="252"/>
                    </a:lnTo>
                    <a:lnTo>
                      <a:pt x="720" y="280"/>
                    </a:lnTo>
                    <a:lnTo>
                      <a:pt x="746" y="309"/>
                    </a:lnTo>
                    <a:lnTo>
                      <a:pt x="768" y="341"/>
                    </a:lnTo>
                    <a:lnTo>
                      <a:pt x="785" y="375"/>
                    </a:lnTo>
                    <a:lnTo>
                      <a:pt x="799" y="410"/>
                    </a:lnTo>
                    <a:lnTo>
                      <a:pt x="807" y="446"/>
                    </a:lnTo>
                    <a:lnTo>
                      <a:pt x="811" y="482"/>
                    </a:lnTo>
                    <a:lnTo>
                      <a:pt x="811" y="519"/>
                    </a:lnTo>
                    <a:lnTo>
                      <a:pt x="807" y="556"/>
                    </a:lnTo>
                    <a:lnTo>
                      <a:pt x="799" y="592"/>
                    </a:lnTo>
                    <a:lnTo>
                      <a:pt x="785" y="627"/>
                    </a:lnTo>
                    <a:lnTo>
                      <a:pt x="768" y="662"/>
                    </a:lnTo>
                    <a:lnTo>
                      <a:pt x="746" y="692"/>
                    </a:lnTo>
                    <a:lnTo>
                      <a:pt x="720" y="722"/>
                    </a:lnTo>
                    <a:lnTo>
                      <a:pt x="689" y="749"/>
                    </a:lnTo>
                    <a:lnTo>
                      <a:pt x="655" y="772"/>
                    </a:lnTo>
                    <a:lnTo>
                      <a:pt x="619" y="791"/>
                    </a:lnTo>
                    <a:lnTo>
                      <a:pt x="581" y="803"/>
                    </a:lnTo>
                    <a:lnTo>
                      <a:pt x="541" y="811"/>
                    </a:lnTo>
                    <a:lnTo>
                      <a:pt x="500" y="814"/>
                    </a:lnTo>
                    <a:lnTo>
                      <a:pt x="459" y="811"/>
                    </a:lnTo>
                    <a:lnTo>
                      <a:pt x="419" y="803"/>
                    </a:lnTo>
                    <a:lnTo>
                      <a:pt x="380" y="791"/>
                    </a:lnTo>
                    <a:lnTo>
                      <a:pt x="344" y="772"/>
                    </a:lnTo>
                    <a:lnTo>
                      <a:pt x="310" y="749"/>
                    </a:lnTo>
                    <a:lnTo>
                      <a:pt x="280" y="722"/>
                    </a:lnTo>
                    <a:lnTo>
                      <a:pt x="252" y="691"/>
                    </a:lnTo>
                    <a:lnTo>
                      <a:pt x="229" y="657"/>
                    </a:lnTo>
                    <a:lnTo>
                      <a:pt x="212" y="621"/>
                    </a:lnTo>
                    <a:lnTo>
                      <a:pt x="198" y="583"/>
                    </a:lnTo>
                    <a:lnTo>
                      <a:pt x="190" y="543"/>
                    </a:lnTo>
                    <a:lnTo>
                      <a:pt x="188" y="502"/>
                    </a:lnTo>
                    <a:lnTo>
                      <a:pt x="190" y="465"/>
                    </a:lnTo>
                    <a:lnTo>
                      <a:pt x="196" y="431"/>
                    </a:lnTo>
                    <a:lnTo>
                      <a:pt x="205" y="397"/>
                    </a:lnTo>
                    <a:lnTo>
                      <a:pt x="219" y="365"/>
                    </a:lnTo>
                    <a:lnTo>
                      <a:pt x="236" y="334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B16BCC5E-DD31-2D40-F803-C7DDC179AF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1413" y="1922463"/>
                <a:ext cx="85725" cy="87313"/>
              </a:xfrm>
              <a:custGeom>
                <a:avLst/>
                <a:gdLst>
                  <a:gd name="T0" fmla="*/ 284 w 811"/>
                  <a:gd name="T1" fmla="*/ 139 h 813"/>
                  <a:gd name="T2" fmla="*/ 233 w 811"/>
                  <a:gd name="T3" fmla="*/ 155 h 813"/>
                  <a:gd name="T4" fmla="*/ 188 w 811"/>
                  <a:gd name="T5" fmla="*/ 188 h 813"/>
                  <a:gd name="T6" fmla="*/ 155 w 811"/>
                  <a:gd name="T7" fmla="*/ 233 h 813"/>
                  <a:gd name="T8" fmla="*/ 139 w 811"/>
                  <a:gd name="T9" fmla="*/ 284 h 813"/>
                  <a:gd name="T10" fmla="*/ 139 w 811"/>
                  <a:gd name="T11" fmla="*/ 340 h 813"/>
                  <a:gd name="T12" fmla="*/ 155 w 811"/>
                  <a:gd name="T13" fmla="*/ 392 h 813"/>
                  <a:gd name="T14" fmla="*/ 188 w 811"/>
                  <a:gd name="T15" fmla="*/ 436 h 813"/>
                  <a:gd name="T16" fmla="*/ 233 w 811"/>
                  <a:gd name="T17" fmla="*/ 469 h 813"/>
                  <a:gd name="T18" fmla="*/ 284 w 811"/>
                  <a:gd name="T19" fmla="*/ 486 h 813"/>
                  <a:gd name="T20" fmla="*/ 340 w 811"/>
                  <a:gd name="T21" fmla="*/ 486 h 813"/>
                  <a:gd name="T22" fmla="*/ 391 w 811"/>
                  <a:gd name="T23" fmla="*/ 469 h 813"/>
                  <a:gd name="T24" fmla="*/ 436 w 811"/>
                  <a:gd name="T25" fmla="*/ 436 h 813"/>
                  <a:gd name="T26" fmla="*/ 468 w 811"/>
                  <a:gd name="T27" fmla="*/ 392 h 813"/>
                  <a:gd name="T28" fmla="*/ 485 w 811"/>
                  <a:gd name="T29" fmla="*/ 340 h 813"/>
                  <a:gd name="T30" fmla="*/ 485 w 811"/>
                  <a:gd name="T31" fmla="*/ 284 h 813"/>
                  <a:gd name="T32" fmla="*/ 468 w 811"/>
                  <a:gd name="T33" fmla="*/ 233 h 813"/>
                  <a:gd name="T34" fmla="*/ 436 w 811"/>
                  <a:gd name="T35" fmla="*/ 188 h 813"/>
                  <a:gd name="T36" fmla="*/ 391 w 811"/>
                  <a:gd name="T37" fmla="*/ 155 h 813"/>
                  <a:gd name="T38" fmla="*/ 340 w 811"/>
                  <a:gd name="T39" fmla="*/ 139 h 813"/>
                  <a:gd name="T40" fmla="*/ 312 w 811"/>
                  <a:gd name="T41" fmla="*/ 0 h 813"/>
                  <a:gd name="T42" fmla="*/ 393 w 811"/>
                  <a:gd name="T43" fmla="*/ 10 h 813"/>
                  <a:gd name="T44" fmla="*/ 467 w 811"/>
                  <a:gd name="T45" fmla="*/ 41 h 813"/>
                  <a:gd name="T46" fmla="*/ 532 w 811"/>
                  <a:gd name="T47" fmla="*/ 91 h 813"/>
                  <a:gd name="T48" fmla="*/ 583 w 811"/>
                  <a:gd name="T49" fmla="*/ 156 h 813"/>
                  <a:gd name="T50" fmla="*/ 614 w 811"/>
                  <a:gd name="T51" fmla="*/ 231 h 813"/>
                  <a:gd name="T52" fmla="*/ 624 w 811"/>
                  <a:gd name="T53" fmla="*/ 312 h 813"/>
                  <a:gd name="T54" fmla="*/ 616 w 811"/>
                  <a:gd name="T55" fmla="*/ 382 h 813"/>
                  <a:gd name="T56" fmla="*/ 593 w 811"/>
                  <a:gd name="T57" fmla="*/ 448 h 813"/>
                  <a:gd name="T58" fmla="*/ 792 w 811"/>
                  <a:gd name="T59" fmla="*/ 695 h 813"/>
                  <a:gd name="T60" fmla="*/ 809 w 811"/>
                  <a:gd name="T61" fmla="*/ 727 h 813"/>
                  <a:gd name="T62" fmla="*/ 809 w 811"/>
                  <a:gd name="T63" fmla="*/ 761 h 813"/>
                  <a:gd name="T64" fmla="*/ 792 w 811"/>
                  <a:gd name="T65" fmla="*/ 792 h 813"/>
                  <a:gd name="T66" fmla="*/ 760 w 811"/>
                  <a:gd name="T67" fmla="*/ 811 h 813"/>
                  <a:gd name="T68" fmla="*/ 726 w 811"/>
                  <a:gd name="T69" fmla="*/ 811 h 813"/>
                  <a:gd name="T70" fmla="*/ 695 w 811"/>
                  <a:gd name="T71" fmla="*/ 792 h 813"/>
                  <a:gd name="T72" fmla="*/ 448 w 811"/>
                  <a:gd name="T73" fmla="*/ 593 h 813"/>
                  <a:gd name="T74" fmla="*/ 383 w 811"/>
                  <a:gd name="T75" fmla="*/ 617 h 813"/>
                  <a:gd name="T76" fmla="*/ 312 w 811"/>
                  <a:gd name="T77" fmla="*/ 625 h 813"/>
                  <a:gd name="T78" fmla="*/ 231 w 811"/>
                  <a:gd name="T79" fmla="*/ 615 h 813"/>
                  <a:gd name="T80" fmla="*/ 156 w 811"/>
                  <a:gd name="T81" fmla="*/ 584 h 813"/>
                  <a:gd name="T82" fmla="*/ 91 w 811"/>
                  <a:gd name="T83" fmla="*/ 533 h 813"/>
                  <a:gd name="T84" fmla="*/ 41 w 811"/>
                  <a:gd name="T85" fmla="*/ 468 h 813"/>
                  <a:gd name="T86" fmla="*/ 10 w 811"/>
                  <a:gd name="T87" fmla="*/ 394 h 813"/>
                  <a:gd name="T88" fmla="*/ 0 w 811"/>
                  <a:gd name="T89" fmla="*/ 312 h 813"/>
                  <a:gd name="T90" fmla="*/ 10 w 811"/>
                  <a:gd name="T91" fmla="*/ 231 h 813"/>
                  <a:gd name="T92" fmla="*/ 41 w 811"/>
                  <a:gd name="T93" fmla="*/ 156 h 813"/>
                  <a:gd name="T94" fmla="*/ 91 w 811"/>
                  <a:gd name="T95" fmla="*/ 91 h 813"/>
                  <a:gd name="T96" fmla="*/ 156 w 811"/>
                  <a:gd name="T97" fmla="*/ 41 h 813"/>
                  <a:gd name="T98" fmla="*/ 231 w 811"/>
                  <a:gd name="T99" fmla="*/ 10 h 813"/>
                  <a:gd name="T100" fmla="*/ 312 w 811"/>
                  <a:gd name="T10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1" h="813">
                    <a:moveTo>
                      <a:pt x="312" y="137"/>
                    </a:moveTo>
                    <a:lnTo>
                      <a:pt x="284" y="139"/>
                    </a:lnTo>
                    <a:lnTo>
                      <a:pt x="258" y="145"/>
                    </a:lnTo>
                    <a:lnTo>
                      <a:pt x="233" y="155"/>
                    </a:lnTo>
                    <a:lnTo>
                      <a:pt x="209" y="170"/>
                    </a:lnTo>
                    <a:lnTo>
                      <a:pt x="188" y="188"/>
                    </a:lnTo>
                    <a:lnTo>
                      <a:pt x="170" y="209"/>
                    </a:lnTo>
                    <a:lnTo>
                      <a:pt x="155" y="233"/>
                    </a:lnTo>
                    <a:lnTo>
                      <a:pt x="145" y="258"/>
                    </a:lnTo>
                    <a:lnTo>
                      <a:pt x="139" y="284"/>
                    </a:lnTo>
                    <a:lnTo>
                      <a:pt x="137" y="312"/>
                    </a:lnTo>
                    <a:lnTo>
                      <a:pt x="139" y="340"/>
                    </a:lnTo>
                    <a:lnTo>
                      <a:pt x="145" y="366"/>
                    </a:lnTo>
                    <a:lnTo>
                      <a:pt x="155" y="392"/>
                    </a:lnTo>
                    <a:lnTo>
                      <a:pt x="170" y="415"/>
                    </a:lnTo>
                    <a:lnTo>
                      <a:pt x="188" y="436"/>
                    </a:lnTo>
                    <a:lnTo>
                      <a:pt x="209" y="455"/>
                    </a:lnTo>
                    <a:lnTo>
                      <a:pt x="233" y="469"/>
                    </a:lnTo>
                    <a:lnTo>
                      <a:pt x="257" y="479"/>
                    </a:lnTo>
                    <a:lnTo>
                      <a:pt x="284" y="486"/>
                    </a:lnTo>
                    <a:lnTo>
                      <a:pt x="312" y="488"/>
                    </a:lnTo>
                    <a:lnTo>
                      <a:pt x="340" y="486"/>
                    </a:lnTo>
                    <a:lnTo>
                      <a:pt x="367" y="479"/>
                    </a:lnTo>
                    <a:lnTo>
                      <a:pt x="391" y="469"/>
                    </a:lnTo>
                    <a:lnTo>
                      <a:pt x="415" y="455"/>
                    </a:lnTo>
                    <a:lnTo>
                      <a:pt x="436" y="436"/>
                    </a:lnTo>
                    <a:lnTo>
                      <a:pt x="454" y="415"/>
                    </a:lnTo>
                    <a:lnTo>
                      <a:pt x="468" y="392"/>
                    </a:lnTo>
                    <a:lnTo>
                      <a:pt x="479" y="367"/>
                    </a:lnTo>
                    <a:lnTo>
                      <a:pt x="485" y="340"/>
                    </a:lnTo>
                    <a:lnTo>
                      <a:pt x="487" y="312"/>
                    </a:lnTo>
                    <a:lnTo>
                      <a:pt x="485" y="284"/>
                    </a:lnTo>
                    <a:lnTo>
                      <a:pt x="479" y="258"/>
                    </a:lnTo>
                    <a:lnTo>
                      <a:pt x="468" y="233"/>
                    </a:lnTo>
                    <a:lnTo>
                      <a:pt x="454" y="209"/>
                    </a:lnTo>
                    <a:lnTo>
                      <a:pt x="436" y="188"/>
                    </a:lnTo>
                    <a:lnTo>
                      <a:pt x="415" y="170"/>
                    </a:lnTo>
                    <a:lnTo>
                      <a:pt x="391" y="155"/>
                    </a:lnTo>
                    <a:lnTo>
                      <a:pt x="367" y="145"/>
                    </a:lnTo>
                    <a:lnTo>
                      <a:pt x="340" y="139"/>
                    </a:lnTo>
                    <a:lnTo>
                      <a:pt x="312" y="137"/>
                    </a:lnTo>
                    <a:close/>
                    <a:moveTo>
                      <a:pt x="312" y="0"/>
                    </a:moveTo>
                    <a:lnTo>
                      <a:pt x="353" y="3"/>
                    </a:lnTo>
                    <a:lnTo>
                      <a:pt x="393" y="10"/>
                    </a:lnTo>
                    <a:lnTo>
                      <a:pt x="431" y="23"/>
                    </a:lnTo>
                    <a:lnTo>
                      <a:pt x="467" y="41"/>
                    </a:lnTo>
                    <a:lnTo>
                      <a:pt x="501" y="64"/>
                    </a:lnTo>
                    <a:lnTo>
                      <a:pt x="532" y="91"/>
                    </a:lnTo>
                    <a:lnTo>
                      <a:pt x="560" y="122"/>
                    </a:lnTo>
                    <a:lnTo>
                      <a:pt x="583" y="156"/>
                    </a:lnTo>
                    <a:lnTo>
                      <a:pt x="601" y="193"/>
                    </a:lnTo>
                    <a:lnTo>
                      <a:pt x="614" y="231"/>
                    </a:lnTo>
                    <a:lnTo>
                      <a:pt x="622" y="271"/>
                    </a:lnTo>
                    <a:lnTo>
                      <a:pt x="624" y="312"/>
                    </a:lnTo>
                    <a:lnTo>
                      <a:pt x="622" y="347"/>
                    </a:lnTo>
                    <a:lnTo>
                      <a:pt x="616" y="382"/>
                    </a:lnTo>
                    <a:lnTo>
                      <a:pt x="607" y="416"/>
                    </a:lnTo>
                    <a:lnTo>
                      <a:pt x="593" y="448"/>
                    </a:lnTo>
                    <a:lnTo>
                      <a:pt x="576" y="479"/>
                    </a:lnTo>
                    <a:lnTo>
                      <a:pt x="792" y="695"/>
                    </a:lnTo>
                    <a:lnTo>
                      <a:pt x="803" y="711"/>
                    </a:lnTo>
                    <a:lnTo>
                      <a:pt x="809" y="727"/>
                    </a:lnTo>
                    <a:lnTo>
                      <a:pt x="811" y="744"/>
                    </a:lnTo>
                    <a:lnTo>
                      <a:pt x="809" y="761"/>
                    </a:lnTo>
                    <a:lnTo>
                      <a:pt x="803" y="778"/>
                    </a:lnTo>
                    <a:lnTo>
                      <a:pt x="792" y="792"/>
                    </a:lnTo>
                    <a:lnTo>
                      <a:pt x="778" y="803"/>
                    </a:lnTo>
                    <a:lnTo>
                      <a:pt x="760" y="811"/>
                    </a:lnTo>
                    <a:lnTo>
                      <a:pt x="744" y="813"/>
                    </a:lnTo>
                    <a:lnTo>
                      <a:pt x="726" y="811"/>
                    </a:lnTo>
                    <a:lnTo>
                      <a:pt x="710" y="803"/>
                    </a:lnTo>
                    <a:lnTo>
                      <a:pt x="695" y="792"/>
                    </a:lnTo>
                    <a:lnTo>
                      <a:pt x="479" y="576"/>
                    </a:lnTo>
                    <a:lnTo>
                      <a:pt x="448" y="593"/>
                    </a:lnTo>
                    <a:lnTo>
                      <a:pt x="416" y="607"/>
                    </a:lnTo>
                    <a:lnTo>
                      <a:pt x="383" y="617"/>
                    </a:lnTo>
                    <a:lnTo>
                      <a:pt x="348" y="623"/>
                    </a:lnTo>
                    <a:lnTo>
                      <a:pt x="312" y="625"/>
                    </a:lnTo>
                    <a:lnTo>
                      <a:pt x="271" y="622"/>
                    </a:lnTo>
                    <a:lnTo>
                      <a:pt x="231" y="615"/>
                    </a:lnTo>
                    <a:lnTo>
                      <a:pt x="192" y="601"/>
                    </a:lnTo>
                    <a:lnTo>
                      <a:pt x="156" y="584"/>
                    </a:lnTo>
                    <a:lnTo>
                      <a:pt x="122" y="561"/>
                    </a:lnTo>
                    <a:lnTo>
                      <a:pt x="91" y="533"/>
                    </a:lnTo>
                    <a:lnTo>
                      <a:pt x="64" y="502"/>
                    </a:lnTo>
                    <a:lnTo>
                      <a:pt x="41" y="468"/>
                    </a:lnTo>
                    <a:lnTo>
                      <a:pt x="23" y="432"/>
                    </a:lnTo>
                    <a:lnTo>
                      <a:pt x="10" y="394"/>
                    </a:lnTo>
                    <a:lnTo>
                      <a:pt x="3" y="354"/>
                    </a:lnTo>
                    <a:lnTo>
                      <a:pt x="0" y="312"/>
                    </a:lnTo>
                    <a:lnTo>
                      <a:pt x="3" y="271"/>
                    </a:lnTo>
                    <a:lnTo>
                      <a:pt x="10" y="231"/>
                    </a:lnTo>
                    <a:lnTo>
                      <a:pt x="23" y="193"/>
                    </a:lnTo>
                    <a:lnTo>
                      <a:pt x="41" y="156"/>
                    </a:lnTo>
                    <a:lnTo>
                      <a:pt x="64" y="122"/>
                    </a:lnTo>
                    <a:lnTo>
                      <a:pt x="91" y="91"/>
                    </a:lnTo>
                    <a:lnTo>
                      <a:pt x="122" y="64"/>
                    </a:lnTo>
                    <a:lnTo>
                      <a:pt x="156" y="41"/>
                    </a:lnTo>
                    <a:lnTo>
                      <a:pt x="192" y="23"/>
                    </a:lnTo>
                    <a:lnTo>
                      <a:pt x="231" y="10"/>
                    </a:lnTo>
                    <a:lnTo>
                      <a:pt x="271" y="3"/>
                    </a:lnTo>
                    <a:lnTo>
                      <a:pt x="3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B7E48660-582A-3830-B82B-9D5251EA3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8738" y="1922463"/>
                <a:ext cx="85725" cy="87313"/>
              </a:xfrm>
              <a:custGeom>
                <a:avLst/>
                <a:gdLst>
                  <a:gd name="T0" fmla="*/ 473 w 812"/>
                  <a:gd name="T1" fmla="*/ 140 h 814"/>
                  <a:gd name="T2" fmla="*/ 422 w 812"/>
                  <a:gd name="T3" fmla="*/ 156 h 814"/>
                  <a:gd name="T4" fmla="*/ 377 w 812"/>
                  <a:gd name="T5" fmla="*/ 189 h 814"/>
                  <a:gd name="T6" fmla="*/ 344 w 812"/>
                  <a:gd name="T7" fmla="*/ 234 h 814"/>
                  <a:gd name="T8" fmla="*/ 328 w 812"/>
                  <a:gd name="T9" fmla="*/ 285 h 814"/>
                  <a:gd name="T10" fmla="*/ 328 w 812"/>
                  <a:gd name="T11" fmla="*/ 341 h 814"/>
                  <a:gd name="T12" fmla="*/ 344 w 812"/>
                  <a:gd name="T13" fmla="*/ 394 h 814"/>
                  <a:gd name="T14" fmla="*/ 377 w 812"/>
                  <a:gd name="T15" fmla="*/ 438 h 814"/>
                  <a:gd name="T16" fmla="*/ 422 w 812"/>
                  <a:gd name="T17" fmla="*/ 470 h 814"/>
                  <a:gd name="T18" fmla="*/ 473 w 812"/>
                  <a:gd name="T19" fmla="*/ 488 h 814"/>
                  <a:gd name="T20" fmla="*/ 529 w 812"/>
                  <a:gd name="T21" fmla="*/ 488 h 814"/>
                  <a:gd name="T22" fmla="*/ 580 w 812"/>
                  <a:gd name="T23" fmla="*/ 470 h 814"/>
                  <a:gd name="T24" fmla="*/ 625 w 812"/>
                  <a:gd name="T25" fmla="*/ 438 h 814"/>
                  <a:gd name="T26" fmla="*/ 658 w 812"/>
                  <a:gd name="T27" fmla="*/ 393 h 814"/>
                  <a:gd name="T28" fmla="*/ 674 w 812"/>
                  <a:gd name="T29" fmla="*/ 340 h 814"/>
                  <a:gd name="T30" fmla="*/ 674 w 812"/>
                  <a:gd name="T31" fmla="*/ 286 h 814"/>
                  <a:gd name="T32" fmla="*/ 658 w 812"/>
                  <a:gd name="T33" fmla="*/ 235 h 814"/>
                  <a:gd name="T34" fmla="*/ 625 w 812"/>
                  <a:gd name="T35" fmla="*/ 189 h 814"/>
                  <a:gd name="T36" fmla="*/ 580 w 812"/>
                  <a:gd name="T37" fmla="*/ 156 h 814"/>
                  <a:gd name="T38" fmla="*/ 529 w 812"/>
                  <a:gd name="T39" fmla="*/ 140 h 814"/>
                  <a:gd name="T40" fmla="*/ 501 w 812"/>
                  <a:gd name="T41" fmla="*/ 0 h 814"/>
                  <a:gd name="T42" fmla="*/ 582 w 812"/>
                  <a:gd name="T43" fmla="*/ 11 h 814"/>
                  <a:gd name="T44" fmla="*/ 656 w 812"/>
                  <a:gd name="T45" fmla="*/ 42 h 814"/>
                  <a:gd name="T46" fmla="*/ 721 w 812"/>
                  <a:gd name="T47" fmla="*/ 91 h 814"/>
                  <a:gd name="T48" fmla="*/ 769 w 812"/>
                  <a:gd name="T49" fmla="*/ 152 h 814"/>
                  <a:gd name="T50" fmla="*/ 800 w 812"/>
                  <a:gd name="T51" fmla="*/ 221 h 814"/>
                  <a:gd name="T52" fmla="*/ 812 w 812"/>
                  <a:gd name="T53" fmla="*/ 295 h 814"/>
                  <a:gd name="T54" fmla="*/ 808 w 812"/>
                  <a:gd name="T55" fmla="*/ 368 h 814"/>
                  <a:gd name="T56" fmla="*/ 786 w 812"/>
                  <a:gd name="T57" fmla="*/ 439 h 814"/>
                  <a:gd name="T58" fmla="*/ 747 w 812"/>
                  <a:gd name="T59" fmla="*/ 505 h 814"/>
                  <a:gd name="T60" fmla="*/ 690 w 812"/>
                  <a:gd name="T61" fmla="*/ 562 h 814"/>
                  <a:gd name="T62" fmla="*/ 620 w 812"/>
                  <a:gd name="T63" fmla="*/ 602 h 814"/>
                  <a:gd name="T64" fmla="*/ 542 w 812"/>
                  <a:gd name="T65" fmla="*/ 623 h 814"/>
                  <a:gd name="T66" fmla="*/ 465 w 812"/>
                  <a:gd name="T67" fmla="*/ 624 h 814"/>
                  <a:gd name="T68" fmla="*/ 397 w 812"/>
                  <a:gd name="T69" fmla="*/ 608 h 814"/>
                  <a:gd name="T70" fmla="*/ 334 w 812"/>
                  <a:gd name="T71" fmla="*/ 577 h 814"/>
                  <a:gd name="T72" fmla="*/ 103 w 812"/>
                  <a:gd name="T73" fmla="*/ 804 h 814"/>
                  <a:gd name="T74" fmla="*/ 69 w 812"/>
                  <a:gd name="T75" fmla="*/ 814 h 814"/>
                  <a:gd name="T76" fmla="*/ 35 w 812"/>
                  <a:gd name="T77" fmla="*/ 804 h 814"/>
                  <a:gd name="T78" fmla="*/ 10 w 812"/>
                  <a:gd name="T79" fmla="*/ 779 h 814"/>
                  <a:gd name="T80" fmla="*/ 0 w 812"/>
                  <a:gd name="T81" fmla="*/ 745 h 814"/>
                  <a:gd name="T82" fmla="*/ 10 w 812"/>
                  <a:gd name="T83" fmla="*/ 712 h 814"/>
                  <a:gd name="T84" fmla="*/ 236 w 812"/>
                  <a:gd name="T85" fmla="*/ 480 h 814"/>
                  <a:gd name="T86" fmla="*/ 206 w 812"/>
                  <a:gd name="T87" fmla="*/ 417 h 814"/>
                  <a:gd name="T88" fmla="*/ 190 w 812"/>
                  <a:gd name="T89" fmla="*/ 349 h 814"/>
                  <a:gd name="T90" fmla="*/ 191 w 812"/>
                  <a:gd name="T91" fmla="*/ 272 h 814"/>
                  <a:gd name="T92" fmla="*/ 211 w 812"/>
                  <a:gd name="T93" fmla="*/ 194 h 814"/>
                  <a:gd name="T94" fmla="*/ 253 w 812"/>
                  <a:gd name="T95" fmla="*/ 122 h 814"/>
                  <a:gd name="T96" fmla="*/ 311 w 812"/>
                  <a:gd name="T97" fmla="*/ 65 h 814"/>
                  <a:gd name="T98" fmla="*/ 381 w 812"/>
                  <a:gd name="T99" fmla="*/ 23 h 814"/>
                  <a:gd name="T100" fmla="*/ 460 w 812"/>
                  <a:gd name="T101" fmla="*/ 3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2" h="814">
                    <a:moveTo>
                      <a:pt x="501" y="138"/>
                    </a:moveTo>
                    <a:lnTo>
                      <a:pt x="473" y="140"/>
                    </a:lnTo>
                    <a:lnTo>
                      <a:pt x="446" y="146"/>
                    </a:lnTo>
                    <a:lnTo>
                      <a:pt x="422" y="156"/>
                    </a:lnTo>
                    <a:lnTo>
                      <a:pt x="398" y="171"/>
                    </a:lnTo>
                    <a:lnTo>
                      <a:pt x="377" y="189"/>
                    </a:lnTo>
                    <a:lnTo>
                      <a:pt x="359" y="210"/>
                    </a:lnTo>
                    <a:lnTo>
                      <a:pt x="344" y="234"/>
                    </a:lnTo>
                    <a:lnTo>
                      <a:pt x="334" y="259"/>
                    </a:lnTo>
                    <a:lnTo>
                      <a:pt x="328" y="285"/>
                    </a:lnTo>
                    <a:lnTo>
                      <a:pt x="326" y="314"/>
                    </a:lnTo>
                    <a:lnTo>
                      <a:pt x="328" y="341"/>
                    </a:lnTo>
                    <a:lnTo>
                      <a:pt x="334" y="368"/>
                    </a:lnTo>
                    <a:lnTo>
                      <a:pt x="344" y="394"/>
                    </a:lnTo>
                    <a:lnTo>
                      <a:pt x="359" y="416"/>
                    </a:lnTo>
                    <a:lnTo>
                      <a:pt x="377" y="438"/>
                    </a:lnTo>
                    <a:lnTo>
                      <a:pt x="398" y="456"/>
                    </a:lnTo>
                    <a:lnTo>
                      <a:pt x="422" y="470"/>
                    </a:lnTo>
                    <a:lnTo>
                      <a:pt x="446" y="480"/>
                    </a:lnTo>
                    <a:lnTo>
                      <a:pt x="473" y="488"/>
                    </a:lnTo>
                    <a:lnTo>
                      <a:pt x="501" y="490"/>
                    </a:lnTo>
                    <a:lnTo>
                      <a:pt x="529" y="488"/>
                    </a:lnTo>
                    <a:lnTo>
                      <a:pt x="555" y="480"/>
                    </a:lnTo>
                    <a:lnTo>
                      <a:pt x="580" y="470"/>
                    </a:lnTo>
                    <a:lnTo>
                      <a:pt x="604" y="456"/>
                    </a:lnTo>
                    <a:lnTo>
                      <a:pt x="625" y="438"/>
                    </a:lnTo>
                    <a:lnTo>
                      <a:pt x="643" y="416"/>
                    </a:lnTo>
                    <a:lnTo>
                      <a:pt x="658" y="393"/>
                    </a:lnTo>
                    <a:lnTo>
                      <a:pt x="668" y="367"/>
                    </a:lnTo>
                    <a:lnTo>
                      <a:pt x="674" y="340"/>
                    </a:lnTo>
                    <a:lnTo>
                      <a:pt x="676" y="313"/>
                    </a:lnTo>
                    <a:lnTo>
                      <a:pt x="674" y="286"/>
                    </a:lnTo>
                    <a:lnTo>
                      <a:pt x="668" y="261"/>
                    </a:lnTo>
                    <a:lnTo>
                      <a:pt x="658" y="235"/>
                    </a:lnTo>
                    <a:lnTo>
                      <a:pt x="643" y="211"/>
                    </a:lnTo>
                    <a:lnTo>
                      <a:pt x="625" y="189"/>
                    </a:lnTo>
                    <a:lnTo>
                      <a:pt x="604" y="171"/>
                    </a:lnTo>
                    <a:lnTo>
                      <a:pt x="580" y="156"/>
                    </a:lnTo>
                    <a:lnTo>
                      <a:pt x="556" y="146"/>
                    </a:lnTo>
                    <a:lnTo>
                      <a:pt x="529" y="140"/>
                    </a:lnTo>
                    <a:lnTo>
                      <a:pt x="501" y="138"/>
                    </a:lnTo>
                    <a:close/>
                    <a:moveTo>
                      <a:pt x="501" y="0"/>
                    </a:moveTo>
                    <a:lnTo>
                      <a:pt x="542" y="3"/>
                    </a:lnTo>
                    <a:lnTo>
                      <a:pt x="582" y="11"/>
                    </a:lnTo>
                    <a:lnTo>
                      <a:pt x="620" y="23"/>
                    </a:lnTo>
                    <a:lnTo>
                      <a:pt x="656" y="42"/>
                    </a:lnTo>
                    <a:lnTo>
                      <a:pt x="690" y="65"/>
                    </a:lnTo>
                    <a:lnTo>
                      <a:pt x="721" y="91"/>
                    </a:lnTo>
                    <a:lnTo>
                      <a:pt x="747" y="121"/>
                    </a:lnTo>
                    <a:lnTo>
                      <a:pt x="769" y="152"/>
                    </a:lnTo>
                    <a:lnTo>
                      <a:pt x="786" y="186"/>
                    </a:lnTo>
                    <a:lnTo>
                      <a:pt x="800" y="221"/>
                    </a:lnTo>
                    <a:lnTo>
                      <a:pt x="808" y="258"/>
                    </a:lnTo>
                    <a:lnTo>
                      <a:pt x="812" y="295"/>
                    </a:lnTo>
                    <a:lnTo>
                      <a:pt x="812" y="332"/>
                    </a:lnTo>
                    <a:lnTo>
                      <a:pt x="808" y="368"/>
                    </a:lnTo>
                    <a:lnTo>
                      <a:pt x="800" y="404"/>
                    </a:lnTo>
                    <a:lnTo>
                      <a:pt x="786" y="439"/>
                    </a:lnTo>
                    <a:lnTo>
                      <a:pt x="769" y="473"/>
                    </a:lnTo>
                    <a:lnTo>
                      <a:pt x="747" y="505"/>
                    </a:lnTo>
                    <a:lnTo>
                      <a:pt x="721" y="534"/>
                    </a:lnTo>
                    <a:lnTo>
                      <a:pt x="690" y="562"/>
                    </a:lnTo>
                    <a:lnTo>
                      <a:pt x="656" y="585"/>
                    </a:lnTo>
                    <a:lnTo>
                      <a:pt x="620" y="602"/>
                    </a:lnTo>
                    <a:lnTo>
                      <a:pt x="582" y="616"/>
                    </a:lnTo>
                    <a:lnTo>
                      <a:pt x="542" y="623"/>
                    </a:lnTo>
                    <a:lnTo>
                      <a:pt x="501" y="626"/>
                    </a:lnTo>
                    <a:lnTo>
                      <a:pt x="465" y="624"/>
                    </a:lnTo>
                    <a:lnTo>
                      <a:pt x="431" y="618"/>
                    </a:lnTo>
                    <a:lnTo>
                      <a:pt x="397" y="608"/>
                    </a:lnTo>
                    <a:lnTo>
                      <a:pt x="365" y="595"/>
                    </a:lnTo>
                    <a:lnTo>
                      <a:pt x="334" y="577"/>
                    </a:lnTo>
                    <a:lnTo>
                      <a:pt x="118" y="793"/>
                    </a:lnTo>
                    <a:lnTo>
                      <a:pt x="103" y="804"/>
                    </a:lnTo>
                    <a:lnTo>
                      <a:pt x="86" y="812"/>
                    </a:lnTo>
                    <a:lnTo>
                      <a:pt x="69" y="814"/>
                    </a:lnTo>
                    <a:lnTo>
                      <a:pt x="52" y="812"/>
                    </a:lnTo>
                    <a:lnTo>
                      <a:pt x="35" y="804"/>
                    </a:lnTo>
                    <a:lnTo>
                      <a:pt x="21" y="793"/>
                    </a:lnTo>
                    <a:lnTo>
                      <a:pt x="10" y="779"/>
                    </a:lnTo>
                    <a:lnTo>
                      <a:pt x="2" y="762"/>
                    </a:lnTo>
                    <a:lnTo>
                      <a:pt x="0" y="745"/>
                    </a:lnTo>
                    <a:lnTo>
                      <a:pt x="2" y="728"/>
                    </a:lnTo>
                    <a:lnTo>
                      <a:pt x="10" y="712"/>
                    </a:lnTo>
                    <a:lnTo>
                      <a:pt x="21" y="696"/>
                    </a:lnTo>
                    <a:lnTo>
                      <a:pt x="236" y="480"/>
                    </a:lnTo>
                    <a:lnTo>
                      <a:pt x="220" y="449"/>
                    </a:lnTo>
                    <a:lnTo>
                      <a:pt x="206" y="417"/>
                    </a:lnTo>
                    <a:lnTo>
                      <a:pt x="196" y="383"/>
                    </a:lnTo>
                    <a:lnTo>
                      <a:pt x="190" y="349"/>
                    </a:lnTo>
                    <a:lnTo>
                      <a:pt x="188" y="313"/>
                    </a:lnTo>
                    <a:lnTo>
                      <a:pt x="191" y="272"/>
                    </a:lnTo>
                    <a:lnTo>
                      <a:pt x="199" y="232"/>
                    </a:lnTo>
                    <a:lnTo>
                      <a:pt x="211" y="194"/>
                    </a:lnTo>
                    <a:lnTo>
                      <a:pt x="230" y="156"/>
                    </a:lnTo>
                    <a:lnTo>
                      <a:pt x="253" y="122"/>
                    </a:lnTo>
                    <a:lnTo>
                      <a:pt x="281" y="91"/>
                    </a:lnTo>
                    <a:lnTo>
                      <a:pt x="311" y="65"/>
                    </a:lnTo>
                    <a:lnTo>
                      <a:pt x="344" y="42"/>
                    </a:lnTo>
                    <a:lnTo>
                      <a:pt x="381" y="23"/>
                    </a:lnTo>
                    <a:lnTo>
                      <a:pt x="420" y="11"/>
                    </a:lnTo>
                    <a:lnTo>
                      <a:pt x="460" y="3"/>
                    </a:lnTo>
                    <a:lnTo>
                      <a:pt x="5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94EBDB74-973A-B189-E02E-A0F1240207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1413" y="2109788"/>
                <a:ext cx="85725" cy="85725"/>
              </a:xfrm>
              <a:custGeom>
                <a:avLst/>
                <a:gdLst>
                  <a:gd name="T0" fmla="*/ 284 w 811"/>
                  <a:gd name="T1" fmla="*/ 328 h 814"/>
                  <a:gd name="T2" fmla="*/ 233 w 811"/>
                  <a:gd name="T3" fmla="*/ 345 h 814"/>
                  <a:gd name="T4" fmla="*/ 188 w 811"/>
                  <a:gd name="T5" fmla="*/ 377 h 814"/>
                  <a:gd name="T6" fmla="*/ 155 w 811"/>
                  <a:gd name="T7" fmla="*/ 422 h 814"/>
                  <a:gd name="T8" fmla="*/ 139 w 811"/>
                  <a:gd name="T9" fmla="*/ 474 h 814"/>
                  <a:gd name="T10" fmla="*/ 139 w 811"/>
                  <a:gd name="T11" fmla="*/ 528 h 814"/>
                  <a:gd name="T12" fmla="*/ 155 w 811"/>
                  <a:gd name="T13" fmla="*/ 581 h 814"/>
                  <a:gd name="T14" fmla="*/ 188 w 811"/>
                  <a:gd name="T15" fmla="*/ 625 h 814"/>
                  <a:gd name="T16" fmla="*/ 233 w 811"/>
                  <a:gd name="T17" fmla="*/ 657 h 814"/>
                  <a:gd name="T18" fmla="*/ 284 w 811"/>
                  <a:gd name="T19" fmla="*/ 675 h 814"/>
                  <a:gd name="T20" fmla="*/ 340 w 811"/>
                  <a:gd name="T21" fmla="*/ 675 h 814"/>
                  <a:gd name="T22" fmla="*/ 391 w 811"/>
                  <a:gd name="T23" fmla="*/ 657 h 814"/>
                  <a:gd name="T24" fmla="*/ 436 w 811"/>
                  <a:gd name="T25" fmla="*/ 625 h 814"/>
                  <a:gd name="T26" fmla="*/ 468 w 811"/>
                  <a:gd name="T27" fmla="*/ 580 h 814"/>
                  <a:gd name="T28" fmla="*/ 485 w 811"/>
                  <a:gd name="T29" fmla="*/ 528 h 814"/>
                  <a:gd name="T30" fmla="*/ 485 w 811"/>
                  <a:gd name="T31" fmla="*/ 475 h 814"/>
                  <a:gd name="T32" fmla="*/ 468 w 811"/>
                  <a:gd name="T33" fmla="*/ 423 h 814"/>
                  <a:gd name="T34" fmla="*/ 436 w 811"/>
                  <a:gd name="T35" fmla="*/ 377 h 814"/>
                  <a:gd name="T36" fmla="*/ 391 w 811"/>
                  <a:gd name="T37" fmla="*/ 345 h 814"/>
                  <a:gd name="T38" fmla="*/ 340 w 811"/>
                  <a:gd name="T39" fmla="*/ 328 h 814"/>
                  <a:gd name="T40" fmla="*/ 744 w 811"/>
                  <a:gd name="T41" fmla="*/ 0 h 814"/>
                  <a:gd name="T42" fmla="*/ 776 w 811"/>
                  <a:gd name="T43" fmla="*/ 9 h 814"/>
                  <a:gd name="T44" fmla="*/ 803 w 811"/>
                  <a:gd name="T45" fmla="*/ 35 h 814"/>
                  <a:gd name="T46" fmla="*/ 811 w 811"/>
                  <a:gd name="T47" fmla="*/ 69 h 814"/>
                  <a:gd name="T48" fmla="*/ 803 w 811"/>
                  <a:gd name="T49" fmla="*/ 103 h 814"/>
                  <a:gd name="T50" fmla="*/ 576 w 811"/>
                  <a:gd name="T51" fmla="*/ 333 h 814"/>
                  <a:gd name="T52" fmla="*/ 609 w 811"/>
                  <a:gd name="T53" fmla="*/ 404 h 814"/>
                  <a:gd name="T54" fmla="*/ 623 w 811"/>
                  <a:gd name="T55" fmla="*/ 478 h 814"/>
                  <a:gd name="T56" fmla="*/ 620 w 811"/>
                  <a:gd name="T57" fmla="*/ 552 h 814"/>
                  <a:gd name="T58" fmla="*/ 598 w 811"/>
                  <a:gd name="T59" fmla="*/ 625 h 814"/>
                  <a:gd name="T60" fmla="*/ 559 w 811"/>
                  <a:gd name="T61" fmla="*/ 692 h 814"/>
                  <a:gd name="T62" fmla="*/ 501 w 811"/>
                  <a:gd name="T63" fmla="*/ 749 h 814"/>
                  <a:gd name="T64" fmla="*/ 431 w 811"/>
                  <a:gd name="T65" fmla="*/ 791 h 814"/>
                  <a:gd name="T66" fmla="*/ 353 w 811"/>
                  <a:gd name="T67" fmla="*/ 811 h 814"/>
                  <a:gd name="T68" fmla="*/ 271 w 811"/>
                  <a:gd name="T69" fmla="*/ 811 h 814"/>
                  <a:gd name="T70" fmla="*/ 192 w 811"/>
                  <a:gd name="T71" fmla="*/ 791 h 814"/>
                  <a:gd name="T72" fmla="*/ 122 w 811"/>
                  <a:gd name="T73" fmla="*/ 749 h 814"/>
                  <a:gd name="T74" fmla="*/ 64 w 811"/>
                  <a:gd name="T75" fmla="*/ 691 h 814"/>
                  <a:gd name="T76" fmla="*/ 23 w 811"/>
                  <a:gd name="T77" fmla="*/ 621 h 814"/>
                  <a:gd name="T78" fmla="*/ 3 w 811"/>
                  <a:gd name="T79" fmla="*/ 543 h 814"/>
                  <a:gd name="T80" fmla="*/ 3 w 811"/>
                  <a:gd name="T81" fmla="*/ 460 h 814"/>
                  <a:gd name="T82" fmla="*/ 23 w 811"/>
                  <a:gd name="T83" fmla="*/ 382 h 814"/>
                  <a:gd name="T84" fmla="*/ 64 w 811"/>
                  <a:gd name="T85" fmla="*/ 311 h 814"/>
                  <a:gd name="T86" fmla="*/ 122 w 811"/>
                  <a:gd name="T87" fmla="*/ 253 h 814"/>
                  <a:gd name="T88" fmla="*/ 192 w 811"/>
                  <a:gd name="T89" fmla="*/ 213 h 814"/>
                  <a:gd name="T90" fmla="*/ 271 w 811"/>
                  <a:gd name="T91" fmla="*/ 191 h 814"/>
                  <a:gd name="T92" fmla="*/ 348 w 811"/>
                  <a:gd name="T93" fmla="*/ 191 h 814"/>
                  <a:gd name="T94" fmla="*/ 416 w 811"/>
                  <a:gd name="T95" fmla="*/ 207 h 814"/>
                  <a:gd name="T96" fmla="*/ 479 w 811"/>
                  <a:gd name="T97" fmla="*/ 237 h 814"/>
                  <a:gd name="T98" fmla="*/ 710 w 811"/>
                  <a:gd name="T99" fmla="*/ 9 h 814"/>
                  <a:gd name="T100" fmla="*/ 744 w 811"/>
                  <a:gd name="T101" fmla="*/ 0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1" h="814">
                    <a:moveTo>
                      <a:pt x="312" y="326"/>
                    </a:moveTo>
                    <a:lnTo>
                      <a:pt x="284" y="328"/>
                    </a:lnTo>
                    <a:lnTo>
                      <a:pt x="258" y="334"/>
                    </a:lnTo>
                    <a:lnTo>
                      <a:pt x="233" y="345"/>
                    </a:lnTo>
                    <a:lnTo>
                      <a:pt x="209" y="359"/>
                    </a:lnTo>
                    <a:lnTo>
                      <a:pt x="188" y="377"/>
                    </a:lnTo>
                    <a:lnTo>
                      <a:pt x="170" y="398"/>
                    </a:lnTo>
                    <a:lnTo>
                      <a:pt x="155" y="422"/>
                    </a:lnTo>
                    <a:lnTo>
                      <a:pt x="145" y="447"/>
                    </a:lnTo>
                    <a:lnTo>
                      <a:pt x="139" y="474"/>
                    </a:lnTo>
                    <a:lnTo>
                      <a:pt x="137" y="502"/>
                    </a:lnTo>
                    <a:lnTo>
                      <a:pt x="139" y="528"/>
                    </a:lnTo>
                    <a:lnTo>
                      <a:pt x="145" y="555"/>
                    </a:lnTo>
                    <a:lnTo>
                      <a:pt x="155" y="581"/>
                    </a:lnTo>
                    <a:lnTo>
                      <a:pt x="170" y="604"/>
                    </a:lnTo>
                    <a:lnTo>
                      <a:pt x="188" y="625"/>
                    </a:lnTo>
                    <a:lnTo>
                      <a:pt x="209" y="643"/>
                    </a:lnTo>
                    <a:lnTo>
                      <a:pt x="233" y="657"/>
                    </a:lnTo>
                    <a:lnTo>
                      <a:pt x="257" y="668"/>
                    </a:lnTo>
                    <a:lnTo>
                      <a:pt x="284" y="675"/>
                    </a:lnTo>
                    <a:lnTo>
                      <a:pt x="312" y="677"/>
                    </a:lnTo>
                    <a:lnTo>
                      <a:pt x="340" y="675"/>
                    </a:lnTo>
                    <a:lnTo>
                      <a:pt x="367" y="668"/>
                    </a:lnTo>
                    <a:lnTo>
                      <a:pt x="391" y="657"/>
                    </a:lnTo>
                    <a:lnTo>
                      <a:pt x="415" y="643"/>
                    </a:lnTo>
                    <a:lnTo>
                      <a:pt x="436" y="625"/>
                    </a:lnTo>
                    <a:lnTo>
                      <a:pt x="454" y="604"/>
                    </a:lnTo>
                    <a:lnTo>
                      <a:pt x="468" y="580"/>
                    </a:lnTo>
                    <a:lnTo>
                      <a:pt x="479" y="555"/>
                    </a:lnTo>
                    <a:lnTo>
                      <a:pt x="485" y="528"/>
                    </a:lnTo>
                    <a:lnTo>
                      <a:pt x="487" y="502"/>
                    </a:lnTo>
                    <a:lnTo>
                      <a:pt x="485" y="475"/>
                    </a:lnTo>
                    <a:lnTo>
                      <a:pt x="479" y="448"/>
                    </a:lnTo>
                    <a:lnTo>
                      <a:pt x="468" y="423"/>
                    </a:lnTo>
                    <a:lnTo>
                      <a:pt x="454" y="399"/>
                    </a:lnTo>
                    <a:lnTo>
                      <a:pt x="436" y="377"/>
                    </a:lnTo>
                    <a:lnTo>
                      <a:pt x="415" y="359"/>
                    </a:lnTo>
                    <a:lnTo>
                      <a:pt x="391" y="345"/>
                    </a:lnTo>
                    <a:lnTo>
                      <a:pt x="367" y="334"/>
                    </a:lnTo>
                    <a:lnTo>
                      <a:pt x="340" y="328"/>
                    </a:lnTo>
                    <a:lnTo>
                      <a:pt x="312" y="326"/>
                    </a:lnTo>
                    <a:close/>
                    <a:moveTo>
                      <a:pt x="744" y="0"/>
                    </a:moveTo>
                    <a:lnTo>
                      <a:pt x="760" y="3"/>
                    </a:lnTo>
                    <a:lnTo>
                      <a:pt x="776" y="9"/>
                    </a:lnTo>
                    <a:lnTo>
                      <a:pt x="792" y="21"/>
                    </a:lnTo>
                    <a:lnTo>
                      <a:pt x="803" y="35"/>
                    </a:lnTo>
                    <a:lnTo>
                      <a:pt x="809" y="52"/>
                    </a:lnTo>
                    <a:lnTo>
                      <a:pt x="811" y="69"/>
                    </a:lnTo>
                    <a:lnTo>
                      <a:pt x="809" y="87"/>
                    </a:lnTo>
                    <a:lnTo>
                      <a:pt x="803" y="103"/>
                    </a:lnTo>
                    <a:lnTo>
                      <a:pt x="792" y="118"/>
                    </a:lnTo>
                    <a:lnTo>
                      <a:pt x="576" y="333"/>
                    </a:lnTo>
                    <a:lnTo>
                      <a:pt x="594" y="367"/>
                    </a:lnTo>
                    <a:lnTo>
                      <a:pt x="609" y="404"/>
                    </a:lnTo>
                    <a:lnTo>
                      <a:pt x="618" y="440"/>
                    </a:lnTo>
                    <a:lnTo>
                      <a:pt x="623" y="478"/>
                    </a:lnTo>
                    <a:lnTo>
                      <a:pt x="624" y="515"/>
                    </a:lnTo>
                    <a:lnTo>
                      <a:pt x="620" y="552"/>
                    </a:lnTo>
                    <a:lnTo>
                      <a:pt x="612" y="589"/>
                    </a:lnTo>
                    <a:lnTo>
                      <a:pt x="598" y="625"/>
                    </a:lnTo>
                    <a:lnTo>
                      <a:pt x="581" y="659"/>
                    </a:lnTo>
                    <a:lnTo>
                      <a:pt x="559" y="692"/>
                    </a:lnTo>
                    <a:lnTo>
                      <a:pt x="532" y="722"/>
                    </a:lnTo>
                    <a:lnTo>
                      <a:pt x="501" y="749"/>
                    </a:lnTo>
                    <a:lnTo>
                      <a:pt x="468" y="772"/>
                    </a:lnTo>
                    <a:lnTo>
                      <a:pt x="431" y="791"/>
                    </a:lnTo>
                    <a:lnTo>
                      <a:pt x="393" y="803"/>
                    </a:lnTo>
                    <a:lnTo>
                      <a:pt x="353" y="811"/>
                    </a:lnTo>
                    <a:lnTo>
                      <a:pt x="312" y="814"/>
                    </a:lnTo>
                    <a:lnTo>
                      <a:pt x="271" y="811"/>
                    </a:lnTo>
                    <a:lnTo>
                      <a:pt x="231" y="803"/>
                    </a:lnTo>
                    <a:lnTo>
                      <a:pt x="192" y="791"/>
                    </a:lnTo>
                    <a:lnTo>
                      <a:pt x="156" y="772"/>
                    </a:lnTo>
                    <a:lnTo>
                      <a:pt x="122" y="749"/>
                    </a:lnTo>
                    <a:lnTo>
                      <a:pt x="91" y="722"/>
                    </a:lnTo>
                    <a:lnTo>
                      <a:pt x="64" y="691"/>
                    </a:lnTo>
                    <a:lnTo>
                      <a:pt x="41" y="657"/>
                    </a:lnTo>
                    <a:lnTo>
                      <a:pt x="23" y="621"/>
                    </a:lnTo>
                    <a:lnTo>
                      <a:pt x="10" y="583"/>
                    </a:lnTo>
                    <a:lnTo>
                      <a:pt x="3" y="543"/>
                    </a:lnTo>
                    <a:lnTo>
                      <a:pt x="0" y="502"/>
                    </a:lnTo>
                    <a:lnTo>
                      <a:pt x="3" y="460"/>
                    </a:lnTo>
                    <a:lnTo>
                      <a:pt x="10" y="420"/>
                    </a:lnTo>
                    <a:lnTo>
                      <a:pt x="23" y="382"/>
                    </a:lnTo>
                    <a:lnTo>
                      <a:pt x="41" y="345"/>
                    </a:lnTo>
                    <a:lnTo>
                      <a:pt x="64" y="311"/>
                    </a:lnTo>
                    <a:lnTo>
                      <a:pt x="91" y="280"/>
                    </a:lnTo>
                    <a:lnTo>
                      <a:pt x="122" y="253"/>
                    </a:lnTo>
                    <a:lnTo>
                      <a:pt x="156" y="230"/>
                    </a:lnTo>
                    <a:lnTo>
                      <a:pt x="192" y="213"/>
                    </a:lnTo>
                    <a:lnTo>
                      <a:pt x="231" y="199"/>
                    </a:lnTo>
                    <a:lnTo>
                      <a:pt x="271" y="191"/>
                    </a:lnTo>
                    <a:lnTo>
                      <a:pt x="312" y="189"/>
                    </a:lnTo>
                    <a:lnTo>
                      <a:pt x="348" y="191"/>
                    </a:lnTo>
                    <a:lnTo>
                      <a:pt x="382" y="196"/>
                    </a:lnTo>
                    <a:lnTo>
                      <a:pt x="416" y="207"/>
                    </a:lnTo>
                    <a:lnTo>
                      <a:pt x="448" y="220"/>
                    </a:lnTo>
                    <a:lnTo>
                      <a:pt x="479" y="237"/>
                    </a:lnTo>
                    <a:lnTo>
                      <a:pt x="695" y="21"/>
                    </a:lnTo>
                    <a:lnTo>
                      <a:pt x="710" y="9"/>
                    </a:lnTo>
                    <a:lnTo>
                      <a:pt x="726" y="3"/>
                    </a:lnTo>
                    <a:lnTo>
                      <a:pt x="7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FCDDF54D-B0EF-48C3-CFC8-AA9B0BCFB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1997075"/>
                <a:ext cx="68263" cy="123825"/>
              </a:xfrm>
              <a:custGeom>
                <a:avLst/>
                <a:gdLst>
                  <a:gd name="T0" fmla="*/ 357 w 645"/>
                  <a:gd name="T1" fmla="*/ 10 h 1168"/>
                  <a:gd name="T2" fmla="*/ 388 w 645"/>
                  <a:gd name="T3" fmla="*/ 50 h 1168"/>
                  <a:gd name="T4" fmla="*/ 523 w 645"/>
                  <a:gd name="T5" fmla="*/ 167 h 1168"/>
                  <a:gd name="T6" fmla="*/ 572 w 645"/>
                  <a:gd name="T7" fmla="*/ 186 h 1168"/>
                  <a:gd name="T8" fmla="*/ 591 w 645"/>
                  <a:gd name="T9" fmla="*/ 235 h 1168"/>
                  <a:gd name="T10" fmla="*/ 572 w 645"/>
                  <a:gd name="T11" fmla="*/ 283 h 1168"/>
                  <a:gd name="T12" fmla="*/ 523 w 645"/>
                  <a:gd name="T13" fmla="*/ 304 h 1168"/>
                  <a:gd name="T14" fmla="*/ 197 w 645"/>
                  <a:gd name="T15" fmla="*/ 314 h 1168"/>
                  <a:gd name="T16" fmla="*/ 149 w 645"/>
                  <a:gd name="T17" fmla="*/ 363 h 1168"/>
                  <a:gd name="T18" fmla="*/ 141 w 645"/>
                  <a:gd name="T19" fmla="*/ 433 h 1168"/>
                  <a:gd name="T20" fmla="*/ 178 w 645"/>
                  <a:gd name="T21" fmla="*/ 492 h 1168"/>
                  <a:gd name="T22" fmla="*/ 243 w 645"/>
                  <a:gd name="T23" fmla="*/ 514 h 1168"/>
                  <a:gd name="T24" fmla="*/ 479 w 645"/>
                  <a:gd name="T25" fmla="*/ 527 h 1168"/>
                  <a:gd name="T26" fmla="*/ 574 w 645"/>
                  <a:gd name="T27" fmla="*/ 585 h 1168"/>
                  <a:gd name="T28" fmla="*/ 632 w 645"/>
                  <a:gd name="T29" fmla="*/ 680 h 1168"/>
                  <a:gd name="T30" fmla="*/ 642 w 645"/>
                  <a:gd name="T31" fmla="*/ 797 h 1168"/>
                  <a:gd name="T32" fmla="*/ 597 w 645"/>
                  <a:gd name="T33" fmla="*/ 901 h 1168"/>
                  <a:gd name="T34" fmla="*/ 513 w 645"/>
                  <a:gd name="T35" fmla="*/ 973 h 1168"/>
                  <a:gd name="T36" fmla="*/ 402 w 645"/>
                  <a:gd name="T37" fmla="*/ 1000 h 1168"/>
                  <a:gd name="T38" fmla="*/ 388 w 645"/>
                  <a:gd name="T39" fmla="*/ 1118 h 1168"/>
                  <a:gd name="T40" fmla="*/ 357 w 645"/>
                  <a:gd name="T41" fmla="*/ 1159 h 1168"/>
                  <a:gd name="T42" fmla="*/ 304 w 645"/>
                  <a:gd name="T43" fmla="*/ 1166 h 1168"/>
                  <a:gd name="T44" fmla="*/ 264 w 645"/>
                  <a:gd name="T45" fmla="*/ 1134 h 1168"/>
                  <a:gd name="T46" fmla="*/ 253 w 645"/>
                  <a:gd name="T47" fmla="*/ 1000 h 1168"/>
                  <a:gd name="T48" fmla="*/ 81 w 645"/>
                  <a:gd name="T49" fmla="*/ 991 h 1168"/>
                  <a:gd name="T50" fmla="*/ 50 w 645"/>
                  <a:gd name="T51" fmla="*/ 950 h 1168"/>
                  <a:gd name="T52" fmla="*/ 57 w 645"/>
                  <a:gd name="T53" fmla="*/ 897 h 1168"/>
                  <a:gd name="T54" fmla="*/ 98 w 645"/>
                  <a:gd name="T55" fmla="*/ 865 h 1168"/>
                  <a:gd name="T56" fmla="*/ 425 w 645"/>
                  <a:gd name="T57" fmla="*/ 860 h 1168"/>
                  <a:gd name="T58" fmla="*/ 483 w 645"/>
                  <a:gd name="T59" fmla="*/ 824 h 1168"/>
                  <a:gd name="T60" fmla="*/ 507 w 645"/>
                  <a:gd name="T61" fmla="*/ 758 h 1168"/>
                  <a:gd name="T62" fmla="*/ 483 w 645"/>
                  <a:gd name="T63" fmla="*/ 691 h 1168"/>
                  <a:gd name="T64" fmla="*/ 425 w 645"/>
                  <a:gd name="T65" fmla="*/ 655 h 1168"/>
                  <a:gd name="T66" fmla="*/ 204 w 645"/>
                  <a:gd name="T67" fmla="*/ 648 h 1168"/>
                  <a:gd name="T68" fmla="*/ 100 w 645"/>
                  <a:gd name="T69" fmla="*/ 605 h 1168"/>
                  <a:gd name="T70" fmla="*/ 28 w 645"/>
                  <a:gd name="T71" fmla="*/ 520 h 1168"/>
                  <a:gd name="T72" fmla="*/ 0 w 645"/>
                  <a:gd name="T73" fmla="*/ 410 h 1168"/>
                  <a:gd name="T74" fmla="*/ 27 w 645"/>
                  <a:gd name="T75" fmla="*/ 298 h 1168"/>
                  <a:gd name="T76" fmla="*/ 100 w 645"/>
                  <a:gd name="T77" fmla="*/ 213 h 1168"/>
                  <a:gd name="T78" fmla="*/ 204 w 645"/>
                  <a:gd name="T79" fmla="*/ 170 h 1168"/>
                  <a:gd name="T80" fmla="*/ 253 w 645"/>
                  <a:gd name="T81" fmla="*/ 69 h 1168"/>
                  <a:gd name="T82" fmla="*/ 274 w 645"/>
                  <a:gd name="T83" fmla="*/ 20 h 1168"/>
                  <a:gd name="T84" fmla="*/ 322 w 645"/>
                  <a:gd name="T85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5" h="1168">
                    <a:moveTo>
                      <a:pt x="322" y="0"/>
                    </a:moveTo>
                    <a:lnTo>
                      <a:pt x="341" y="2"/>
                    </a:lnTo>
                    <a:lnTo>
                      <a:pt x="357" y="10"/>
                    </a:lnTo>
                    <a:lnTo>
                      <a:pt x="371" y="20"/>
                    </a:lnTo>
                    <a:lnTo>
                      <a:pt x="381" y="33"/>
                    </a:lnTo>
                    <a:lnTo>
                      <a:pt x="388" y="50"/>
                    </a:lnTo>
                    <a:lnTo>
                      <a:pt x="390" y="69"/>
                    </a:lnTo>
                    <a:lnTo>
                      <a:pt x="390" y="167"/>
                    </a:lnTo>
                    <a:lnTo>
                      <a:pt x="523" y="167"/>
                    </a:lnTo>
                    <a:lnTo>
                      <a:pt x="542" y="169"/>
                    </a:lnTo>
                    <a:lnTo>
                      <a:pt x="557" y="176"/>
                    </a:lnTo>
                    <a:lnTo>
                      <a:pt x="572" y="186"/>
                    </a:lnTo>
                    <a:lnTo>
                      <a:pt x="582" y="201"/>
                    </a:lnTo>
                    <a:lnTo>
                      <a:pt x="589" y="216"/>
                    </a:lnTo>
                    <a:lnTo>
                      <a:pt x="591" y="235"/>
                    </a:lnTo>
                    <a:lnTo>
                      <a:pt x="589" y="253"/>
                    </a:lnTo>
                    <a:lnTo>
                      <a:pt x="582" y="270"/>
                    </a:lnTo>
                    <a:lnTo>
                      <a:pt x="572" y="283"/>
                    </a:lnTo>
                    <a:lnTo>
                      <a:pt x="557" y="294"/>
                    </a:lnTo>
                    <a:lnTo>
                      <a:pt x="542" y="301"/>
                    </a:lnTo>
                    <a:lnTo>
                      <a:pt x="523" y="304"/>
                    </a:lnTo>
                    <a:lnTo>
                      <a:pt x="243" y="304"/>
                    </a:lnTo>
                    <a:lnTo>
                      <a:pt x="219" y="306"/>
                    </a:lnTo>
                    <a:lnTo>
                      <a:pt x="197" y="314"/>
                    </a:lnTo>
                    <a:lnTo>
                      <a:pt x="178" y="326"/>
                    </a:lnTo>
                    <a:lnTo>
                      <a:pt x="162" y="343"/>
                    </a:lnTo>
                    <a:lnTo>
                      <a:pt x="149" y="363"/>
                    </a:lnTo>
                    <a:lnTo>
                      <a:pt x="141" y="384"/>
                    </a:lnTo>
                    <a:lnTo>
                      <a:pt x="138" y="409"/>
                    </a:lnTo>
                    <a:lnTo>
                      <a:pt x="141" y="433"/>
                    </a:lnTo>
                    <a:lnTo>
                      <a:pt x="149" y="455"/>
                    </a:lnTo>
                    <a:lnTo>
                      <a:pt x="162" y="475"/>
                    </a:lnTo>
                    <a:lnTo>
                      <a:pt x="178" y="492"/>
                    </a:lnTo>
                    <a:lnTo>
                      <a:pt x="197" y="504"/>
                    </a:lnTo>
                    <a:lnTo>
                      <a:pt x="219" y="511"/>
                    </a:lnTo>
                    <a:lnTo>
                      <a:pt x="243" y="514"/>
                    </a:lnTo>
                    <a:lnTo>
                      <a:pt x="402" y="514"/>
                    </a:lnTo>
                    <a:lnTo>
                      <a:pt x="442" y="517"/>
                    </a:lnTo>
                    <a:lnTo>
                      <a:pt x="479" y="527"/>
                    </a:lnTo>
                    <a:lnTo>
                      <a:pt x="514" y="541"/>
                    </a:lnTo>
                    <a:lnTo>
                      <a:pt x="546" y="562"/>
                    </a:lnTo>
                    <a:lnTo>
                      <a:pt x="574" y="585"/>
                    </a:lnTo>
                    <a:lnTo>
                      <a:pt x="598" y="614"/>
                    </a:lnTo>
                    <a:lnTo>
                      <a:pt x="618" y="646"/>
                    </a:lnTo>
                    <a:lnTo>
                      <a:pt x="632" y="680"/>
                    </a:lnTo>
                    <a:lnTo>
                      <a:pt x="642" y="719"/>
                    </a:lnTo>
                    <a:lnTo>
                      <a:pt x="645" y="758"/>
                    </a:lnTo>
                    <a:lnTo>
                      <a:pt x="642" y="797"/>
                    </a:lnTo>
                    <a:lnTo>
                      <a:pt x="632" y="834"/>
                    </a:lnTo>
                    <a:lnTo>
                      <a:pt x="618" y="869"/>
                    </a:lnTo>
                    <a:lnTo>
                      <a:pt x="597" y="901"/>
                    </a:lnTo>
                    <a:lnTo>
                      <a:pt x="574" y="929"/>
                    </a:lnTo>
                    <a:lnTo>
                      <a:pt x="545" y="953"/>
                    </a:lnTo>
                    <a:lnTo>
                      <a:pt x="513" y="973"/>
                    </a:lnTo>
                    <a:lnTo>
                      <a:pt x="479" y="988"/>
                    </a:lnTo>
                    <a:lnTo>
                      <a:pt x="441" y="997"/>
                    </a:lnTo>
                    <a:lnTo>
                      <a:pt x="402" y="1000"/>
                    </a:lnTo>
                    <a:lnTo>
                      <a:pt x="390" y="1000"/>
                    </a:lnTo>
                    <a:lnTo>
                      <a:pt x="390" y="1100"/>
                    </a:lnTo>
                    <a:lnTo>
                      <a:pt x="388" y="1118"/>
                    </a:lnTo>
                    <a:lnTo>
                      <a:pt x="381" y="1134"/>
                    </a:lnTo>
                    <a:lnTo>
                      <a:pt x="371" y="1149"/>
                    </a:lnTo>
                    <a:lnTo>
                      <a:pt x="357" y="1159"/>
                    </a:lnTo>
                    <a:lnTo>
                      <a:pt x="341" y="1166"/>
                    </a:lnTo>
                    <a:lnTo>
                      <a:pt x="322" y="1168"/>
                    </a:lnTo>
                    <a:lnTo>
                      <a:pt x="304" y="1166"/>
                    </a:lnTo>
                    <a:lnTo>
                      <a:pt x="287" y="1159"/>
                    </a:lnTo>
                    <a:lnTo>
                      <a:pt x="274" y="1149"/>
                    </a:lnTo>
                    <a:lnTo>
                      <a:pt x="264" y="1134"/>
                    </a:lnTo>
                    <a:lnTo>
                      <a:pt x="256" y="1118"/>
                    </a:lnTo>
                    <a:lnTo>
                      <a:pt x="253" y="1100"/>
                    </a:lnTo>
                    <a:lnTo>
                      <a:pt x="253" y="1000"/>
                    </a:lnTo>
                    <a:lnTo>
                      <a:pt x="116" y="1000"/>
                    </a:lnTo>
                    <a:lnTo>
                      <a:pt x="98" y="998"/>
                    </a:lnTo>
                    <a:lnTo>
                      <a:pt x="81" y="991"/>
                    </a:lnTo>
                    <a:lnTo>
                      <a:pt x="68" y="980"/>
                    </a:lnTo>
                    <a:lnTo>
                      <a:pt x="57" y="966"/>
                    </a:lnTo>
                    <a:lnTo>
                      <a:pt x="50" y="950"/>
                    </a:lnTo>
                    <a:lnTo>
                      <a:pt x="47" y="931"/>
                    </a:lnTo>
                    <a:lnTo>
                      <a:pt x="50" y="914"/>
                    </a:lnTo>
                    <a:lnTo>
                      <a:pt x="57" y="897"/>
                    </a:lnTo>
                    <a:lnTo>
                      <a:pt x="68" y="883"/>
                    </a:lnTo>
                    <a:lnTo>
                      <a:pt x="81" y="872"/>
                    </a:lnTo>
                    <a:lnTo>
                      <a:pt x="98" y="865"/>
                    </a:lnTo>
                    <a:lnTo>
                      <a:pt x="116" y="863"/>
                    </a:lnTo>
                    <a:lnTo>
                      <a:pt x="402" y="863"/>
                    </a:lnTo>
                    <a:lnTo>
                      <a:pt x="425" y="860"/>
                    </a:lnTo>
                    <a:lnTo>
                      <a:pt x="447" y="853"/>
                    </a:lnTo>
                    <a:lnTo>
                      <a:pt x="467" y="839"/>
                    </a:lnTo>
                    <a:lnTo>
                      <a:pt x="483" y="824"/>
                    </a:lnTo>
                    <a:lnTo>
                      <a:pt x="495" y="804"/>
                    </a:lnTo>
                    <a:lnTo>
                      <a:pt x="504" y="782"/>
                    </a:lnTo>
                    <a:lnTo>
                      <a:pt x="507" y="758"/>
                    </a:lnTo>
                    <a:lnTo>
                      <a:pt x="504" y="733"/>
                    </a:lnTo>
                    <a:lnTo>
                      <a:pt x="495" y="710"/>
                    </a:lnTo>
                    <a:lnTo>
                      <a:pt x="483" y="691"/>
                    </a:lnTo>
                    <a:lnTo>
                      <a:pt x="467" y="674"/>
                    </a:lnTo>
                    <a:lnTo>
                      <a:pt x="447" y="662"/>
                    </a:lnTo>
                    <a:lnTo>
                      <a:pt x="425" y="655"/>
                    </a:lnTo>
                    <a:lnTo>
                      <a:pt x="402" y="652"/>
                    </a:lnTo>
                    <a:lnTo>
                      <a:pt x="243" y="652"/>
                    </a:lnTo>
                    <a:lnTo>
                      <a:pt x="204" y="648"/>
                    </a:lnTo>
                    <a:lnTo>
                      <a:pt x="166" y="639"/>
                    </a:lnTo>
                    <a:lnTo>
                      <a:pt x="132" y="625"/>
                    </a:lnTo>
                    <a:lnTo>
                      <a:pt x="100" y="605"/>
                    </a:lnTo>
                    <a:lnTo>
                      <a:pt x="71" y="580"/>
                    </a:lnTo>
                    <a:lnTo>
                      <a:pt x="47" y="552"/>
                    </a:lnTo>
                    <a:lnTo>
                      <a:pt x="28" y="520"/>
                    </a:lnTo>
                    <a:lnTo>
                      <a:pt x="12" y="485"/>
                    </a:lnTo>
                    <a:lnTo>
                      <a:pt x="3" y="448"/>
                    </a:lnTo>
                    <a:lnTo>
                      <a:pt x="0" y="410"/>
                    </a:lnTo>
                    <a:lnTo>
                      <a:pt x="3" y="370"/>
                    </a:lnTo>
                    <a:lnTo>
                      <a:pt x="12" y="333"/>
                    </a:lnTo>
                    <a:lnTo>
                      <a:pt x="27" y="298"/>
                    </a:lnTo>
                    <a:lnTo>
                      <a:pt x="47" y="266"/>
                    </a:lnTo>
                    <a:lnTo>
                      <a:pt x="71" y="238"/>
                    </a:lnTo>
                    <a:lnTo>
                      <a:pt x="100" y="213"/>
                    </a:lnTo>
                    <a:lnTo>
                      <a:pt x="132" y="193"/>
                    </a:lnTo>
                    <a:lnTo>
                      <a:pt x="166" y="179"/>
                    </a:lnTo>
                    <a:lnTo>
                      <a:pt x="204" y="170"/>
                    </a:lnTo>
                    <a:lnTo>
                      <a:pt x="243" y="167"/>
                    </a:lnTo>
                    <a:lnTo>
                      <a:pt x="253" y="167"/>
                    </a:lnTo>
                    <a:lnTo>
                      <a:pt x="253" y="69"/>
                    </a:lnTo>
                    <a:lnTo>
                      <a:pt x="256" y="50"/>
                    </a:lnTo>
                    <a:lnTo>
                      <a:pt x="264" y="33"/>
                    </a:lnTo>
                    <a:lnTo>
                      <a:pt x="274" y="20"/>
                    </a:lnTo>
                    <a:lnTo>
                      <a:pt x="287" y="10"/>
                    </a:lnTo>
                    <a:lnTo>
                      <a:pt x="304" y="2"/>
                    </a:lnTo>
                    <a:lnTo>
                      <a:pt x="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434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715F99-562B-8E22-3942-1F76AE86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Sales &amp; Operational Infrastructure</a:t>
            </a:r>
            <a:endParaRPr lang="en-US" sz="36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5EC05E-3848-F7AE-6BC6-96C3C702A283}"/>
              </a:ext>
            </a:extLst>
          </p:cNvPr>
          <p:cNvGrpSpPr/>
          <p:nvPr/>
        </p:nvGrpSpPr>
        <p:grpSpPr>
          <a:xfrm>
            <a:off x="7171464" y="1873200"/>
            <a:ext cx="4575594" cy="4557733"/>
            <a:chOff x="7171464" y="1873200"/>
            <a:chExt cx="4575594" cy="4557733"/>
          </a:xfrm>
        </p:grpSpPr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09DF0CB1-8507-B5F6-3287-F2916638B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2844192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" name="Oval 54">
              <a:extLst>
                <a:ext uri="{FF2B5EF4-FFF2-40B4-BE49-F238E27FC236}">
                  <a16:creationId xmlns:a16="http://schemas.microsoft.com/office/drawing/2014/main" id="{148FD2B6-1238-4C73-9BC1-C423EEFC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3815185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" name="Oval 54">
              <a:extLst>
                <a:ext uri="{FF2B5EF4-FFF2-40B4-BE49-F238E27FC236}">
                  <a16:creationId xmlns:a16="http://schemas.microsoft.com/office/drawing/2014/main" id="{22961445-9B87-5D32-D2C6-4608C681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1873200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" name="Oval 54">
              <a:extLst>
                <a:ext uri="{FF2B5EF4-FFF2-40B4-BE49-F238E27FC236}">
                  <a16:creationId xmlns:a16="http://schemas.microsoft.com/office/drawing/2014/main" id="{E0EE7551-D8B5-206B-6907-3DF8DFD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5757168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" name="Oval 54">
              <a:extLst>
                <a:ext uri="{FF2B5EF4-FFF2-40B4-BE49-F238E27FC236}">
                  <a16:creationId xmlns:a16="http://schemas.microsoft.com/office/drawing/2014/main" id="{F244DD51-6BF2-F267-D7BC-FAED7FD1C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464" y="4786179"/>
              <a:ext cx="673764" cy="6737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94E3A5-C7FC-B80E-79C0-DB97C3988D00}"/>
                </a:ext>
              </a:extLst>
            </p:cNvPr>
            <p:cNvSpPr/>
            <p:nvPr/>
          </p:nvSpPr>
          <p:spPr>
            <a:xfrm>
              <a:off x="8060737" y="1963349"/>
              <a:ext cx="3686317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Single point of contact for your sales team and channel partners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EDAF50-F04E-7CF3-6D13-F83B4A9C593E}"/>
                </a:ext>
              </a:extLst>
            </p:cNvPr>
            <p:cNvSpPr/>
            <p:nvPr/>
          </p:nvSpPr>
          <p:spPr>
            <a:xfrm>
              <a:off x="8060737" y="2926776"/>
              <a:ext cx="3686321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Sales lifecycle management – from quote to order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B77BE58-390C-7118-382A-1EA990F0B767}"/>
                </a:ext>
              </a:extLst>
            </p:cNvPr>
            <p:cNvSpPr/>
            <p:nvPr/>
          </p:nvSpPr>
          <p:spPr>
            <a:xfrm>
              <a:off x="8060737" y="3890202"/>
              <a:ext cx="3557784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Tailored sales activities mapped to your needs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AB1E92D-3EE9-0BDA-B089-78BFDBACF2E4}"/>
                </a:ext>
              </a:extLst>
            </p:cNvPr>
            <p:cNvSpPr/>
            <p:nvPr/>
          </p:nvSpPr>
          <p:spPr>
            <a:xfrm>
              <a:off x="8060737" y="4853628"/>
              <a:ext cx="3557788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Monitor industry sites and 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bid-boards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6830439-8010-9182-970C-5D4DAE97F063}"/>
                </a:ext>
              </a:extLst>
            </p:cNvPr>
            <p:cNvSpPr/>
            <p:nvPr/>
          </p:nvSpPr>
          <p:spPr>
            <a:xfrm>
              <a:off x="8060737" y="5817051"/>
              <a:ext cx="3557789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Best-in-class operations, quality, SLAs &amp; responsiveness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C91C6D4-0C4D-D6B2-D8C3-25BE505A6A61}"/>
                </a:ext>
              </a:extLst>
            </p:cNvPr>
            <p:cNvGrpSpPr/>
            <p:nvPr/>
          </p:nvGrpSpPr>
          <p:grpSpPr>
            <a:xfrm>
              <a:off x="7295304" y="1983065"/>
              <a:ext cx="400197" cy="455342"/>
              <a:chOff x="1066800" y="2373312"/>
              <a:chExt cx="271462" cy="292100"/>
            </a:xfrm>
            <a:solidFill>
              <a:schemeClr val="tx2"/>
            </a:solidFill>
          </p:grpSpPr>
          <p:sp>
            <p:nvSpPr>
              <p:cNvPr id="83" name="Oval 213">
                <a:extLst>
                  <a:ext uri="{FF2B5EF4-FFF2-40B4-BE49-F238E27FC236}">
                    <a16:creationId xmlns:a16="http://schemas.microsoft.com/office/drawing/2014/main" id="{62F550DF-68F9-7273-4C93-03C38A914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525" y="2373312"/>
                <a:ext cx="95250" cy="936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14">
                <a:extLst>
                  <a:ext uri="{FF2B5EF4-FFF2-40B4-BE49-F238E27FC236}">
                    <a16:creationId xmlns:a16="http://schemas.microsoft.com/office/drawing/2014/main" id="{27853D38-47A9-1F4C-BAA9-1A07C1DC2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6013" y="2481262"/>
                <a:ext cx="165100" cy="109538"/>
              </a:xfrm>
              <a:custGeom>
                <a:avLst/>
                <a:gdLst/>
                <a:ahLst/>
                <a:cxnLst>
                  <a:cxn ang="0">
                    <a:pos x="44" y="33"/>
                  </a:cxn>
                  <a:cxn ang="0">
                    <a:pos x="37" y="40"/>
                  </a:cxn>
                  <a:cxn ang="0">
                    <a:pos x="36" y="40"/>
                  </a:cxn>
                  <a:cxn ang="0">
                    <a:pos x="35" y="40"/>
                  </a:cxn>
                  <a:cxn ang="0">
                    <a:pos x="28" y="33"/>
                  </a:cxn>
                  <a:cxn ang="0">
                    <a:pos x="27" y="31"/>
                  </a:cxn>
                  <a:cxn ang="0">
                    <a:pos x="31" y="14"/>
                  </a:cxn>
                  <a:cxn ang="0">
                    <a:pos x="31" y="12"/>
                  </a:cxn>
                  <a:cxn ang="0">
                    <a:pos x="31" y="9"/>
                  </a:cxn>
                  <a:cxn ang="0">
                    <a:pos x="32" y="7"/>
                  </a:cxn>
                  <a:cxn ang="0">
                    <a:pos x="40" y="7"/>
                  </a:cxn>
                  <a:cxn ang="0">
                    <a:pos x="42" y="9"/>
                  </a:cxn>
                  <a:cxn ang="0">
                    <a:pos x="41" y="12"/>
                  </a:cxn>
                  <a:cxn ang="0">
                    <a:pos x="42" y="14"/>
                  </a:cxn>
                  <a:cxn ang="0">
                    <a:pos x="45" y="31"/>
                  </a:cxn>
                  <a:cxn ang="0">
                    <a:pos x="44" y="33"/>
                  </a:cxn>
                  <a:cxn ang="0">
                    <a:pos x="72" y="33"/>
                  </a:cxn>
                  <a:cxn ang="0">
                    <a:pos x="62" y="7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36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1" y="33"/>
                  </a:cxn>
                  <a:cxn ang="0">
                    <a:pos x="2" y="37"/>
                  </a:cxn>
                  <a:cxn ang="0">
                    <a:pos x="10" y="41"/>
                  </a:cxn>
                  <a:cxn ang="0">
                    <a:pos x="13" y="40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8" y="40"/>
                  </a:cxn>
                  <a:cxn ang="0">
                    <a:pos x="20" y="44"/>
                  </a:cxn>
                  <a:cxn ang="0">
                    <a:pos x="36" y="48"/>
                  </a:cxn>
                  <a:cxn ang="0">
                    <a:pos x="52" y="44"/>
                  </a:cxn>
                  <a:cxn ang="0">
                    <a:pos x="54" y="40"/>
                  </a:cxn>
                  <a:cxn ang="0">
                    <a:pos x="54" y="27"/>
                  </a:cxn>
                  <a:cxn ang="0">
                    <a:pos x="55" y="27"/>
                  </a:cxn>
                  <a:cxn ang="0">
                    <a:pos x="60" y="40"/>
                  </a:cxn>
                  <a:cxn ang="0">
                    <a:pos x="62" y="41"/>
                  </a:cxn>
                  <a:cxn ang="0">
                    <a:pos x="70" y="37"/>
                  </a:cxn>
                  <a:cxn ang="0">
                    <a:pos x="72" y="33"/>
                  </a:cxn>
                </a:cxnLst>
                <a:rect l="0" t="0" r="r" b="b"/>
                <a:pathLst>
                  <a:path w="72" h="48">
                    <a:moveTo>
                      <a:pt x="44" y="33"/>
                    </a:move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0"/>
                      <a:pt x="37" y="40"/>
                      <a:pt x="36" y="40"/>
                    </a:cubicBezTo>
                    <a:cubicBezTo>
                      <a:pt x="36" y="40"/>
                      <a:pt x="35" y="40"/>
                      <a:pt x="35" y="4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7" y="33"/>
                      <a:pt x="27" y="32"/>
                      <a:pt x="27" y="3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1" y="11"/>
                      <a:pt x="31" y="9"/>
                      <a:pt x="31" y="9"/>
                    </a:cubicBezTo>
                    <a:cubicBezTo>
                      <a:pt x="31" y="8"/>
                      <a:pt x="31" y="7"/>
                      <a:pt x="3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2" y="11"/>
                      <a:pt x="41" y="12"/>
                    </a:cubicBezTo>
                    <a:cubicBezTo>
                      <a:pt x="41" y="12"/>
                      <a:pt x="42" y="13"/>
                      <a:pt x="42" y="14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moveTo>
                      <a:pt x="72" y="33"/>
                    </a:move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0" y="0"/>
                      <a:pt x="5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44" y="0"/>
                      <a:pt x="36" y="0"/>
                    </a:cubicBezTo>
                    <a:cubicBezTo>
                      <a:pt x="28" y="0"/>
                      <a:pt x="21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1" y="7"/>
                      <a:pt x="10" y="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1" y="36"/>
                      <a:pt x="2" y="37"/>
                    </a:cubicBezTo>
                    <a:cubicBezTo>
                      <a:pt x="4" y="39"/>
                      <a:pt x="7" y="41"/>
                      <a:pt x="10" y="41"/>
                    </a:cubicBezTo>
                    <a:cubicBezTo>
                      <a:pt x="12" y="41"/>
                      <a:pt x="13" y="40"/>
                      <a:pt x="13" y="4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4"/>
                      <a:pt x="18" y="27"/>
                    </a:cubicBezTo>
                    <a:cubicBezTo>
                      <a:pt x="18" y="30"/>
                      <a:pt x="18" y="36"/>
                      <a:pt x="18" y="40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6" y="48"/>
                      <a:pt x="30" y="48"/>
                      <a:pt x="36" y="48"/>
                    </a:cubicBezTo>
                    <a:cubicBezTo>
                      <a:pt x="42" y="48"/>
                      <a:pt x="47" y="48"/>
                      <a:pt x="52" y="44"/>
                    </a:cubicBezTo>
                    <a:cubicBezTo>
                      <a:pt x="54" y="43"/>
                      <a:pt x="54" y="42"/>
                      <a:pt x="54" y="40"/>
                    </a:cubicBezTo>
                    <a:cubicBezTo>
                      <a:pt x="54" y="36"/>
                      <a:pt x="54" y="30"/>
                      <a:pt x="54" y="27"/>
                    </a:cubicBezTo>
                    <a:cubicBezTo>
                      <a:pt x="54" y="24"/>
                      <a:pt x="55" y="27"/>
                      <a:pt x="55" y="27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40"/>
                      <a:pt x="60" y="41"/>
                      <a:pt x="62" y="41"/>
                    </a:cubicBezTo>
                    <a:cubicBezTo>
                      <a:pt x="65" y="41"/>
                      <a:pt x="68" y="39"/>
                      <a:pt x="70" y="37"/>
                    </a:cubicBezTo>
                    <a:cubicBezTo>
                      <a:pt x="72" y="36"/>
                      <a:pt x="72" y="34"/>
                      <a:pt x="72" y="3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15">
                <a:extLst>
                  <a:ext uri="{FF2B5EF4-FFF2-40B4-BE49-F238E27FC236}">
                    <a16:creationId xmlns:a16="http://schemas.microsoft.com/office/drawing/2014/main" id="{E9C2FF41-CFD0-2434-41D5-EFD5C5A1B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2562224"/>
                <a:ext cx="271462" cy="103188"/>
              </a:xfrm>
              <a:custGeom>
                <a:avLst/>
                <a:gdLst/>
                <a:ahLst/>
                <a:cxnLst>
                  <a:cxn ang="0">
                    <a:pos x="113" y="9"/>
                  </a:cxn>
                  <a:cxn ang="0">
                    <a:pos x="112" y="9"/>
                  </a:cxn>
                  <a:cxn ang="0">
                    <a:pos x="111" y="9"/>
                  </a:cxn>
                  <a:cxn ang="0">
                    <a:pos x="105" y="2"/>
                  </a:cxn>
                  <a:cxn ang="0">
                    <a:pos x="100" y="0"/>
                  </a:cxn>
                  <a:cxn ang="0">
                    <a:pos x="98" y="3"/>
                  </a:cxn>
                  <a:cxn ang="0">
                    <a:pos x="58" y="20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5" y="20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54" y="26"/>
                  </a:cxn>
                  <a:cxn ang="0">
                    <a:pos x="56" y="27"/>
                  </a:cxn>
                  <a:cxn ang="0">
                    <a:pos x="56" y="34"/>
                  </a:cxn>
                  <a:cxn ang="0">
                    <a:pos x="55" y="35"/>
                  </a:cxn>
                  <a:cxn ang="0">
                    <a:pos x="53" y="39"/>
                  </a:cxn>
                  <a:cxn ang="0">
                    <a:pos x="59" y="45"/>
                  </a:cxn>
                  <a:cxn ang="0">
                    <a:pos x="64" y="39"/>
                  </a:cxn>
                  <a:cxn ang="0">
                    <a:pos x="62" y="35"/>
                  </a:cxn>
                  <a:cxn ang="0">
                    <a:pos x="62" y="34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101" y="9"/>
                  </a:cxn>
                  <a:cxn ang="0">
                    <a:pos x="103" y="9"/>
                  </a:cxn>
                  <a:cxn ang="0">
                    <a:pos x="107" y="13"/>
                  </a:cxn>
                  <a:cxn ang="0">
                    <a:pos x="108" y="15"/>
                  </a:cxn>
                  <a:cxn ang="0">
                    <a:pos x="108" y="15"/>
                  </a:cxn>
                  <a:cxn ang="0">
                    <a:pos x="113" y="20"/>
                  </a:cxn>
                  <a:cxn ang="0">
                    <a:pos x="119" y="15"/>
                  </a:cxn>
                  <a:cxn ang="0">
                    <a:pos x="113" y="9"/>
                  </a:cxn>
                </a:cxnLst>
                <a:rect l="0" t="0" r="r" b="b"/>
                <a:pathLst>
                  <a:path w="119" h="45">
                    <a:moveTo>
                      <a:pt x="113" y="9"/>
                    </a:moveTo>
                    <a:cubicBezTo>
                      <a:pt x="113" y="9"/>
                      <a:pt x="113" y="9"/>
                      <a:pt x="112" y="9"/>
                    </a:cubicBezTo>
                    <a:cubicBezTo>
                      <a:pt x="112" y="9"/>
                      <a:pt x="112" y="9"/>
                      <a:pt x="111" y="9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3" y="0"/>
                      <a:pt x="100" y="0"/>
                    </a:cubicBezTo>
                    <a:cubicBezTo>
                      <a:pt x="99" y="1"/>
                      <a:pt x="99" y="3"/>
                      <a:pt x="98" y="3"/>
                    </a:cubicBezTo>
                    <a:cubicBezTo>
                      <a:pt x="95" y="12"/>
                      <a:pt x="76" y="20"/>
                      <a:pt x="58" y="20"/>
                    </a:cubicBezTo>
                    <a:cubicBezTo>
                      <a:pt x="40" y="20"/>
                      <a:pt x="23" y="13"/>
                      <a:pt x="19" y="4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1"/>
                      <a:pt x="15" y="1"/>
                      <a:pt x="14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18"/>
                      <a:pt x="2" y="20"/>
                      <a:pt x="5" y="20"/>
                    </a:cubicBezTo>
                    <a:cubicBezTo>
                      <a:pt x="8" y="20"/>
                      <a:pt x="11" y="18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24" y="19"/>
                      <a:pt x="38" y="25"/>
                      <a:pt x="54" y="26"/>
                    </a:cubicBezTo>
                    <a:cubicBezTo>
                      <a:pt x="55" y="26"/>
                      <a:pt x="56" y="26"/>
                      <a:pt x="56" y="27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5"/>
                      <a:pt x="55" y="35"/>
                      <a:pt x="55" y="35"/>
                    </a:cubicBezTo>
                    <a:cubicBezTo>
                      <a:pt x="54" y="36"/>
                      <a:pt x="53" y="38"/>
                      <a:pt x="53" y="39"/>
                    </a:cubicBezTo>
                    <a:cubicBezTo>
                      <a:pt x="53" y="42"/>
                      <a:pt x="56" y="45"/>
                      <a:pt x="59" y="45"/>
                    </a:cubicBezTo>
                    <a:cubicBezTo>
                      <a:pt x="62" y="45"/>
                      <a:pt x="64" y="42"/>
                      <a:pt x="64" y="39"/>
                    </a:cubicBezTo>
                    <a:cubicBezTo>
                      <a:pt x="64" y="38"/>
                      <a:pt x="63" y="36"/>
                      <a:pt x="62" y="35"/>
                    </a:cubicBezTo>
                    <a:cubicBezTo>
                      <a:pt x="62" y="35"/>
                      <a:pt x="62" y="35"/>
                      <a:pt x="62" y="34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3" y="26"/>
                      <a:pt x="63" y="26"/>
                    </a:cubicBezTo>
                    <a:cubicBezTo>
                      <a:pt x="80" y="24"/>
                      <a:pt x="94" y="18"/>
                      <a:pt x="101" y="9"/>
                    </a:cubicBezTo>
                    <a:cubicBezTo>
                      <a:pt x="102" y="9"/>
                      <a:pt x="102" y="8"/>
                      <a:pt x="103" y="9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8"/>
                      <a:pt x="110" y="20"/>
                      <a:pt x="113" y="20"/>
                    </a:cubicBezTo>
                    <a:cubicBezTo>
                      <a:pt x="116" y="20"/>
                      <a:pt x="119" y="18"/>
                      <a:pt x="119" y="15"/>
                    </a:cubicBezTo>
                    <a:cubicBezTo>
                      <a:pt x="119" y="12"/>
                      <a:pt x="116" y="9"/>
                      <a:pt x="113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9B61EA3-6F3D-8305-87D6-00770A68C94F}"/>
                </a:ext>
              </a:extLst>
            </p:cNvPr>
            <p:cNvGrpSpPr/>
            <p:nvPr/>
          </p:nvGrpSpPr>
          <p:grpSpPr>
            <a:xfrm>
              <a:off x="7302227" y="2994534"/>
              <a:ext cx="415952" cy="382095"/>
              <a:chOff x="1501775" y="2393949"/>
              <a:chExt cx="273050" cy="250825"/>
            </a:xfrm>
            <a:solidFill>
              <a:srgbClr val="44546A"/>
            </a:solidFill>
          </p:grpSpPr>
          <p:sp>
            <p:nvSpPr>
              <p:cNvPr id="81" name="Freeform 216">
                <a:extLst>
                  <a:ext uri="{FF2B5EF4-FFF2-40B4-BE49-F238E27FC236}">
                    <a16:creationId xmlns:a16="http://schemas.microsoft.com/office/drawing/2014/main" id="{77B7A10F-9C06-2DB9-627F-64AEF28E0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775" y="2393949"/>
                <a:ext cx="273050" cy="250825"/>
              </a:xfrm>
              <a:custGeom>
                <a:avLst/>
                <a:gdLst/>
                <a:ahLst/>
                <a:cxnLst>
                  <a:cxn ang="0">
                    <a:pos x="109" y="54"/>
                  </a:cxn>
                  <a:cxn ang="0">
                    <a:pos x="112" y="51"/>
                  </a:cxn>
                  <a:cxn ang="0">
                    <a:pos x="117" y="51"/>
                  </a:cxn>
                  <a:cxn ang="0">
                    <a:pos x="118" y="49"/>
                  </a:cxn>
                  <a:cxn ang="0">
                    <a:pos x="104" y="28"/>
                  </a:cxn>
                  <a:cxn ang="0">
                    <a:pos x="103" y="28"/>
                  </a:cxn>
                  <a:cxn ang="0">
                    <a:pos x="89" y="49"/>
                  </a:cxn>
                  <a:cxn ang="0">
                    <a:pos x="90" y="51"/>
                  </a:cxn>
                  <a:cxn ang="0">
                    <a:pos x="95" y="51"/>
                  </a:cxn>
                  <a:cxn ang="0">
                    <a:pos x="98" y="54"/>
                  </a:cxn>
                  <a:cxn ang="0">
                    <a:pos x="54" y="98"/>
                  </a:cxn>
                  <a:cxn ang="0">
                    <a:pos x="10" y="54"/>
                  </a:cxn>
                  <a:cxn ang="0">
                    <a:pos x="54" y="10"/>
                  </a:cxn>
                  <a:cxn ang="0">
                    <a:pos x="73" y="14"/>
                  </a:cxn>
                  <a:cxn ang="0">
                    <a:pos x="75" y="15"/>
                  </a:cxn>
                  <a:cxn ang="0">
                    <a:pos x="80" y="12"/>
                  </a:cxn>
                  <a:cxn ang="0">
                    <a:pos x="77" y="5"/>
                  </a:cxn>
                  <a:cxn ang="0">
                    <a:pos x="54" y="0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109" y="54"/>
                  </a:cxn>
                </a:cxnLst>
                <a:rect l="0" t="0" r="r" b="b"/>
                <a:pathLst>
                  <a:path w="119" h="109">
                    <a:moveTo>
                      <a:pt x="109" y="54"/>
                    </a:moveTo>
                    <a:cubicBezTo>
                      <a:pt x="109" y="53"/>
                      <a:pt x="109" y="51"/>
                      <a:pt x="112" y="51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19" y="51"/>
                      <a:pt x="118" y="49"/>
                      <a:pt x="118" y="49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8"/>
                      <a:pt x="103" y="27"/>
                      <a:pt x="103" y="2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8" y="51"/>
                      <a:pt x="90" y="51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6" y="51"/>
                      <a:pt x="98" y="52"/>
                      <a:pt x="98" y="54"/>
                    </a:cubicBezTo>
                    <a:cubicBezTo>
                      <a:pt x="98" y="79"/>
                      <a:pt x="78" y="98"/>
                      <a:pt x="54" y="98"/>
                    </a:cubicBezTo>
                    <a:cubicBezTo>
                      <a:pt x="30" y="98"/>
                      <a:pt x="10" y="78"/>
                      <a:pt x="10" y="54"/>
                    </a:cubicBezTo>
                    <a:cubicBezTo>
                      <a:pt x="10" y="30"/>
                      <a:pt x="30" y="10"/>
                      <a:pt x="54" y="10"/>
                    </a:cubicBezTo>
                    <a:cubicBezTo>
                      <a:pt x="61" y="10"/>
                      <a:pt x="67" y="12"/>
                      <a:pt x="73" y="14"/>
                    </a:cubicBezTo>
                    <a:cubicBezTo>
                      <a:pt x="73" y="15"/>
                      <a:pt x="74" y="15"/>
                      <a:pt x="75" y="15"/>
                    </a:cubicBezTo>
                    <a:cubicBezTo>
                      <a:pt x="77" y="15"/>
                      <a:pt x="79" y="14"/>
                      <a:pt x="80" y="12"/>
                    </a:cubicBezTo>
                    <a:cubicBezTo>
                      <a:pt x="81" y="9"/>
                      <a:pt x="80" y="6"/>
                      <a:pt x="77" y="5"/>
                    </a:cubicBezTo>
                    <a:cubicBezTo>
                      <a:pt x="70" y="1"/>
                      <a:pt x="62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54"/>
                      <a:pt x="109" y="54"/>
                      <a:pt x="109" y="5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17">
                <a:extLst>
                  <a:ext uri="{FF2B5EF4-FFF2-40B4-BE49-F238E27FC236}">
                    <a16:creationId xmlns:a16="http://schemas.microsoft.com/office/drawing/2014/main" id="{1CFA56D0-664C-BBDA-DE9B-4E0EE9A09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088" y="2443162"/>
                <a:ext cx="76200" cy="150813"/>
              </a:xfrm>
              <a:custGeom>
                <a:avLst/>
                <a:gdLst/>
                <a:ahLst/>
                <a:cxnLst>
                  <a:cxn ang="0">
                    <a:pos x="19" y="28"/>
                  </a:cxn>
                  <a:cxn ang="0">
                    <a:pos x="10" y="21"/>
                  </a:cxn>
                  <a:cxn ang="0">
                    <a:pos x="17" y="15"/>
                  </a:cxn>
                  <a:cxn ang="0">
                    <a:pos x="26" y="17"/>
                  </a:cxn>
                  <a:cxn ang="0">
                    <a:pos x="27" y="18"/>
                  </a:cxn>
                  <a:cxn ang="0">
                    <a:pos x="29" y="16"/>
                  </a:cxn>
                  <a:cxn ang="0">
                    <a:pos x="31" y="13"/>
                  </a:cxn>
                  <a:cxn ang="0">
                    <a:pos x="29" y="10"/>
                  </a:cxn>
                  <a:cxn ang="0">
                    <a:pos x="21" y="8"/>
                  </a:cxn>
                  <a:cxn ang="0">
                    <a:pos x="21" y="7"/>
                  </a:cxn>
                  <a:cxn ang="0">
                    <a:pos x="20" y="3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3" y="8"/>
                  </a:cxn>
                  <a:cxn ang="0">
                    <a:pos x="12" y="8"/>
                  </a:cxn>
                  <a:cxn ang="0">
                    <a:pos x="1" y="22"/>
                  </a:cxn>
                  <a:cxn ang="0">
                    <a:pos x="15" y="36"/>
                  </a:cxn>
                  <a:cxn ang="0">
                    <a:pos x="23" y="44"/>
                  </a:cxn>
                  <a:cxn ang="0">
                    <a:pos x="15" y="51"/>
                  </a:cxn>
                  <a:cxn ang="0">
                    <a:pos x="5" y="48"/>
                  </a:cxn>
                  <a:cxn ang="0">
                    <a:pos x="4" y="48"/>
                  </a:cxn>
                  <a:cxn ang="0">
                    <a:pos x="2" y="49"/>
                  </a:cxn>
                  <a:cxn ang="0">
                    <a:pos x="0" y="53"/>
                  </a:cxn>
                  <a:cxn ang="0">
                    <a:pos x="2" y="55"/>
                  </a:cxn>
                  <a:cxn ang="0">
                    <a:pos x="12" y="58"/>
                  </a:cxn>
                  <a:cxn ang="0">
                    <a:pos x="12" y="59"/>
                  </a:cxn>
                  <a:cxn ang="0">
                    <a:pos x="12" y="64"/>
                  </a:cxn>
                  <a:cxn ang="0">
                    <a:pos x="15" y="66"/>
                  </a:cxn>
                  <a:cxn ang="0">
                    <a:pos x="17" y="66"/>
                  </a:cxn>
                  <a:cxn ang="0">
                    <a:pos x="20" y="64"/>
                  </a:cxn>
                  <a:cxn ang="0">
                    <a:pos x="20" y="58"/>
                  </a:cxn>
                  <a:cxn ang="0">
                    <a:pos x="20" y="58"/>
                  </a:cxn>
                  <a:cxn ang="0">
                    <a:pos x="33" y="44"/>
                  </a:cxn>
                  <a:cxn ang="0">
                    <a:pos x="19" y="28"/>
                  </a:cxn>
                </a:cxnLst>
                <a:rect l="0" t="0" r="r" b="b"/>
                <a:pathLst>
                  <a:path w="33" h="66">
                    <a:moveTo>
                      <a:pt x="19" y="28"/>
                    </a:moveTo>
                    <a:cubicBezTo>
                      <a:pt x="12" y="26"/>
                      <a:pt x="10" y="24"/>
                      <a:pt x="10" y="21"/>
                    </a:cubicBezTo>
                    <a:cubicBezTo>
                      <a:pt x="10" y="18"/>
                      <a:pt x="12" y="15"/>
                      <a:pt x="17" y="15"/>
                    </a:cubicBezTo>
                    <a:cubicBezTo>
                      <a:pt x="22" y="15"/>
                      <a:pt x="26" y="17"/>
                      <a:pt x="26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8"/>
                      <a:pt x="29" y="17"/>
                      <a:pt x="29" y="16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2"/>
                      <a:pt x="30" y="11"/>
                      <a:pt x="29" y="10"/>
                    </a:cubicBezTo>
                    <a:cubicBezTo>
                      <a:pt x="27" y="9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3" y="1"/>
                      <a:pt x="13" y="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5" y="10"/>
                      <a:pt x="1" y="15"/>
                      <a:pt x="1" y="22"/>
                    </a:cubicBezTo>
                    <a:cubicBezTo>
                      <a:pt x="1" y="30"/>
                      <a:pt x="8" y="34"/>
                      <a:pt x="15" y="36"/>
                    </a:cubicBezTo>
                    <a:cubicBezTo>
                      <a:pt x="21" y="39"/>
                      <a:pt x="23" y="41"/>
                      <a:pt x="23" y="44"/>
                    </a:cubicBezTo>
                    <a:cubicBezTo>
                      <a:pt x="23" y="48"/>
                      <a:pt x="20" y="51"/>
                      <a:pt x="15" y="51"/>
                    </a:cubicBezTo>
                    <a:cubicBezTo>
                      <a:pt x="11" y="51"/>
                      <a:pt x="5" y="48"/>
                      <a:pt x="5" y="48"/>
                    </a:cubicBezTo>
                    <a:cubicBezTo>
                      <a:pt x="5" y="48"/>
                      <a:pt x="4" y="48"/>
                      <a:pt x="4" y="48"/>
                    </a:cubicBezTo>
                    <a:cubicBezTo>
                      <a:pt x="3" y="48"/>
                      <a:pt x="2" y="48"/>
                      <a:pt x="2" y="4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1" y="55"/>
                      <a:pt x="2" y="55"/>
                    </a:cubicBezTo>
                    <a:cubicBezTo>
                      <a:pt x="5" y="57"/>
                      <a:pt x="12" y="58"/>
                      <a:pt x="12" y="58"/>
                    </a:cubicBezTo>
                    <a:cubicBezTo>
                      <a:pt x="12" y="58"/>
                      <a:pt x="12" y="58"/>
                      <a:pt x="12" y="59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5"/>
                      <a:pt x="14" y="66"/>
                      <a:pt x="15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9" y="66"/>
                      <a:pt x="20" y="65"/>
                      <a:pt x="20" y="64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8" y="56"/>
                      <a:pt x="33" y="51"/>
                      <a:pt x="33" y="44"/>
                    </a:cubicBezTo>
                    <a:cubicBezTo>
                      <a:pt x="33" y="37"/>
                      <a:pt x="29" y="32"/>
                      <a:pt x="19" y="2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864DEC32-0F5B-138A-BE84-EE87A9E8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1056" y="5902585"/>
              <a:ext cx="396992" cy="408730"/>
            </a:xfrm>
            <a:custGeom>
              <a:avLst/>
              <a:gdLst>
                <a:gd name="T0" fmla="*/ 1069 w 3500"/>
                <a:gd name="T1" fmla="*/ 3000 h 3486"/>
                <a:gd name="T2" fmla="*/ 2471 w 3500"/>
                <a:gd name="T3" fmla="*/ 3282 h 3486"/>
                <a:gd name="T4" fmla="*/ 2410 w 3500"/>
                <a:gd name="T5" fmla="*/ 2979 h 3486"/>
                <a:gd name="T6" fmla="*/ 1578 w 3500"/>
                <a:gd name="T7" fmla="*/ 2369 h 3486"/>
                <a:gd name="T8" fmla="*/ 1750 w 3500"/>
                <a:gd name="T9" fmla="*/ 2392 h 3486"/>
                <a:gd name="T10" fmla="*/ 2909 w 3500"/>
                <a:gd name="T11" fmla="*/ 707 h 3486"/>
                <a:gd name="T12" fmla="*/ 2745 w 3500"/>
                <a:gd name="T13" fmla="*/ 1397 h 3486"/>
                <a:gd name="T14" fmla="*/ 2596 w 3500"/>
                <a:gd name="T15" fmla="*/ 1822 h 3486"/>
                <a:gd name="T16" fmla="*/ 2941 w 3500"/>
                <a:gd name="T17" fmla="*/ 1526 h 3486"/>
                <a:gd name="T18" fmla="*/ 3189 w 3500"/>
                <a:gd name="T19" fmla="*/ 1043 h 3486"/>
                <a:gd name="T20" fmla="*/ 3293 w 3500"/>
                <a:gd name="T21" fmla="*/ 456 h 3486"/>
                <a:gd name="T22" fmla="*/ 260 w 3500"/>
                <a:gd name="T23" fmla="*/ 856 h 3486"/>
                <a:gd name="T24" fmla="*/ 461 w 3500"/>
                <a:gd name="T25" fmla="*/ 1381 h 3486"/>
                <a:gd name="T26" fmla="*/ 782 w 3500"/>
                <a:gd name="T27" fmla="*/ 1748 h 3486"/>
                <a:gd name="T28" fmla="*/ 837 w 3500"/>
                <a:gd name="T29" fmla="*/ 1599 h 3486"/>
                <a:gd name="T30" fmla="*/ 632 w 3500"/>
                <a:gd name="T31" fmla="*/ 948 h 3486"/>
                <a:gd name="T32" fmla="*/ 755 w 3500"/>
                <a:gd name="T33" fmla="*/ 204 h 3486"/>
                <a:gd name="T34" fmla="*/ 844 w 3500"/>
                <a:gd name="T35" fmla="*/ 962 h 3486"/>
                <a:gd name="T36" fmla="*/ 1065 w 3500"/>
                <a:gd name="T37" fmla="*/ 1604 h 3486"/>
                <a:gd name="T38" fmla="*/ 1277 w 3500"/>
                <a:gd name="T39" fmla="*/ 1928 h 3486"/>
                <a:gd name="T40" fmla="*/ 1515 w 3500"/>
                <a:gd name="T41" fmla="*/ 2126 h 3486"/>
                <a:gd name="T42" fmla="*/ 1750 w 3500"/>
                <a:gd name="T43" fmla="*/ 2188 h 3486"/>
                <a:gd name="T44" fmla="*/ 1985 w 3500"/>
                <a:gd name="T45" fmla="*/ 2126 h 3486"/>
                <a:gd name="T46" fmla="*/ 2223 w 3500"/>
                <a:gd name="T47" fmla="*/ 1928 h 3486"/>
                <a:gd name="T48" fmla="*/ 2435 w 3500"/>
                <a:gd name="T49" fmla="*/ 1604 h 3486"/>
                <a:gd name="T50" fmla="*/ 2656 w 3500"/>
                <a:gd name="T51" fmla="*/ 962 h 3486"/>
                <a:gd name="T52" fmla="*/ 2745 w 3500"/>
                <a:gd name="T53" fmla="*/ 204 h 3486"/>
                <a:gd name="T54" fmla="*/ 2912 w 3500"/>
                <a:gd name="T55" fmla="*/ 22 h 3486"/>
                <a:gd name="T56" fmla="*/ 3397 w 3500"/>
                <a:gd name="T57" fmla="*/ 251 h 3486"/>
                <a:gd name="T58" fmla="*/ 3497 w 3500"/>
                <a:gd name="T59" fmla="*/ 331 h 3486"/>
                <a:gd name="T60" fmla="*/ 3448 w 3500"/>
                <a:gd name="T61" fmla="*/ 866 h 3486"/>
                <a:gd name="T62" fmla="*/ 3255 w 3500"/>
                <a:gd name="T63" fmla="*/ 1411 h 3486"/>
                <a:gd name="T64" fmla="*/ 2944 w 3500"/>
                <a:gd name="T65" fmla="*/ 1828 h 3486"/>
                <a:gd name="T66" fmla="*/ 2559 w 3500"/>
                <a:gd name="T67" fmla="*/ 2057 h 3486"/>
                <a:gd name="T68" fmla="*/ 2185 w 3500"/>
                <a:gd name="T69" fmla="*/ 2243 h 3486"/>
                <a:gd name="T70" fmla="*/ 2435 w 3500"/>
                <a:gd name="T71" fmla="*/ 2760 h 3486"/>
                <a:gd name="T72" fmla="*/ 2632 w 3500"/>
                <a:gd name="T73" fmla="*/ 2934 h 3486"/>
                <a:gd name="T74" fmla="*/ 2683 w 3500"/>
                <a:gd name="T75" fmla="*/ 3282 h 3486"/>
                <a:gd name="T76" fmla="*/ 2783 w 3500"/>
                <a:gd name="T77" fmla="*/ 3360 h 3486"/>
                <a:gd name="T78" fmla="*/ 2729 w 3500"/>
                <a:gd name="T79" fmla="*/ 3475 h 3486"/>
                <a:gd name="T80" fmla="*/ 752 w 3500"/>
                <a:gd name="T81" fmla="*/ 3464 h 3486"/>
                <a:gd name="T82" fmla="*/ 724 w 3500"/>
                <a:gd name="T83" fmla="*/ 3339 h 3486"/>
                <a:gd name="T84" fmla="*/ 824 w 3500"/>
                <a:gd name="T85" fmla="*/ 3282 h 3486"/>
                <a:gd name="T86" fmla="*/ 891 w 3500"/>
                <a:gd name="T87" fmla="*/ 2895 h 3486"/>
                <a:gd name="T88" fmla="*/ 1108 w 3500"/>
                <a:gd name="T89" fmla="*/ 2747 h 3486"/>
                <a:gd name="T90" fmla="*/ 1259 w 3500"/>
                <a:gd name="T91" fmla="*/ 2198 h 3486"/>
                <a:gd name="T92" fmla="*/ 873 w 3500"/>
                <a:gd name="T93" fmla="*/ 2032 h 3486"/>
                <a:gd name="T94" fmla="*/ 498 w 3500"/>
                <a:gd name="T95" fmla="*/ 1770 h 3486"/>
                <a:gd name="T96" fmla="*/ 203 w 3500"/>
                <a:gd name="T97" fmla="*/ 1328 h 3486"/>
                <a:gd name="T98" fmla="*/ 34 w 3500"/>
                <a:gd name="T99" fmla="*/ 767 h 3486"/>
                <a:gd name="T100" fmla="*/ 11 w 3500"/>
                <a:gd name="T101" fmla="*/ 308 h 3486"/>
                <a:gd name="T102" fmla="*/ 552 w 3500"/>
                <a:gd name="T103" fmla="*/ 251 h 3486"/>
                <a:gd name="T104" fmla="*/ 607 w 3500"/>
                <a:gd name="T105" fmla="*/ 11 h 3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00" h="3486">
                  <a:moveTo>
                    <a:pt x="1201" y="2939"/>
                  </a:moveTo>
                  <a:lnTo>
                    <a:pt x="1170" y="2942"/>
                  </a:lnTo>
                  <a:lnTo>
                    <a:pt x="1141" y="2949"/>
                  </a:lnTo>
                  <a:lnTo>
                    <a:pt x="1114" y="2962"/>
                  </a:lnTo>
                  <a:lnTo>
                    <a:pt x="1090" y="2979"/>
                  </a:lnTo>
                  <a:lnTo>
                    <a:pt x="1069" y="3000"/>
                  </a:lnTo>
                  <a:lnTo>
                    <a:pt x="1052" y="3024"/>
                  </a:lnTo>
                  <a:lnTo>
                    <a:pt x="1039" y="3051"/>
                  </a:lnTo>
                  <a:lnTo>
                    <a:pt x="1032" y="3079"/>
                  </a:lnTo>
                  <a:lnTo>
                    <a:pt x="1029" y="3110"/>
                  </a:lnTo>
                  <a:lnTo>
                    <a:pt x="1029" y="3282"/>
                  </a:lnTo>
                  <a:lnTo>
                    <a:pt x="2471" y="3282"/>
                  </a:lnTo>
                  <a:lnTo>
                    <a:pt x="2471" y="3110"/>
                  </a:lnTo>
                  <a:lnTo>
                    <a:pt x="2468" y="3079"/>
                  </a:lnTo>
                  <a:lnTo>
                    <a:pt x="2461" y="3051"/>
                  </a:lnTo>
                  <a:lnTo>
                    <a:pt x="2448" y="3024"/>
                  </a:lnTo>
                  <a:lnTo>
                    <a:pt x="2431" y="3000"/>
                  </a:lnTo>
                  <a:lnTo>
                    <a:pt x="2410" y="2979"/>
                  </a:lnTo>
                  <a:lnTo>
                    <a:pt x="2386" y="2962"/>
                  </a:lnTo>
                  <a:lnTo>
                    <a:pt x="2359" y="2949"/>
                  </a:lnTo>
                  <a:lnTo>
                    <a:pt x="2330" y="2942"/>
                  </a:lnTo>
                  <a:lnTo>
                    <a:pt x="2299" y="2939"/>
                  </a:lnTo>
                  <a:lnTo>
                    <a:pt x="1201" y="2939"/>
                  </a:lnTo>
                  <a:close/>
                  <a:moveTo>
                    <a:pt x="1578" y="2369"/>
                  </a:moveTo>
                  <a:lnTo>
                    <a:pt x="1578" y="2735"/>
                  </a:lnTo>
                  <a:lnTo>
                    <a:pt x="1922" y="2735"/>
                  </a:lnTo>
                  <a:lnTo>
                    <a:pt x="1922" y="2369"/>
                  </a:lnTo>
                  <a:lnTo>
                    <a:pt x="1866" y="2382"/>
                  </a:lnTo>
                  <a:lnTo>
                    <a:pt x="1808" y="2389"/>
                  </a:lnTo>
                  <a:lnTo>
                    <a:pt x="1750" y="2392"/>
                  </a:lnTo>
                  <a:lnTo>
                    <a:pt x="1692" y="2389"/>
                  </a:lnTo>
                  <a:lnTo>
                    <a:pt x="1634" y="2382"/>
                  </a:lnTo>
                  <a:lnTo>
                    <a:pt x="1578" y="2369"/>
                  </a:lnTo>
                  <a:close/>
                  <a:moveTo>
                    <a:pt x="2937" y="456"/>
                  </a:moveTo>
                  <a:lnTo>
                    <a:pt x="2925" y="582"/>
                  </a:lnTo>
                  <a:lnTo>
                    <a:pt x="2909" y="707"/>
                  </a:lnTo>
                  <a:lnTo>
                    <a:pt x="2890" y="828"/>
                  </a:lnTo>
                  <a:lnTo>
                    <a:pt x="2868" y="948"/>
                  </a:lnTo>
                  <a:lnTo>
                    <a:pt x="2842" y="1065"/>
                  </a:lnTo>
                  <a:lnTo>
                    <a:pt x="2813" y="1179"/>
                  </a:lnTo>
                  <a:lnTo>
                    <a:pt x="2781" y="1289"/>
                  </a:lnTo>
                  <a:lnTo>
                    <a:pt x="2745" y="1397"/>
                  </a:lnTo>
                  <a:lnTo>
                    <a:pt x="2706" y="1500"/>
                  </a:lnTo>
                  <a:lnTo>
                    <a:pt x="2663" y="1599"/>
                  </a:lnTo>
                  <a:lnTo>
                    <a:pt x="2619" y="1694"/>
                  </a:lnTo>
                  <a:lnTo>
                    <a:pt x="2576" y="1775"/>
                  </a:lnTo>
                  <a:lnTo>
                    <a:pt x="2533" y="1850"/>
                  </a:lnTo>
                  <a:lnTo>
                    <a:pt x="2596" y="1822"/>
                  </a:lnTo>
                  <a:lnTo>
                    <a:pt x="2658" y="1788"/>
                  </a:lnTo>
                  <a:lnTo>
                    <a:pt x="2718" y="1748"/>
                  </a:lnTo>
                  <a:lnTo>
                    <a:pt x="2777" y="1702"/>
                  </a:lnTo>
                  <a:lnTo>
                    <a:pt x="2834" y="1649"/>
                  </a:lnTo>
                  <a:lnTo>
                    <a:pt x="2889" y="1591"/>
                  </a:lnTo>
                  <a:lnTo>
                    <a:pt x="2941" y="1526"/>
                  </a:lnTo>
                  <a:lnTo>
                    <a:pt x="2991" y="1457"/>
                  </a:lnTo>
                  <a:lnTo>
                    <a:pt x="3039" y="1381"/>
                  </a:lnTo>
                  <a:lnTo>
                    <a:pt x="3082" y="1301"/>
                  </a:lnTo>
                  <a:lnTo>
                    <a:pt x="3121" y="1219"/>
                  </a:lnTo>
                  <a:lnTo>
                    <a:pt x="3157" y="1132"/>
                  </a:lnTo>
                  <a:lnTo>
                    <a:pt x="3189" y="1043"/>
                  </a:lnTo>
                  <a:lnTo>
                    <a:pt x="3217" y="951"/>
                  </a:lnTo>
                  <a:lnTo>
                    <a:pt x="3240" y="856"/>
                  </a:lnTo>
                  <a:lnTo>
                    <a:pt x="3260" y="758"/>
                  </a:lnTo>
                  <a:lnTo>
                    <a:pt x="3275" y="659"/>
                  </a:lnTo>
                  <a:lnTo>
                    <a:pt x="3286" y="559"/>
                  </a:lnTo>
                  <a:lnTo>
                    <a:pt x="3293" y="456"/>
                  </a:lnTo>
                  <a:lnTo>
                    <a:pt x="2937" y="456"/>
                  </a:lnTo>
                  <a:close/>
                  <a:moveTo>
                    <a:pt x="207" y="456"/>
                  </a:moveTo>
                  <a:lnTo>
                    <a:pt x="214" y="559"/>
                  </a:lnTo>
                  <a:lnTo>
                    <a:pt x="225" y="659"/>
                  </a:lnTo>
                  <a:lnTo>
                    <a:pt x="240" y="758"/>
                  </a:lnTo>
                  <a:lnTo>
                    <a:pt x="260" y="856"/>
                  </a:lnTo>
                  <a:lnTo>
                    <a:pt x="283" y="951"/>
                  </a:lnTo>
                  <a:lnTo>
                    <a:pt x="311" y="1043"/>
                  </a:lnTo>
                  <a:lnTo>
                    <a:pt x="343" y="1132"/>
                  </a:lnTo>
                  <a:lnTo>
                    <a:pt x="379" y="1219"/>
                  </a:lnTo>
                  <a:lnTo>
                    <a:pt x="418" y="1301"/>
                  </a:lnTo>
                  <a:lnTo>
                    <a:pt x="461" y="1381"/>
                  </a:lnTo>
                  <a:lnTo>
                    <a:pt x="509" y="1457"/>
                  </a:lnTo>
                  <a:lnTo>
                    <a:pt x="559" y="1526"/>
                  </a:lnTo>
                  <a:lnTo>
                    <a:pt x="611" y="1591"/>
                  </a:lnTo>
                  <a:lnTo>
                    <a:pt x="666" y="1649"/>
                  </a:lnTo>
                  <a:lnTo>
                    <a:pt x="723" y="1702"/>
                  </a:lnTo>
                  <a:lnTo>
                    <a:pt x="782" y="1748"/>
                  </a:lnTo>
                  <a:lnTo>
                    <a:pt x="842" y="1788"/>
                  </a:lnTo>
                  <a:lnTo>
                    <a:pt x="904" y="1822"/>
                  </a:lnTo>
                  <a:lnTo>
                    <a:pt x="967" y="1850"/>
                  </a:lnTo>
                  <a:lnTo>
                    <a:pt x="924" y="1775"/>
                  </a:lnTo>
                  <a:lnTo>
                    <a:pt x="881" y="1694"/>
                  </a:lnTo>
                  <a:lnTo>
                    <a:pt x="837" y="1599"/>
                  </a:lnTo>
                  <a:lnTo>
                    <a:pt x="794" y="1500"/>
                  </a:lnTo>
                  <a:lnTo>
                    <a:pt x="755" y="1397"/>
                  </a:lnTo>
                  <a:lnTo>
                    <a:pt x="719" y="1289"/>
                  </a:lnTo>
                  <a:lnTo>
                    <a:pt x="687" y="1179"/>
                  </a:lnTo>
                  <a:lnTo>
                    <a:pt x="658" y="1065"/>
                  </a:lnTo>
                  <a:lnTo>
                    <a:pt x="632" y="948"/>
                  </a:lnTo>
                  <a:lnTo>
                    <a:pt x="610" y="828"/>
                  </a:lnTo>
                  <a:lnTo>
                    <a:pt x="591" y="707"/>
                  </a:lnTo>
                  <a:lnTo>
                    <a:pt x="575" y="582"/>
                  </a:lnTo>
                  <a:lnTo>
                    <a:pt x="563" y="456"/>
                  </a:lnTo>
                  <a:lnTo>
                    <a:pt x="207" y="456"/>
                  </a:lnTo>
                  <a:close/>
                  <a:moveTo>
                    <a:pt x="755" y="204"/>
                  </a:moveTo>
                  <a:lnTo>
                    <a:pt x="760" y="336"/>
                  </a:lnTo>
                  <a:lnTo>
                    <a:pt x="770" y="466"/>
                  </a:lnTo>
                  <a:lnTo>
                    <a:pt x="783" y="594"/>
                  </a:lnTo>
                  <a:lnTo>
                    <a:pt x="800" y="719"/>
                  </a:lnTo>
                  <a:lnTo>
                    <a:pt x="820" y="842"/>
                  </a:lnTo>
                  <a:lnTo>
                    <a:pt x="844" y="962"/>
                  </a:lnTo>
                  <a:lnTo>
                    <a:pt x="872" y="1079"/>
                  </a:lnTo>
                  <a:lnTo>
                    <a:pt x="904" y="1192"/>
                  </a:lnTo>
                  <a:lnTo>
                    <a:pt x="939" y="1301"/>
                  </a:lnTo>
                  <a:lnTo>
                    <a:pt x="978" y="1406"/>
                  </a:lnTo>
                  <a:lnTo>
                    <a:pt x="1019" y="1507"/>
                  </a:lnTo>
                  <a:lnTo>
                    <a:pt x="1065" y="1604"/>
                  </a:lnTo>
                  <a:lnTo>
                    <a:pt x="1103" y="1676"/>
                  </a:lnTo>
                  <a:lnTo>
                    <a:pt x="1143" y="1744"/>
                  </a:lnTo>
                  <a:lnTo>
                    <a:pt x="1184" y="1807"/>
                  </a:lnTo>
                  <a:lnTo>
                    <a:pt x="1226" y="1867"/>
                  </a:lnTo>
                  <a:lnTo>
                    <a:pt x="1270" y="1922"/>
                  </a:lnTo>
                  <a:lnTo>
                    <a:pt x="1277" y="1928"/>
                  </a:lnTo>
                  <a:lnTo>
                    <a:pt x="1282" y="1936"/>
                  </a:lnTo>
                  <a:lnTo>
                    <a:pt x="1327" y="1984"/>
                  </a:lnTo>
                  <a:lnTo>
                    <a:pt x="1372" y="2027"/>
                  </a:lnTo>
                  <a:lnTo>
                    <a:pt x="1419" y="2065"/>
                  </a:lnTo>
                  <a:lnTo>
                    <a:pt x="1467" y="2099"/>
                  </a:lnTo>
                  <a:lnTo>
                    <a:pt x="1515" y="2126"/>
                  </a:lnTo>
                  <a:lnTo>
                    <a:pt x="1521" y="2130"/>
                  </a:lnTo>
                  <a:lnTo>
                    <a:pt x="1528" y="2134"/>
                  </a:lnTo>
                  <a:lnTo>
                    <a:pt x="1582" y="2157"/>
                  </a:lnTo>
                  <a:lnTo>
                    <a:pt x="1638" y="2174"/>
                  </a:lnTo>
                  <a:lnTo>
                    <a:pt x="1694" y="2185"/>
                  </a:lnTo>
                  <a:lnTo>
                    <a:pt x="1750" y="2188"/>
                  </a:lnTo>
                  <a:lnTo>
                    <a:pt x="1806" y="2185"/>
                  </a:lnTo>
                  <a:lnTo>
                    <a:pt x="1862" y="2174"/>
                  </a:lnTo>
                  <a:lnTo>
                    <a:pt x="1918" y="2157"/>
                  </a:lnTo>
                  <a:lnTo>
                    <a:pt x="1973" y="2133"/>
                  </a:lnTo>
                  <a:lnTo>
                    <a:pt x="1979" y="2130"/>
                  </a:lnTo>
                  <a:lnTo>
                    <a:pt x="1985" y="2126"/>
                  </a:lnTo>
                  <a:lnTo>
                    <a:pt x="2033" y="2099"/>
                  </a:lnTo>
                  <a:lnTo>
                    <a:pt x="2081" y="2065"/>
                  </a:lnTo>
                  <a:lnTo>
                    <a:pt x="2128" y="2027"/>
                  </a:lnTo>
                  <a:lnTo>
                    <a:pt x="2173" y="1984"/>
                  </a:lnTo>
                  <a:lnTo>
                    <a:pt x="2218" y="1936"/>
                  </a:lnTo>
                  <a:lnTo>
                    <a:pt x="2223" y="1928"/>
                  </a:lnTo>
                  <a:lnTo>
                    <a:pt x="2230" y="1922"/>
                  </a:lnTo>
                  <a:lnTo>
                    <a:pt x="2274" y="1867"/>
                  </a:lnTo>
                  <a:lnTo>
                    <a:pt x="2316" y="1807"/>
                  </a:lnTo>
                  <a:lnTo>
                    <a:pt x="2357" y="1744"/>
                  </a:lnTo>
                  <a:lnTo>
                    <a:pt x="2397" y="1676"/>
                  </a:lnTo>
                  <a:lnTo>
                    <a:pt x="2435" y="1604"/>
                  </a:lnTo>
                  <a:lnTo>
                    <a:pt x="2481" y="1507"/>
                  </a:lnTo>
                  <a:lnTo>
                    <a:pt x="2522" y="1406"/>
                  </a:lnTo>
                  <a:lnTo>
                    <a:pt x="2561" y="1301"/>
                  </a:lnTo>
                  <a:lnTo>
                    <a:pt x="2596" y="1192"/>
                  </a:lnTo>
                  <a:lnTo>
                    <a:pt x="2628" y="1079"/>
                  </a:lnTo>
                  <a:lnTo>
                    <a:pt x="2656" y="962"/>
                  </a:lnTo>
                  <a:lnTo>
                    <a:pt x="2680" y="842"/>
                  </a:lnTo>
                  <a:lnTo>
                    <a:pt x="2700" y="719"/>
                  </a:lnTo>
                  <a:lnTo>
                    <a:pt x="2717" y="594"/>
                  </a:lnTo>
                  <a:lnTo>
                    <a:pt x="2730" y="466"/>
                  </a:lnTo>
                  <a:lnTo>
                    <a:pt x="2740" y="336"/>
                  </a:lnTo>
                  <a:lnTo>
                    <a:pt x="2745" y="204"/>
                  </a:lnTo>
                  <a:lnTo>
                    <a:pt x="755" y="204"/>
                  </a:lnTo>
                  <a:close/>
                  <a:moveTo>
                    <a:pt x="651" y="0"/>
                  </a:moveTo>
                  <a:lnTo>
                    <a:pt x="2849" y="0"/>
                  </a:lnTo>
                  <a:lnTo>
                    <a:pt x="2872" y="3"/>
                  </a:lnTo>
                  <a:lnTo>
                    <a:pt x="2893" y="11"/>
                  </a:lnTo>
                  <a:lnTo>
                    <a:pt x="2912" y="22"/>
                  </a:lnTo>
                  <a:lnTo>
                    <a:pt x="2928" y="38"/>
                  </a:lnTo>
                  <a:lnTo>
                    <a:pt x="2940" y="57"/>
                  </a:lnTo>
                  <a:lnTo>
                    <a:pt x="2948" y="79"/>
                  </a:lnTo>
                  <a:lnTo>
                    <a:pt x="2951" y="102"/>
                  </a:lnTo>
                  <a:lnTo>
                    <a:pt x="2948" y="251"/>
                  </a:lnTo>
                  <a:lnTo>
                    <a:pt x="3397" y="251"/>
                  </a:lnTo>
                  <a:lnTo>
                    <a:pt x="3420" y="255"/>
                  </a:lnTo>
                  <a:lnTo>
                    <a:pt x="3443" y="262"/>
                  </a:lnTo>
                  <a:lnTo>
                    <a:pt x="3462" y="274"/>
                  </a:lnTo>
                  <a:lnTo>
                    <a:pt x="3478" y="289"/>
                  </a:lnTo>
                  <a:lnTo>
                    <a:pt x="3489" y="308"/>
                  </a:lnTo>
                  <a:lnTo>
                    <a:pt x="3497" y="331"/>
                  </a:lnTo>
                  <a:lnTo>
                    <a:pt x="3500" y="354"/>
                  </a:lnTo>
                  <a:lnTo>
                    <a:pt x="3498" y="458"/>
                  </a:lnTo>
                  <a:lnTo>
                    <a:pt x="3492" y="563"/>
                  </a:lnTo>
                  <a:lnTo>
                    <a:pt x="3481" y="666"/>
                  </a:lnTo>
                  <a:lnTo>
                    <a:pt x="3466" y="767"/>
                  </a:lnTo>
                  <a:lnTo>
                    <a:pt x="3448" y="866"/>
                  </a:lnTo>
                  <a:lnTo>
                    <a:pt x="3426" y="963"/>
                  </a:lnTo>
                  <a:lnTo>
                    <a:pt x="3399" y="1058"/>
                  </a:lnTo>
                  <a:lnTo>
                    <a:pt x="3368" y="1150"/>
                  </a:lnTo>
                  <a:lnTo>
                    <a:pt x="3335" y="1240"/>
                  </a:lnTo>
                  <a:lnTo>
                    <a:pt x="3297" y="1328"/>
                  </a:lnTo>
                  <a:lnTo>
                    <a:pt x="3255" y="1411"/>
                  </a:lnTo>
                  <a:lnTo>
                    <a:pt x="3210" y="1493"/>
                  </a:lnTo>
                  <a:lnTo>
                    <a:pt x="3162" y="1570"/>
                  </a:lnTo>
                  <a:lnTo>
                    <a:pt x="3111" y="1642"/>
                  </a:lnTo>
                  <a:lnTo>
                    <a:pt x="3058" y="1708"/>
                  </a:lnTo>
                  <a:lnTo>
                    <a:pt x="3002" y="1770"/>
                  </a:lnTo>
                  <a:lnTo>
                    <a:pt x="2944" y="1828"/>
                  </a:lnTo>
                  <a:lnTo>
                    <a:pt x="2884" y="1879"/>
                  </a:lnTo>
                  <a:lnTo>
                    <a:pt x="2822" y="1926"/>
                  </a:lnTo>
                  <a:lnTo>
                    <a:pt x="2759" y="1966"/>
                  </a:lnTo>
                  <a:lnTo>
                    <a:pt x="2694" y="2002"/>
                  </a:lnTo>
                  <a:lnTo>
                    <a:pt x="2627" y="2032"/>
                  </a:lnTo>
                  <a:lnTo>
                    <a:pt x="2559" y="2057"/>
                  </a:lnTo>
                  <a:lnTo>
                    <a:pt x="2490" y="2075"/>
                  </a:lnTo>
                  <a:lnTo>
                    <a:pt x="2420" y="2088"/>
                  </a:lnTo>
                  <a:lnTo>
                    <a:pt x="2349" y="2095"/>
                  </a:lnTo>
                  <a:lnTo>
                    <a:pt x="2296" y="2150"/>
                  </a:lnTo>
                  <a:lnTo>
                    <a:pt x="2241" y="2198"/>
                  </a:lnTo>
                  <a:lnTo>
                    <a:pt x="2185" y="2243"/>
                  </a:lnTo>
                  <a:lnTo>
                    <a:pt x="2128" y="2281"/>
                  </a:lnTo>
                  <a:lnTo>
                    <a:pt x="2128" y="2735"/>
                  </a:lnTo>
                  <a:lnTo>
                    <a:pt x="2299" y="2735"/>
                  </a:lnTo>
                  <a:lnTo>
                    <a:pt x="2346" y="2738"/>
                  </a:lnTo>
                  <a:lnTo>
                    <a:pt x="2392" y="2747"/>
                  </a:lnTo>
                  <a:lnTo>
                    <a:pt x="2435" y="2760"/>
                  </a:lnTo>
                  <a:lnTo>
                    <a:pt x="2477" y="2779"/>
                  </a:lnTo>
                  <a:lnTo>
                    <a:pt x="2515" y="2803"/>
                  </a:lnTo>
                  <a:lnTo>
                    <a:pt x="2550" y="2830"/>
                  </a:lnTo>
                  <a:lnTo>
                    <a:pt x="2580" y="2861"/>
                  </a:lnTo>
                  <a:lnTo>
                    <a:pt x="2609" y="2895"/>
                  </a:lnTo>
                  <a:lnTo>
                    <a:pt x="2632" y="2934"/>
                  </a:lnTo>
                  <a:lnTo>
                    <a:pt x="2650" y="2975"/>
                  </a:lnTo>
                  <a:lnTo>
                    <a:pt x="2664" y="3018"/>
                  </a:lnTo>
                  <a:lnTo>
                    <a:pt x="2674" y="3063"/>
                  </a:lnTo>
                  <a:lnTo>
                    <a:pt x="2676" y="3110"/>
                  </a:lnTo>
                  <a:lnTo>
                    <a:pt x="2676" y="3282"/>
                  </a:lnTo>
                  <a:lnTo>
                    <a:pt x="2683" y="3282"/>
                  </a:lnTo>
                  <a:lnTo>
                    <a:pt x="2707" y="3284"/>
                  </a:lnTo>
                  <a:lnTo>
                    <a:pt x="2729" y="3292"/>
                  </a:lnTo>
                  <a:lnTo>
                    <a:pt x="2748" y="3304"/>
                  </a:lnTo>
                  <a:lnTo>
                    <a:pt x="2764" y="3320"/>
                  </a:lnTo>
                  <a:lnTo>
                    <a:pt x="2776" y="3339"/>
                  </a:lnTo>
                  <a:lnTo>
                    <a:pt x="2783" y="3360"/>
                  </a:lnTo>
                  <a:lnTo>
                    <a:pt x="2786" y="3384"/>
                  </a:lnTo>
                  <a:lnTo>
                    <a:pt x="2783" y="3407"/>
                  </a:lnTo>
                  <a:lnTo>
                    <a:pt x="2776" y="3429"/>
                  </a:lnTo>
                  <a:lnTo>
                    <a:pt x="2764" y="3448"/>
                  </a:lnTo>
                  <a:lnTo>
                    <a:pt x="2748" y="3464"/>
                  </a:lnTo>
                  <a:lnTo>
                    <a:pt x="2729" y="3475"/>
                  </a:lnTo>
                  <a:lnTo>
                    <a:pt x="2707" y="3483"/>
                  </a:lnTo>
                  <a:lnTo>
                    <a:pt x="2683" y="3486"/>
                  </a:lnTo>
                  <a:lnTo>
                    <a:pt x="817" y="3486"/>
                  </a:lnTo>
                  <a:lnTo>
                    <a:pt x="793" y="3483"/>
                  </a:lnTo>
                  <a:lnTo>
                    <a:pt x="771" y="3475"/>
                  </a:lnTo>
                  <a:lnTo>
                    <a:pt x="752" y="3464"/>
                  </a:lnTo>
                  <a:lnTo>
                    <a:pt x="736" y="3448"/>
                  </a:lnTo>
                  <a:lnTo>
                    <a:pt x="724" y="3429"/>
                  </a:lnTo>
                  <a:lnTo>
                    <a:pt x="717" y="3407"/>
                  </a:lnTo>
                  <a:lnTo>
                    <a:pt x="714" y="3384"/>
                  </a:lnTo>
                  <a:lnTo>
                    <a:pt x="717" y="3360"/>
                  </a:lnTo>
                  <a:lnTo>
                    <a:pt x="724" y="3339"/>
                  </a:lnTo>
                  <a:lnTo>
                    <a:pt x="736" y="3320"/>
                  </a:lnTo>
                  <a:lnTo>
                    <a:pt x="752" y="3304"/>
                  </a:lnTo>
                  <a:lnTo>
                    <a:pt x="771" y="3292"/>
                  </a:lnTo>
                  <a:lnTo>
                    <a:pt x="793" y="3284"/>
                  </a:lnTo>
                  <a:lnTo>
                    <a:pt x="817" y="3282"/>
                  </a:lnTo>
                  <a:lnTo>
                    <a:pt x="824" y="3282"/>
                  </a:lnTo>
                  <a:lnTo>
                    <a:pt x="824" y="3110"/>
                  </a:lnTo>
                  <a:lnTo>
                    <a:pt x="826" y="3063"/>
                  </a:lnTo>
                  <a:lnTo>
                    <a:pt x="836" y="3018"/>
                  </a:lnTo>
                  <a:lnTo>
                    <a:pt x="850" y="2975"/>
                  </a:lnTo>
                  <a:lnTo>
                    <a:pt x="868" y="2934"/>
                  </a:lnTo>
                  <a:lnTo>
                    <a:pt x="891" y="2895"/>
                  </a:lnTo>
                  <a:lnTo>
                    <a:pt x="920" y="2861"/>
                  </a:lnTo>
                  <a:lnTo>
                    <a:pt x="950" y="2830"/>
                  </a:lnTo>
                  <a:lnTo>
                    <a:pt x="985" y="2803"/>
                  </a:lnTo>
                  <a:lnTo>
                    <a:pt x="1023" y="2779"/>
                  </a:lnTo>
                  <a:lnTo>
                    <a:pt x="1065" y="2760"/>
                  </a:lnTo>
                  <a:lnTo>
                    <a:pt x="1108" y="2747"/>
                  </a:lnTo>
                  <a:lnTo>
                    <a:pt x="1154" y="2738"/>
                  </a:lnTo>
                  <a:lnTo>
                    <a:pt x="1201" y="2735"/>
                  </a:lnTo>
                  <a:lnTo>
                    <a:pt x="1372" y="2735"/>
                  </a:lnTo>
                  <a:lnTo>
                    <a:pt x="1372" y="2281"/>
                  </a:lnTo>
                  <a:lnTo>
                    <a:pt x="1315" y="2243"/>
                  </a:lnTo>
                  <a:lnTo>
                    <a:pt x="1259" y="2198"/>
                  </a:lnTo>
                  <a:lnTo>
                    <a:pt x="1204" y="2150"/>
                  </a:lnTo>
                  <a:lnTo>
                    <a:pt x="1151" y="2095"/>
                  </a:lnTo>
                  <a:lnTo>
                    <a:pt x="1080" y="2088"/>
                  </a:lnTo>
                  <a:lnTo>
                    <a:pt x="1010" y="2075"/>
                  </a:lnTo>
                  <a:lnTo>
                    <a:pt x="941" y="2057"/>
                  </a:lnTo>
                  <a:lnTo>
                    <a:pt x="873" y="2032"/>
                  </a:lnTo>
                  <a:lnTo>
                    <a:pt x="806" y="2002"/>
                  </a:lnTo>
                  <a:lnTo>
                    <a:pt x="741" y="1966"/>
                  </a:lnTo>
                  <a:lnTo>
                    <a:pt x="678" y="1926"/>
                  </a:lnTo>
                  <a:lnTo>
                    <a:pt x="616" y="1879"/>
                  </a:lnTo>
                  <a:lnTo>
                    <a:pt x="556" y="1828"/>
                  </a:lnTo>
                  <a:lnTo>
                    <a:pt x="498" y="1770"/>
                  </a:lnTo>
                  <a:lnTo>
                    <a:pt x="442" y="1708"/>
                  </a:lnTo>
                  <a:lnTo>
                    <a:pt x="389" y="1642"/>
                  </a:lnTo>
                  <a:lnTo>
                    <a:pt x="338" y="1570"/>
                  </a:lnTo>
                  <a:lnTo>
                    <a:pt x="290" y="1493"/>
                  </a:lnTo>
                  <a:lnTo>
                    <a:pt x="245" y="1411"/>
                  </a:lnTo>
                  <a:lnTo>
                    <a:pt x="203" y="1328"/>
                  </a:lnTo>
                  <a:lnTo>
                    <a:pt x="165" y="1240"/>
                  </a:lnTo>
                  <a:lnTo>
                    <a:pt x="132" y="1150"/>
                  </a:lnTo>
                  <a:lnTo>
                    <a:pt x="101" y="1058"/>
                  </a:lnTo>
                  <a:lnTo>
                    <a:pt x="74" y="963"/>
                  </a:lnTo>
                  <a:lnTo>
                    <a:pt x="52" y="866"/>
                  </a:lnTo>
                  <a:lnTo>
                    <a:pt x="34" y="767"/>
                  </a:lnTo>
                  <a:lnTo>
                    <a:pt x="19" y="666"/>
                  </a:lnTo>
                  <a:lnTo>
                    <a:pt x="8" y="563"/>
                  </a:lnTo>
                  <a:lnTo>
                    <a:pt x="2" y="458"/>
                  </a:lnTo>
                  <a:lnTo>
                    <a:pt x="0" y="354"/>
                  </a:lnTo>
                  <a:lnTo>
                    <a:pt x="3" y="331"/>
                  </a:lnTo>
                  <a:lnTo>
                    <a:pt x="11" y="308"/>
                  </a:lnTo>
                  <a:lnTo>
                    <a:pt x="22" y="289"/>
                  </a:lnTo>
                  <a:lnTo>
                    <a:pt x="38" y="274"/>
                  </a:lnTo>
                  <a:lnTo>
                    <a:pt x="57" y="262"/>
                  </a:lnTo>
                  <a:lnTo>
                    <a:pt x="80" y="255"/>
                  </a:lnTo>
                  <a:lnTo>
                    <a:pt x="103" y="251"/>
                  </a:lnTo>
                  <a:lnTo>
                    <a:pt x="552" y="251"/>
                  </a:lnTo>
                  <a:lnTo>
                    <a:pt x="549" y="102"/>
                  </a:lnTo>
                  <a:lnTo>
                    <a:pt x="552" y="79"/>
                  </a:lnTo>
                  <a:lnTo>
                    <a:pt x="560" y="57"/>
                  </a:lnTo>
                  <a:lnTo>
                    <a:pt x="572" y="38"/>
                  </a:lnTo>
                  <a:lnTo>
                    <a:pt x="588" y="22"/>
                  </a:lnTo>
                  <a:lnTo>
                    <a:pt x="607" y="11"/>
                  </a:lnTo>
                  <a:lnTo>
                    <a:pt x="628" y="3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A1FDD0E-D64C-FC71-67BF-3BAB893CFBD8}"/>
                </a:ext>
              </a:extLst>
            </p:cNvPr>
            <p:cNvGrpSpPr/>
            <p:nvPr/>
          </p:nvGrpSpPr>
          <p:grpSpPr>
            <a:xfrm>
              <a:off x="7286934" y="4891803"/>
              <a:ext cx="456414" cy="492692"/>
              <a:chOff x="5011738" y="2876550"/>
              <a:chExt cx="403226" cy="390525"/>
            </a:xfrm>
            <a:solidFill>
              <a:srgbClr val="44546A"/>
            </a:solidFill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0C3AA4B1-A1ED-4303-AE5A-232A89C69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1738" y="2876550"/>
                <a:ext cx="350838" cy="350838"/>
              </a:xfrm>
              <a:custGeom>
                <a:avLst/>
                <a:gdLst>
                  <a:gd name="T0" fmla="*/ 2610 w 2876"/>
                  <a:gd name="T1" fmla="*/ 0 h 2875"/>
                  <a:gd name="T2" fmla="*/ 2687 w 2876"/>
                  <a:gd name="T3" fmla="*/ 11 h 2875"/>
                  <a:gd name="T4" fmla="*/ 2755 w 2876"/>
                  <a:gd name="T5" fmla="*/ 43 h 2875"/>
                  <a:gd name="T6" fmla="*/ 2811 w 2876"/>
                  <a:gd name="T7" fmla="*/ 92 h 2875"/>
                  <a:gd name="T8" fmla="*/ 2851 w 2876"/>
                  <a:gd name="T9" fmla="*/ 154 h 2875"/>
                  <a:gd name="T10" fmla="*/ 2873 w 2876"/>
                  <a:gd name="T11" fmla="*/ 227 h 2875"/>
                  <a:gd name="T12" fmla="*/ 2876 w 2876"/>
                  <a:gd name="T13" fmla="*/ 1490 h 2875"/>
                  <a:gd name="T14" fmla="*/ 2770 w 2876"/>
                  <a:gd name="T15" fmla="*/ 266 h 2875"/>
                  <a:gd name="T16" fmla="*/ 2760 w 2876"/>
                  <a:gd name="T17" fmla="*/ 210 h 2875"/>
                  <a:gd name="T18" fmla="*/ 2732 w 2876"/>
                  <a:gd name="T19" fmla="*/ 163 h 2875"/>
                  <a:gd name="T20" fmla="*/ 2691 w 2876"/>
                  <a:gd name="T21" fmla="*/ 128 h 2875"/>
                  <a:gd name="T22" fmla="*/ 2639 w 2876"/>
                  <a:gd name="T23" fmla="*/ 109 h 2875"/>
                  <a:gd name="T24" fmla="*/ 266 w 2876"/>
                  <a:gd name="T25" fmla="*/ 107 h 2875"/>
                  <a:gd name="T26" fmla="*/ 210 w 2876"/>
                  <a:gd name="T27" fmla="*/ 117 h 2875"/>
                  <a:gd name="T28" fmla="*/ 163 w 2876"/>
                  <a:gd name="T29" fmla="*/ 144 h 2875"/>
                  <a:gd name="T30" fmla="*/ 128 w 2876"/>
                  <a:gd name="T31" fmla="*/ 186 h 2875"/>
                  <a:gd name="T32" fmla="*/ 109 w 2876"/>
                  <a:gd name="T33" fmla="*/ 238 h 2875"/>
                  <a:gd name="T34" fmla="*/ 106 w 2876"/>
                  <a:gd name="T35" fmla="*/ 2609 h 2875"/>
                  <a:gd name="T36" fmla="*/ 116 w 2876"/>
                  <a:gd name="T37" fmla="*/ 2665 h 2875"/>
                  <a:gd name="T38" fmla="*/ 144 w 2876"/>
                  <a:gd name="T39" fmla="*/ 2712 h 2875"/>
                  <a:gd name="T40" fmla="*/ 186 w 2876"/>
                  <a:gd name="T41" fmla="*/ 2747 h 2875"/>
                  <a:gd name="T42" fmla="*/ 237 w 2876"/>
                  <a:gd name="T43" fmla="*/ 2766 h 2875"/>
                  <a:gd name="T44" fmla="*/ 1651 w 2876"/>
                  <a:gd name="T45" fmla="*/ 2769 h 2875"/>
                  <a:gd name="T46" fmla="*/ 266 w 2876"/>
                  <a:gd name="T47" fmla="*/ 2875 h 2875"/>
                  <a:gd name="T48" fmla="*/ 189 w 2876"/>
                  <a:gd name="T49" fmla="*/ 2864 h 2875"/>
                  <a:gd name="T50" fmla="*/ 121 w 2876"/>
                  <a:gd name="T51" fmla="*/ 2832 h 2875"/>
                  <a:gd name="T52" fmla="*/ 65 w 2876"/>
                  <a:gd name="T53" fmla="*/ 2784 h 2875"/>
                  <a:gd name="T54" fmla="*/ 25 w 2876"/>
                  <a:gd name="T55" fmla="*/ 2721 h 2875"/>
                  <a:gd name="T56" fmla="*/ 3 w 2876"/>
                  <a:gd name="T57" fmla="*/ 2648 h 2875"/>
                  <a:gd name="T58" fmla="*/ 0 w 2876"/>
                  <a:gd name="T59" fmla="*/ 266 h 2875"/>
                  <a:gd name="T60" fmla="*/ 11 w 2876"/>
                  <a:gd name="T61" fmla="*/ 189 h 2875"/>
                  <a:gd name="T62" fmla="*/ 43 w 2876"/>
                  <a:gd name="T63" fmla="*/ 121 h 2875"/>
                  <a:gd name="T64" fmla="*/ 92 w 2876"/>
                  <a:gd name="T65" fmla="*/ 65 h 2875"/>
                  <a:gd name="T66" fmla="*/ 154 w 2876"/>
                  <a:gd name="T67" fmla="*/ 25 h 2875"/>
                  <a:gd name="T68" fmla="*/ 227 w 2876"/>
                  <a:gd name="T69" fmla="*/ 3 h 2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76" h="2875">
                    <a:moveTo>
                      <a:pt x="266" y="0"/>
                    </a:moveTo>
                    <a:lnTo>
                      <a:pt x="2610" y="0"/>
                    </a:lnTo>
                    <a:lnTo>
                      <a:pt x="2649" y="3"/>
                    </a:lnTo>
                    <a:lnTo>
                      <a:pt x="2687" y="11"/>
                    </a:lnTo>
                    <a:lnTo>
                      <a:pt x="2722" y="25"/>
                    </a:lnTo>
                    <a:lnTo>
                      <a:pt x="2755" y="43"/>
                    </a:lnTo>
                    <a:lnTo>
                      <a:pt x="2785" y="65"/>
                    </a:lnTo>
                    <a:lnTo>
                      <a:pt x="2811" y="92"/>
                    </a:lnTo>
                    <a:lnTo>
                      <a:pt x="2833" y="121"/>
                    </a:lnTo>
                    <a:lnTo>
                      <a:pt x="2851" y="154"/>
                    </a:lnTo>
                    <a:lnTo>
                      <a:pt x="2865" y="189"/>
                    </a:lnTo>
                    <a:lnTo>
                      <a:pt x="2873" y="227"/>
                    </a:lnTo>
                    <a:lnTo>
                      <a:pt x="2876" y="266"/>
                    </a:lnTo>
                    <a:lnTo>
                      <a:pt x="2876" y="1490"/>
                    </a:lnTo>
                    <a:lnTo>
                      <a:pt x="2770" y="1490"/>
                    </a:lnTo>
                    <a:lnTo>
                      <a:pt x="2770" y="266"/>
                    </a:lnTo>
                    <a:lnTo>
                      <a:pt x="2767" y="238"/>
                    </a:lnTo>
                    <a:lnTo>
                      <a:pt x="2760" y="210"/>
                    </a:lnTo>
                    <a:lnTo>
                      <a:pt x="2748" y="186"/>
                    </a:lnTo>
                    <a:lnTo>
                      <a:pt x="2732" y="163"/>
                    </a:lnTo>
                    <a:lnTo>
                      <a:pt x="2713" y="144"/>
                    </a:lnTo>
                    <a:lnTo>
                      <a:pt x="2691" y="128"/>
                    </a:lnTo>
                    <a:lnTo>
                      <a:pt x="2666" y="117"/>
                    </a:lnTo>
                    <a:lnTo>
                      <a:pt x="2639" y="109"/>
                    </a:lnTo>
                    <a:lnTo>
                      <a:pt x="2610" y="107"/>
                    </a:lnTo>
                    <a:lnTo>
                      <a:pt x="266" y="107"/>
                    </a:lnTo>
                    <a:lnTo>
                      <a:pt x="237" y="109"/>
                    </a:lnTo>
                    <a:lnTo>
                      <a:pt x="210" y="117"/>
                    </a:lnTo>
                    <a:lnTo>
                      <a:pt x="186" y="128"/>
                    </a:lnTo>
                    <a:lnTo>
                      <a:pt x="163" y="144"/>
                    </a:lnTo>
                    <a:lnTo>
                      <a:pt x="144" y="163"/>
                    </a:lnTo>
                    <a:lnTo>
                      <a:pt x="128" y="186"/>
                    </a:lnTo>
                    <a:lnTo>
                      <a:pt x="116" y="210"/>
                    </a:lnTo>
                    <a:lnTo>
                      <a:pt x="109" y="238"/>
                    </a:lnTo>
                    <a:lnTo>
                      <a:pt x="106" y="266"/>
                    </a:lnTo>
                    <a:lnTo>
                      <a:pt x="106" y="2609"/>
                    </a:lnTo>
                    <a:lnTo>
                      <a:pt x="109" y="2638"/>
                    </a:lnTo>
                    <a:lnTo>
                      <a:pt x="116" y="2665"/>
                    </a:lnTo>
                    <a:lnTo>
                      <a:pt x="128" y="2690"/>
                    </a:lnTo>
                    <a:lnTo>
                      <a:pt x="144" y="2712"/>
                    </a:lnTo>
                    <a:lnTo>
                      <a:pt x="163" y="2731"/>
                    </a:lnTo>
                    <a:lnTo>
                      <a:pt x="186" y="2747"/>
                    </a:lnTo>
                    <a:lnTo>
                      <a:pt x="210" y="2759"/>
                    </a:lnTo>
                    <a:lnTo>
                      <a:pt x="237" y="2766"/>
                    </a:lnTo>
                    <a:lnTo>
                      <a:pt x="266" y="2769"/>
                    </a:lnTo>
                    <a:lnTo>
                      <a:pt x="1651" y="2769"/>
                    </a:lnTo>
                    <a:lnTo>
                      <a:pt x="1651" y="2875"/>
                    </a:lnTo>
                    <a:lnTo>
                      <a:pt x="266" y="2875"/>
                    </a:lnTo>
                    <a:lnTo>
                      <a:pt x="227" y="2872"/>
                    </a:lnTo>
                    <a:lnTo>
                      <a:pt x="189" y="2864"/>
                    </a:lnTo>
                    <a:lnTo>
                      <a:pt x="154" y="2850"/>
                    </a:lnTo>
                    <a:lnTo>
                      <a:pt x="121" y="2832"/>
                    </a:lnTo>
                    <a:lnTo>
                      <a:pt x="92" y="2810"/>
                    </a:lnTo>
                    <a:lnTo>
                      <a:pt x="65" y="2784"/>
                    </a:lnTo>
                    <a:lnTo>
                      <a:pt x="43" y="2754"/>
                    </a:lnTo>
                    <a:lnTo>
                      <a:pt x="25" y="2721"/>
                    </a:lnTo>
                    <a:lnTo>
                      <a:pt x="11" y="2686"/>
                    </a:lnTo>
                    <a:lnTo>
                      <a:pt x="3" y="2648"/>
                    </a:lnTo>
                    <a:lnTo>
                      <a:pt x="0" y="2609"/>
                    </a:lnTo>
                    <a:lnTo>
                      <a:pt x="0" y="266"/>
                    </a:lnTo>
                    <a:lnTo>
                      <a:pt x="3" y="227"/>
                    </a:lnTo>
                    <a:lnTo>
                      <a:pt x="11" y="189"/>
                    </a:lnTo>
                    <a:lnTo>
                      <a:pt x="25" y="154"/>
                    </a:lnTo>
                    <a:lnTo>
                      <a:pt x="43" y="121"/>
                    </a:lnTo>
                    <a:lnTo>
                      <a:pt x="65" y="92"/>
                    </a:lnTo>
                    <a:lnTo>
                      <a:pt x="92" y="65"/>
                    </a:lnTo>
                    <a:lnTo>
                      <a:pt x="121" y="43"/>
                    </a:lnTo>
                    <a:lnTo>
                      <a:pt x="154" y="25"/>
                    </a:lnTo>
                    <a:lnTo>
                      <a:pt x="189" y="11"/>
                    </a:lnTo>
                    <a:lnTo>
                      <a:pt x="227" y="3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" name="Rectangle 7">
                <a:extLst>
                  <a:ext uri="{FF2B5EF4-FFF2-40B4-BE49-F238E27FC236}">
                    <a16:creationId xmlns:a16="http://schemas.microsoft.com/office/drawing/2014/main" id="{3488858E-2F63-4BF5-2DFA-C6AC4C6A7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138" y="2901950"/>
                <a:ext cx="14288" cy="142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" name="Rectangle 8">
                <a:extLst>
                  <a:ext uri="{FF2B5EF4-FFF2-40B4-BE49-F238E27FC236}">
                    <a16:creationId xmlns:a16="http://schemas.microsoft.com/office/drawing/2014/main" id="{E1A43910-04C6-1458-4237-8F289BB54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126" y="2901950"/>
                <a:ext cx="12700" cy="142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" name="Rectangle 9">
                <a:extLst>
                  <a:ext uri="{FF2B5EF4-FFF2-40B4-BE49-F238E27FC236}">
                    <a16:creationId xmlns:a16="http://schemas.microsoft.com/office/drawing/2014/main" id="{5BCBE703-30E9-4AB4-850C-C9E8DDFC0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6" y="2901950"/>
                <a:ext cx="12700" cy="142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5B540CA9-4750-4C43-6B12-2B8C9DD43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138" y="2928938"/>
                <a:ext cx="30003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" name="Freeform 11">
                <a:extLst>
                  <a:ext uri="{FF2B5EF4-FFF2-40B4-BE49-F238E27FC236}">
                    <a16:creationId xmlns:a16="http://schemas.microsoft.com/office/drawing/2014/main" id="{CD31353B-033B-B956-7380-CB6B56F105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38" y="2955925"/>
                <a:ext cx="76200" cy="76200"/>
              </a:xfrm>
              <a:custGeom>
                <a:avLst/>
                <a:gdLst>
                  <a:gd name="T0" fmla="*/ 239 w 626"/>
                  <a:gd name="T1" fmla="*/ 200 h 625"/>
                  <a:gd name="T2" fmla="*/ 187 w 626"/>
                  <a:gd name="T3" fmla="*/ 220 h 625"/>
                  <a:gd name="T4" fmla="*/ 146 w 626"/>
                  <a:gd name="T5" fmla="*/ 254 h 625"/>
                  <a:gd name="T6" fmla="*/ 118 w 626"/>
                  <a:gd name="T7" fmla="*/ 302 h 625"/>
                  <a:gd name="T8" fmla="*/ 108 w 626"/>
                  <a:gd name="T9" fmla="*/ 357 h 625"/>
                  <a:gd name="T10" fmla="*/ 118 w 626"/>
                  <a:gd name="T11" fmla="*/ 413 h 625"/>
                  <a:gd name="T12" fmla="*/ 146 w 626"/>
                  <a:gd name="T13" fmla="*/ 460 h 625"/>
                  <a:gd name="T14" fmla="*/ 187 w 626"/>
                  <a:gd name="T15" fmla="*/ 495 h 625"/>
                  <a:gd name="T16" fmla="*/ 239 w 626"/>
                  <a:gd name="T17" fmla="*/ 514 h 625"/>
                  <a:gd name="T18" fmla="*/ 297 w 626"/>
                  <a:gd name="T19" fmla="*/ 514 h 625"/>
                  <a:gd name="T20" fmla="*/ 349 w 626"/>
                  <a:gd name="T21" fmla="*/ 495 h 625"/>
                  <a:gd name="T22" fmla="*/ 390 w 626"/>
                  <a:gd name="T23" fmla="*/ 460 h 625"/>
                  <a:gd name="T24" fmla="*/ 418 w 626"/>
                  <a:gd name="T25" fmla="*/ 413 h 625"/>
                  <a:gd name="T26" fmla="*/ 428 w 626"/>
                  <a:gd name="T27" fmla="*/ 357 h 625"/>
                  <a:gd name="T28" fmla="*/ 421 w 626"/>
                  <a:gd name="T29" fmla="*/ 311 h 625"/>
                  <a:gd name="T30" fmla="*/ 306 w 626"/>
                  <a:gd name="T31" fmla="*/ 395 h 625"/>
                  <a:gd name="T32" fmla="*/ 336 w 626"/>
                  <a:gd name="T33" fmla="*/ 214 h 625"/>
                  <a:gd name="T34" fmla="*/ 292 w 626"/>
                  <a:gd name="T35" fmla="*/ 200 h 625"/>
                  <a:gd name="T36" fmla="*/ 550 w 626"/>
                  <a:gd name="T37" fmla="*/ 0 h 625"/>
                  <a:gd name="T38" fmla="*/ 490 w 626"/>
                  <a:gd name="T39" fmla="*/ 211 h 625"/>
                  <a:gd name="T40" fmla="*/ 521 w 626"/>
                  <a:gd name="T41" fmla="*/ 276 h 625"/>
                  <a:gd name="T42" fmla="*/ 534 w 626"/>
                  <a:gd name="T43" fmla="*/ 346 h 625"/>
                  <a:gd name="T44" fmla="*/ 528 w 626"/>
                  <a:gd name="T45" fmla="*/ 415 h 625"/>
                  <a:gd name="T46" fmla="*/ 504 w 626"/>
                  <a:gd name="T47" fmla="*/ 481 h 625"/>
                  <a:gd name="T48" fmla="*/ 463 w 626"/>
                  <a:gd name="T49" fmla="*/ 540 h 625"/>
                  <a:gd name="T50" fmla="*/ 406 w 626"/>
                  <a:gd name="T51" fmla="*/ 586 h 625"/>
                  <a:gd name="T52" fmla="*/ 341 w 626"/>
                  <a:gd name="T53" fmla="*/ 615 h 625"/>
                  <a:gd name="T54" fmla="*/ 271 w 626"/>
                  <a:gd name="T55" fmla="*/ 625 h 625"/>
                  <a:gd name="T56" fmla="*/ 202 w 626"/>
                  <a:gd name="T57" fmla="*/ 617 h 625"/>
                  <a:gd name="T58" fmla="*/ 136 w 626"/>
                  <a:gd name="T59" fmla="*/ 591 h 625"/>
                  <a:gd name="T60" fmla="*/ 78 w 626"/>
                  <a:gd name="T61" fmla="*/ 547 h 625"/>
                  <a:gd name="T62" fmla="*/ 35 w 626"/>
                  <a:gd name="T63" fmla="*/ 489 h 625"/>
                  <a:gd name="T64" fmla="*/ 8 w 626"/>
                  <a:gd name="T65" fmla="*/ 423 h 625"/>
                  <a:gd name="T66" fmla="*/ 0 w 626"/>
                  <a:gd name="T67" fmla="*/ 354 h 625"/>
                  <a:gd name="T68" fmla="*/ 11 w 626"/>
                  <a:gd name="T69" fmla="*/ 285 h 625"/>
                  <a:gd name="T70" fmla="*/ 39 w 626"/>
                  <a:gd name="T71" fmla="*/ 219 h 625"/>
                  <a:gd name="T72" fmla="*/ 86 w 626"/>
                  <a:gd name="T73" fmla="*/ 162 h 625"/>
                  <a:gd name="T74" fmla="*/ 144 w 626"/>
                  <a:gd name="T75" fmla="*/ 121 h 625"/>
                  <a:gd name="T76" fmla="*/ 210 w 626"/>
                  <a:gd name="T77" fmla="*/ 97 h 625"/>
                  <a:gd name="T78" fmla="*/ 280 w 626"/>
                  <a:gd name="T79" fmla="*/ 92 h 625"/>
                  <a:gd name="T80" fmla="*/ 349 w 626"/>
                  <a:gd name="T81" fmla="*/ 104 h 625"/>
                  <a:gd name="T82" fmla="*/ 415 w 626"/>
                  <a:gd name="T83" fmla="*/ 13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6" h="625">
                    <a:moveTo>
                      <a:pt x="268" y="198"/>
                    </a:moveTo>
                    <a:lnTo>
                      <a:pt x="239" y="200"/>
                    </a:lnTo>
                    <a:lnTo>
                      <a:pt x="212" y="208"/>
                    </a:lnTo>
                    <a:lnTo>
                      <a:pt x="187" y="220"/>
                    </a:lnTo>
                    <a:lnTo>
                      <a:pt x="165" y="235"/>
                    </a:lnTo>
                    <a:lnTo>
                      <a:pt x="146" y="254"/>
                    </a:lnTo>
                    <a:lnTo>
                      <a:pt x="130" y="277"/>
                    </a:lnTo>
                    <a:lnTo>
                      <a:pt x="118" y="302"/>
                    </a:lnTo>
                    <a:lnTo>
                      <a:pt x="111" y="329"/>
                    </a:lnTo>
                    <a:lnTo>
                      <a:pt x="108" y="357"/>
                    </a:lnTo>
                    <a:lnTo>
                      <a:pt x="111" y="386"/>
                    </a:lnTo>
                    <a:lnTo>
                      <a:pt x="118" y="413"/>
                    </a:lnTo>
                    <a:lnTo>
                      <a:pt x="130" y="438"/>
                    </a:lnTo>
                    <a:lnTo>
                      <a:pt x="146" y="460"/>
                    </a:lnTo>
                    <a:lnTo>
                      <a:pt x="165" y="479"/>
                    </a:lnTo>
                    <a:lnTo>
                      <a:pt x="187" y="495"/>
                    </a:lnTo>
                    <a:lnTo>
                      <a:pt x="212" y="507"/>
                    </a:lnTo>
                    <a:lnTo>
                      <a:pt x="239" y="514"/>
                    </a:lnTo>
                    <a:lnTo>
                      <a:pt x="268" y="517"/>
                    </a:lnTo>
                    <a:lnTo>
                      <a:pt x="297" y="514"/>
                    </a:lnTo>
                    <a:lnTo>
                      <a:pt x="324" y="507"/>
                    </a:lnTo>
                    <a:lnTo>
                      <a:pt x="349" y="495"/>
                    </a:lnTo>
                    <a:lnTo>
                      <a:pt x="371" y="479"/>
                    </a:lnTo>
                    <a:lnTo>
                      <a:pt x="390" y="460"/>
                    </a:lnTo>
                    <a:lnTo>
                      <a:pt x="406" y="438"/>
                    </a:lnTo>
                    <a:lnTo>
                      <a:pt x="418" y="413"/>
                    </a:lnTo>
                    <a:lnTo>
                      <a:pt x="425" y="386"/>
                    </a:lnTo>
                    <a:lnTo>
                      <a:pt x="428" y="357"/>
                    </a:lnTo>
                    <a:lnTo>
                      <a:pt x="426" y="334"/>
                    </a:lnTo>
                    <a:lnTo>
                      <a:pt x="421" y="311"/>
                    </a:lnTo>
                    <a:lnTo>
                      <a:pt x="412" y="289"/>
                    </a:lnTo>
                    <a:lnTo>
                      <a:pt x="306" y="395"/>
                    </a:lnTo>
                    <a:lnTo>
                      <a:pt x="230" y="320"/>
                    </a:lnTo>
                    <a:lnTo>
                      <a:pt x="336" y="214"/>
                    </a:lnTo>
                    <a:lnTo>
                      <a:pt x="315" y="205"/>
                    </a:lnTo>
                    <a:lnTo>
                      <a:pt x="292" y="200"/>
                    </a:lnTo>
                    <a:lnTo>
                      <a:pt x="268" y="198"/>
                    </a:lnTo>
                    <a:close/>
                    <a:moveTo>
                      <a:pt x="550" y="0"/>
                    </a:moveTo>
                    <a:lnTo>
                      <a:pt x="626" y="76"/>
                    </a:lnTo>
                    <a:lnTo>
                      <a:pt x="490" y="211"/>
                    </a:lnTo>
                    <a:lnTo>
                      <a:pt x="508" y="243"/>
                    </a:lnTo>
                    <a:lnTo>
                      <a:pt x="521" y="276"/>
                    </a:lnTo>
                    <a:lnTo>
                      <a:pt x="530" y="311"/>
                    </a:lnTo>
                    <a:lnTo>
                      <a:pt x="534" y="346"/>
                    </a:lnTo>
                    <a:lnTo>
                      <a:pt x="533" y="381"/>
                    </a:lnTo>
                    <a:lnTo>
                      <a:pt x="528" y="415"/>
                    </a:lnTo>
                    <a:lnTo>
                      <a:pt x="518" y="449"/>
                    </a:lnTo>
                    <a:lnTo>
                      <a:pt x="504" y="481"/>
                    </a:lnTo>
                    <a:lnTo>
                      <a:pt x="486" y="512"/>
                    </a:lnTo>
                    <a:lnTo>
                      <a:pt x="463" y="540"/>
                    </a:lnTo>
                    <a:lnTo>
                      <a:pt x="436" y="565"/>
                    </a:lnTo>
                    <a:lnTo>
                      <a:pt x="406" y="586"/>
                    </a:lnTo>
                    <a:lnTo>
                      <a:pt x="374" y="603"/>
                    </a:lnTo>
                    <a:lnTo>
                      <a:pt x="341" y="615"/>
                    </a:lnTo>
                    <a:lnTo>
                      <a:pt x="306" y="622"/>
                    </a:lnTo>
                    <a:lnTo>
                      <a:pt x="271" y="625"/>
                    </a:lnTo>
                    <a:lnTo>
                      <a:pt x="236" y="623"/>
                    </a:lnTo>
                    <a:lnTo>
                      <a:pt x="202" y="617"/>
                    </a:lnTo>
                    <a:lnTo>
                      <a:pt x="168" y="606"/>
                    </a:lnTo>
                    <a:lnTo>
                      <a:pt x="136" y="591"/>
                    </a:lnTo>
                    <a:lnTo>
                      <a:pt x="106" y="571"/>
                    </a:lnTo>
                    <a:lnTo>
                      <a:pt x="78" y="547"/>
                    </a:lnTo>
                    <a:lnTo>
                      <a:pt x="54" y="519"/>
                    </a:lnTo>
                    <a:lnTo>
                      <a:pt x="35" y="489"/>
                    </a:lnTo>
                    <a:lnTo>
                      <a:pt x="19" y="457"/>
                    </a:lnTo>
                    <a:lnTo>
                      <a:pt x="8" y="423"/>
                    </a:lnTo>
                    <a:lnTo>
                      <a:pt x="2" y="389"/>
                    </a:lnTo>
                    <a:lnTo>
                      <a:pt x="0" y="354"/>
                    </a:lnTo>
                    <a:lnTo>
                      <a:pt x="3" y="319"/>
                    </a:lnTo>
                    <a:lnTo>
                      <a:pt x="11" y="285"/>
                    </a:lnTo>
                    <a:lnTo>
                      <a:pt x="23" y="251"/>
                    </a:lnTo>
                    <a:lnTo>
                      <a:pt x="39" y="219"/>
                    </a:lnTo>
                    <a:lnTo>
                      <a:pt x="61" y="189"/>
                    </a:lnTo>
                    <a:lnTo>
                      <a:pt x="86" y="162"/>
                    </a:lnTo>
                    <a:lnTo>
                      <a:pt x="114" y="140"/>
                    </a:lnTo>
                    <a:lnTo>
                      <a:pt x="144" y="121"/>
                    </a:lnTo>
                    <a:lnTo>
                      <a:pt x="176" y="107"/>
                    </a:lnTo>
                    <a:lnTo>
                      <a:pt x="210" y="97"/>
                    </a:lnTo>
                    <a:lnTo>
                      <a:pt x="245" y="92"/>
                    </a:lnTo>
                    <a:lnTo>
                      <a:pt x="280" y="92"/>
                    </a:lnTo>
                    <a:lnTo>
                      <a:pt x="315" y="95"/>
                    </a:lnTo>
                    <a:lnTo>
                      <a:pt x="349" y="104"/>
                    </a:lnTo>
                    <a:lnTo>
                      <a:pt x="383" y="117"/>
                    </a:lnTo>
                    <a:lnTo>
                      <a:pt x="415" y="136"/>
                    </a:lnTo>
                    <a:lnTo>
                      <a:pt x="5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" name="Rectangle 12">
                <a:extLst>
                  <a:ext uri="{FF2B5EF4-FFF2-40B4-BE49-F238E27FC236}">
                    <a16:creationId xmlns:a16="http://schemas.microsoft.com/office/drawing/2014/main" id="{36EF2BC4-2EA8-B96F-523B-8C61F58B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2981325"/>
                <a:ext cx="10953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" name="Rectangle 13">
                <a:extLst>
                  <a:ext uri="{FF2B5EF4-FFF2-40B4-BE49-F238E27FC236}">
                    <a16:creationId xmlns:a16="http://schemas.microsoft.com/office/drawing/2014/main" id="{CA8F93CB-EF04-3AC9-51A1-1B3C80ACA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006725"/>
                <a:ext cx="4445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" name="Rectangle 14">
                <a:extLst>
                  <a:ext uri="{FF2B5EF4-FFF2-40B4-BE49-F238E27FC236}">
                    <a16:creationId xmlns:a16="http://schemas.microsoft.com/office/drawing/2014/main" id="{50E56D74-B270-8C1C-41BD-B8AE30035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601" y="3006725"/>
                <a:ext cx="9048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9" name="Rectangle 15">
                <a:extLst>
                  <a:ext uri="{FF2B5EF4-FFF2-40B4-BE49-F238E27FC236}">
                    <a16:creationId xmlns:a16="http://schemas.microsoft.com/office/drawing/2014/main" id="{84B01CFD-3934-14F8-F328-6DF49B5D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1" y="2981325"/>
                <a:ext cx="6508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0" name="Freeform 16">
                <a:extLst>
                  <a:ext uri="{FF2B5EF4-FFF2-40B4-BE49-F238E27FC236}">
                    <a16:creationId xmlns:a16="http://schemas.microsoft.com/office/drawing/2014/main" id="{29B9B135-E5DA-91D4-67F9-1826F33034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38" y="3033713"/>
                <a:ext cx="76200" cy="77788"/>
              </a:xfrm>
              <a:custGeom>
                <a:avLst/>
                <a:gdLst>
                  <a:gd name="T0" fmla="*/ 239 w 626"/>
                  <a:gd name="T1" fmla="*/ 200 h 626"/>
                  <a:gd name="T2" fmla="*/ 187 w 626"/>
                  <a:gd name="T3" fmla="*/ 219 h 626"/>
                  <a:gd name="T4" fmla="*/ 146 w 626"/>
                  <a:gd name="T5" fmla="*/ 254 h 626"/>
                  <a:gd name="T6" fmla="*/ 118 w 626"/>
                  <a:gd name="T7" fmla="*/ 301 h 626"/>
                  <a:gd name="T8" fmla="*/ 108 w 626"/>
                  <a:gd name="T9" fmla="*/ 358 h 626"/>
                  <a:gd name="T10" fmla="*/ 118 w 626"/>
                  <a:gd name="T11" fmla="*/ 414 h 626"/>
                  <a:gd name="T12" fmla="*/ 146 w 626"/>
                  <a:gd name="T13" fmla="*/ 461 h 626"/>
                  <a:gd name="T14" fmla="*/ 187 w 626"/>
                  <a:gd name="T15" fmla="*/ 496 h 626"/>
                  <a:gd name="T16" fmla="*/ 239 w 626"/>
                  <a:gd name="T17" fmla="*/ 515 h 626"/>
                  <a:gd name="T18" fmla="*/ 297 w 626"/>
                  <a:gd name="T19" fmla="*/ 515 h 626"/>
                  <a:gd name="T20" fmla="*/ 349 w 626"/>
                  <a:gd name="T21" fmla="*/ 496 h 626"/>
                  <a:gd name="T22" fmla="*/ 390 w 626"/>
                  <a:gd name="T23" fmla="*/ 461 h 626"/>
                  <a:gd name="T24" fmla="*/ 418 w 626"/>
                  <a:gd name="T25" fmla="*/ 414 h 626"/>
                  <a:gd name="T26" fmla="*/ 428 w 626"/>
                  <a:gd name="T27" fmla="*/ 358 h 626"/>
                  <a:gd name="T28" fmla="*/ 421 w 626"/>
                  <a:gd name="T29" fmla="*/ 312 h 626"/>
                  <a:gd name="T30" fmla="*/ 306 w 626"/>
                  <a:gd name="T31" fmla="*/ 396 h 626"/>
                  <a:gd name="T32" fmla="*/ 336 w 626"/>
                  <a:gd name="T33" fmla="*/ 213 h 626"/>
                  <a:gd name="T34" fmla="*/ 292 w 626"/>
                  <a:gd name="T35" fmla="*/ 199 h 626"/>
                  <a:gd name="T36" fmla="*/ 550 w 626"/>
                  <a:gd name="T37" fmla="*/ 0 h 626"/>
                  <a:gd name="T38" fmla="*/ 490 w 626"/>
                  <a:gd name="T39" fmla="*/ 211 h 626"/>
                  <a:gd name="T40" fmla="*/ 521 w 626"/>
                  <a:gd name="T41" fmla="*/ 276 h 626"/>
                  <a:gd name="T42" fmla="*/ 534 w 626"/>
                  <a:gd name="T43" fmla="*/ 347 h 626"/>
                  <a:gd name="T44" fmla="*/ 528 w 626"/>
                  <a:gd name="T45" fmla="*/ 416 h 626"/>
                  <a:gd name="T46" fmla="*/ 504 w 626"/>
                  <a:gd name="T47" fmla="*/ 482 h 626"/>
                  <a:gd name="T48" fmla="*/ 463 w 626"/>
                  <a:gd name="T49" fmla="*/ 540 h 626"/>
                  <a:gd name="T50" fmla="*/ 406 w 626"/>
                  <a:gd name="T51" fmla="*/ 587 h 626"/>
                  <a:gd name="T52" fmla="*/ 341 w 626"/>
                  <a:gd name="T53" fmla="*/ 616 h 626"/>
                  <a:gd name="T54" fmla="*/ 271 w 626"/>
                  <a:gd name="T55" fmla="*/ 626 h 626"/>
                  <a:gd name="T56" fmla="*/ 202 w 626"/>
                  <a:gd name="T57" fmla="*/ 618 h 626"/>
                  <a:gd name="T58" fmla="*/ 136 w 626"/>
                  <a:gd name="T59" fmla="*/ 592 h 626"/>
                  <a:gd name="T60" fmla="*/ 78 w 626"/>
                  <a:gd name="T61" fmla="*/ 548 h 626"/>
                  <a:gd name="T62" fmla="*/ 35 w 626"/>
                  <a:gd name="T63" fmla="*/ 490 h 626"/>
                  <a:gd name="T64" fmla="*/ 8 w 626"/>
                  <a:gd name="T65" fmla="*/ 424 h 626"/>
                  <a:gd name="T66" fmla="*/ 0 w 626"/>
                  <a:gd name="T67" fmla="*/ 355 h 626"/>
                  <a:gd name="T68" fmla="*/ 11 w 626"/>
                  <a:gd name="T69" fmla="*/ 284 h 626"/>
                  <a:gd name="T70" fmla="*/ 39 w 626"/>
                  <a:gd name="T71" fmla="*/ 219 h 626"/>
                  <a:gd name="T72" fmla="*/ 86 w 626"/>
                  <a:gd name="T73" fmla="*/ 162 h 626"/>
                  <a:gd name="T74" fmla="*/ 144 w 626"/>
                  <a:gd name="T75" fmla="*/ 121 h 626"/>
                  <a:gd name="T76" fmla="*/ 210 w 626"/>
                  <a:gd name="T77" fmla="*/ 97 h 626"/>
                  <a:gd name="T78" fmla="*/ 280 w 626"/>
                  <a:gd name="T79" fmla="*/ 91 h 626"/>
                  <a:gd name="T80" fmla="*/ 349 w 626"/>
                  <a:gd name="T81" fmla="*/ 104 h 626"/>
                  <a:gd name="T82" fmla="*/ 415 w 626"/>
                  <a:gd name="T83" fmla="*/ 13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6" h="626">
                    <a:moveTo>
                      <a:pt x="268" y="197"/>
                    </a:moveTo>
                    <a:lnTo>
                      <a:pt x="239" y="200"/>
                    </a:lnTo>
                    <a:lnTo>
                      <a:pt x="212" y="207"/>
                    </a:lnTo>
                    <a:lnTo>
                      <a:pt x="187" y="219"/>
                    </a:lnTo>
                    <a:lnTo>
                      <a:pt x="165" y="235"/>
                    </a:lnTo>
                    <a:lnTo>
                      <a:pt x="146" y="254"/>
                    </a:lnTo>
                    <a:lnTo>
                      <a:pt x="130" y="276"/>
                    </a:lnTo>
                    <a:lnTo>
                      <a:pt x="118" y="301"/>
                    </a:lnTo>
                    <a:lnTo>
                      <a:pt x="111" y="329"/>
                    </a:lnTo>
                    <a:lnTo>
                      <a:pt x="108" y="358"/>
                    </a:lnTo>
                    <a:lnTo>
                      <a:pt x="111" y="387"/>
                    </a:lnTo>
                    <a:lnTo>
                      <a:pt x="118" y="414"/>
                    </a:lnTo>
                    <a:lnTo>
                      <a:pt x="130" y="439"/>
                    </a:lnTo>
                    <a:lnTo>
                      <a:pt x="146" y="461"/>
                    </a:lnTo>
                    <a:lnTo>
                      <a:pt x="165" y="480"/>
                    </a:lnTo>
                    <a:lnTo>
                      <a:pt x="187" y="496"/>
                    </a:lnTo>
                    <a:lnTo>
                      <a:pt x="212" y="508"/>
                    </a:lnTo>
                    <a:lnTo>
                      <a:pt x="239" y="515"/>
                    </a:lnTo>
                    <a:lnTo>
                      <a:pt x="268" y="518"/>
                    </a:lnTo>
                    <a:lnTo>
                      <a:pt x="297" y="515"/>
                    </a:lnTo>
                    <a:lnTo>
                      <a:pt x="324" y="508"/>
                    </a:lnTo>
                    <a:lnTo>
                      <a:pt x="349" y="496"/>
                    </a:lnTo>
                    <a:lnTo>
                      <a:pt x="371" y="480"/>
                    </a:lnTo>
                    <a:lnTo>
                      <a:pt x="390" y="461"/>
                    </a:lnTo>
                    <a:lnTo>
                      <a:pt x="406" y="439"/>
                    </a:lnTo>
                    <a:lnTo>
                      <a:pt x="418" y="414"/>
                    </a:lnTo>
                    <a:lnTo>
                      <a:pt x="425" y="387"/>
                    </a:lnTo>
                    <a:lnTo>
                      <a:pt x="428" y="358"/>
                    </a:lnTo>
                    <a:lnTo>
                      <a:pt x="426" y="335"/>
                    </a:lnTo>
                    <a:lnTo>
                      <a:pt x="421" y="312"/>
                    </a:lnTo>
                    <a:lnTo>
                      <a:pt x="412" y="289"/>
                    </a:lnTo>
                    <a:lnTo>
                      <a:pt x="306" y="396"/>
                    </a:lnTo>
                    <a:lnTo>
                      <a:pt x="230" y="320"/>
                    </a:lnTo>
                    <a:lnTo>
                      <a:pt x="336" y="213"/>
                    </a:lnTo>
                    <a:lnTo>
                      <a:pt x="315" y="205"/>
                    </a:lnTo>
                    <a:lnTo>
                      <a:pt x="292" y="199"/>
                    </a:lnTo>
                    <a:lnTo>
                      <a:pt x="268" y="197"/>
                    </a:lnTo>
                    <a:close/>
                    <a:moveTo>
                      <a:pt x="550" y="0"/>
                    </a:moveTo>
                    <a:lnTo>
                      <a:pt x="626" y="75"/>
                    </a:lnTo>
                    <a:lnTo>
                      <a:pt x="490" y="211"/>
                    </a:lnTo>
                    <a:lnTo>
                      <a:pt x="508" y="243"/>
                    </a:lnTo>
                    <a:lnTo>
                      <a:pt x="521" y="276"/>
                    </a:lnTo>
                    <a:lnTo>
                      <a:pt x="530" y="312"/>
                    </a:lnTo>
                    <a:lnTo>
                      <a:pt x="534" y="347"/>
                    </a:lnTo>
                    <a:lnTo>
                      <a:pt x="533" y="382"/>
                    </a:lnTo>
                    <a:lnTo>
                      <a:pt x="528" y="416"/>
                    </a:lnTo>
                    <a:lnTo>
                      <a:pt x="518" y="450"/>
                    </a:lnTo>
                    <a:lnTo>
                      <a:pt x="504" y="482"/>
                    </a:lnTo>
                    <a:lnTo>
                      <a:pt x="486" y="512"/>
                    </a:lnTo>
                    <a:lnTo>
                      <a:pt x="463" y="540"/>
                    </a:lnTo>
                    <a:lnTo>
                      <a:pt x="436" y="566"/>
                    </a:lnTo>
                    <a:lnTo>
                      <a:pt x="406" y="587"/>
                    </a:lnTo>
                    <a:lnTo>
                      <a:pt x="374" y="604"/>
                    </a:lnTo>
                    <a:lnTo>
                      <a:pt x="341" y="616"/>
                    </a:lnTo>
                    <a:lnTo>
                      <a:pt x="306" y="623"/>
                    </a:lnTo>
                    <a:lnTo>
                      <a:pt x="271" y="626"/>
                    </a:lnTo>
                    <a:lnTo>
                      <a:pt x="236" y="624"/>
                    </a:lnTo>
                    <a:lnTo>
                      <a:pt x="202" y="618"/>
                    </a:lnTo>
                    <a:lnTo>
                      <a:pt x="168" y="607"/>
                    </a:lnTo>
                    <a:lnTo>
                      <a:pt x="136" y="592"/>
                    </a:lnTo>
                    <a:lnTo>
                      <a:pt x="106" y="572"/>
                    </a:lnTo>
                    <a:lnTo>
                      <a:pt x="78" y="548"/>
                    </a:lnTo>
                    <a:lnTo>
                      <a:pt x="54" y="520"/>
                    </a:lnTo>
                    <a:lnTo>
                      <a:pt x="35" y="490"/>
                    </a:lnTo>
                    <a:lnTo>
                      <a:pt x="19" y="458"/>
                    </a:lnTo>
                    <a:lnTo>
                      <a:pt x="8" y="424"/>
                    </a:lnTo>
                    <a:lnTo>
                      <a:pt x="2" y="390"/>
                    </a:lnTo>
                    <a:lnTo>
                      <a:pt x="0" y="355"/>
                    </a:lnTo>
                    <a:lnTo>
                      <a:pt x="3" y="320"/>
                    </a:lnTo>
                    <a:lnTo>
                      <a:pt x="11" y="284"/>
                    </a:lnTo>
                    <a:lnTo>
                      <a:pt x="23" y="251"/>
                    </a:lnTo>
                    <a:lnTo>
                      <a:pt x="39" y="219"/>
                    </a:lnTo>
                    <a:lnTo>
                      <a:pt x="61" y="189"/>
                    </a:lnTo>
                    <a:lnTo>
                      <a:pt x="86" y="162"/>
                    </a:lnTo>
                    <a:lnTo>
                      <a:pt x="114" y="139"/>
                    </a:lnTo>
                    <a:lnTo>
                      <a:pt x="144" y="121"/>
                    </a:lnTo>
                    <a:lnTo>
                      <a:pt x="176" y="107"/>
                    </a:lnTo>
                    <a:lnTo>
                      <a:pt x="210" y="97"/>
                    </a:lnTo>
                    <a:lnTo>
                      <a:pt x="245" y="92"/>
                    </a:lnTo>
                    <a:lnTo>
                      <a:pt x="280" y="91"/>
                    </a:lnTo>
                    <a:lnTo>
                      <a:pt x="315" y="95"/>
                    </a:lnTo>
                    <a:lnTo>
                      <a:pt x="349" y="104"/>
                    </a:lnTo>
                    <a:lnTo>
                      <a:pt x="383" y="117"/>
                    </a:lnTo>
                    <a:lnTo>
                      <a:pt x="415" y="135"/>
                    </a:lnTo>
                    <a:lnTo>
                      <a:pt x="5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1" name="Rectangle 17">
                <a:extLst>
                  <a:ext uri="{FF2B5EF4-FFF2-40B4-BE49-F238E27FC236}">
                    <a16:creationId xmlns:a16="http://schemas.microsoft.com/office/drawing/2014/main" id="{29591F4E-162B-6909-49E5-D546787A3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059113"/>
                <a:ext cx="10953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2" name="Rectangle 18">
                <a:extLst>
                  <a:ext uri="{FF2B5EF4-FFF2-40B4-BE49-F238E27FC236}">
                    <a16:creationId xmlns:a16="http://schemas.microsoft.com/office/drawing/2014/main" id="{662AE700-BAE1-AFBB-3BDB-BE2256D02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084513"/>
                <a:ext cx="4445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3" name="Rectangle 19">
                <a:extLst>
                  <a:ext uri="{FF2B5EF4-FFF2-40B4-BE49-F238E27FC236}">
                    <a16:creationId xmlns:a16="http://schemas.microsoft.com/office/drawing/2014/main" id="{35472E6D-CB85-3257-5774-835FED140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601" y="3084513"/>
                <a:ext cx="5080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4" name="Rectangle 20">
                <a:extLst>
                  <a:ext uri="{FF2B5EF4-FFF2-40B4-BE49-F238E27FC236}">
                    <a16:creationId xmlns:a16="http://schemas.microsoft.com/office/drawing/2014/main" id="{6CC48E5C-E8B3-54EE-D635-FC05F4844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1" y="3059113"/>
                <a:ext cx="2698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A5AAEBA9-8E7B-F9CB-0708-DAD2B9139C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38" y="3113088"/>
                <a:ext cx="76200" cy="76200"/>
              </a:xfrm>
              <a:custGeom>
                <a:avLst/>
                <a:gdLst>
                  <a:gd name="T0" fmla="*/ 239 w 626"/>
                  <a:gd name="T1" fmla="*/ 200 h 624"/>
                  <a:gd name="T2" fmla="*/ 187 w 626"/>
                  <a:gd name="T3" fmla="*/ 219 h 624"/>
                  <a:gd name="T4" fmla="*/ 146 w 626"/>
                  <a:gd name="T5" fmla="*/ 254 h 624"/>
                  <a:gd name="T6" fmla="*/ 118 w 626"/>
                  <a:gd name="T7" fmla="*/ 301 h 624"/>
                  <a:gd name="T8" fmla="*/ 108 w 626"/>
                  <a:gd name="T9" fmla="*/ 357 h 624"/>
                  <a:gd name="T10" fmla="*/ 118 w 626"/>
                  <a:gd name="T11" fmla="*/ 413 h 624"/>
                  <a:gd name="T12" fmla="*/ 146 w 626"/>
                  <a:gd name="T13" fmla="*/ 460 h 624"/>
                  <a:gd name="T14" fmla="*/ 187 w 626"/>
                  <a:gd name="T15" fmla="*/ 495 h 624"/>
                  <a:gd name="T16" fmla="*/ 239 w 626"/>
                  <a:gd name="T17" fmla="*/ 514 h 624"/>
                  <a:gd name="T18" fmla="*/ 297 w 626"/>
                  <a:gd name="T19" fmla="*/ 514 h 624"/>
                  <a:gd name="T20" fmla="*/ 349 w 626"/>
                  <a:gd name="T21" fmla="*/ 495 h 624"/>
                  <a:gd name="T22" fmla="*/ 390 w 626"/>
                  <a:gd name="T23" fmla="*/ 460 h 624"/>
                  <a:gd name="T24" fmla="*/ 418 w 626"/>
                  <a:gd name="T25" fmla="*/ 413 h 624"/>
                  <a:gd name="T26" fmla="*/ 428 w 626"/>
                  <a:gd name="T27" fmla="*/ 357 h 624"/>
                  <a:gd name="T28" fmla="*/ 421 w 626"/>
                  <a:gd name="T29" fmla="*/ 310 h 624"/>
                  <a:gd name="T30" fmla="*/ 306 w 626"/>
                  <a:gd name="T31" fmla="*/ 394 h 624"/>
                  <a:gd name="T32" fmla="*/ 336 w 626"/>
                  <a:gd name="T33" fmla="*/ 213 h 624"/>
                  <a:gd name="T34" fmla="*/ 292 w 626"/>
                  <a:gd name="T35" fmla="*/ 199 h 624"/>
                  <a:gd name="T36" fmla="*/ 550 w 626"/>
                  <a:gd name="T37" fmla="*/ 0 h 624"/>
                  <a:gd name="T38" fmla="*/ 490 w 626"/>
                  <a:gd name="T39" fmla="*/ 210 h 624"/>
                  <a:gd name="T40" fmla="*/ 521 w 626"/>
                  <a:gd name="T41" fmla="*/ 276 h 624"/>
                  <a:gd name="T42" fmla="*/ 534 w 626"/>
                  <a:gd name="T43" fmla="*/ 345 h 624"/>
                  <a:gd name="T44" fmla="*/ 528 w 626"/>
                  <a:gd name="T45" fmla="*/ 415 h 624"/>
                  <a:gd name="T46" fmla="*/ 504 w 626"/>
                  <a:gd name="T47" fmla="*/ 481 h 624"/>
                  <a:gd name="T48" fmla="*/ 463 w 626"/>
                  <a:gd name="T49" fmla="*/ 539 h 624"/>
                  <a:gd name="T50" fmla="*/ 406 w 626"/>
                  <a:gd name="T51" fmla="*/ 586 h 624"/>
                  <a:gd name="T52" fmla="*/ 341 w 626"/>
                  <a:gd name="T53" fmla="*/ 614 h 624"/>
                  <a:gd name="T54" fmla="*/ 271 w 626"/>
                  <a:gd name="T55" fmla="*/ 624 h 624"/>
                  <a:gd name="T56" fmla="*/ 202 w 626"/>
                  <a:gd name="T57" fmla="*/ 616 h 624"/>
                  <a:gd name="T58" fmla="*/ 136 w 626"/>
                  <a:gd name="T59" fmla="*/ 590 h 624"/>
                  <a:gd name="T60" fmla="*/ 78 w 626"/>
                  <a:gd name="T61" fmla="*/ 546 h 624"/>
                  <a:gd name="T62" fmla="*/ 35 w 626"/>
                  <a:gd name="T63" fmla="*/ 488 h 624"/>
                  <a:gd name="T64" fmla="*/ 8 w 626"/>
                  <a:gd name="T65" fmla="*/ 423 h 624"/>
                  <a:gd name="T66" fmla="*/ 0 w 626"/>
                  <a:gd name="T67" fmla="*/ 353 h 624"/>
                  <a:gd name="T68" fmla="*/ 11 w 626"/>
                  <a:gd name="T69" fmla="*/ 284 h 624"/>
                  <a:gd name="T70" fmla="*/ 39 w 626"/>
                  <a:gd name="T71" fmla="*/ 219 h 624"/>
                  <a:gd name="T72" fmla="*/ 86 w 626"/>
                  <a:gd name="T73" fmla="*/ 162 h 624"/>
                  <a:gd name="T74" fmla="*/ 144 w 626"/>
                  <a:gd name="T75" fmla="*/ 121 h 624"/>
                  <a:gd name="T76" fmla="*/ 210 w 626"/>
                  <a:gd name="T77" fmla="*/ 97 h 624"/>
                  <a:gd name="T78" fmla="*/ 280 w 626"/>
                  <a:gd name="T79" fmla="*/ 91 h 624"/>
                  <a:gd name="T80" fmla="*/ 349 w 626"/>
                  <a:gd name="T81" fmla="*/ 103 h 624"/>
                  <a:gd name="T82" fmla="*/ 415 w 626"/>
                  <a:gd name="T83" fmla="*/ 13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6" h="624">
                    <a:moveTo>
                      <a:pt x="268" y="197"/>
                    </a:moveTo>
                    <a:lnTo>
                      <a:pt x="239" y="200"/>
                    </a:lnTo>
                    <a:lnTo>
                      <a:pt x="212" y="207"/>
                    </a:lnTo>
                    <a:lnTo>
                      <a:pt x="187" y="219"/>
                    </a:lnTo>
                    <a:lnTo>
                      <a:pt x="165" y="235"/>
                    </a:lnTo>
                    <a:lnTo>
                      <a:pt x="146" y="254"/>
                    </a:lnTo>
                    <a:lnTo>
                      <a:pt x="130" y="276"/>
                    </a:lnTo>
                    <a:lnTo>
                      <a:pt x="118" y="301"/>
                    </a:lnTo>
                    <a:lnTo>
                      <a:pt x="111" y="328"/>
                    </a:lnTo>
                    <a:lnTo>
                      <a:pt x="108" y="357"/>
                    </a:lnTo>
                    <a:lnTo>
                      <a:pt x="111" y="385"/>
                    </a:lnTo>
                    <a:lnTo>
                      <a:pt x="118" y="413"/>
                    </a:lnTo>
                    <a:lnTo>
                      <a:pt x="130" y="437"/>
                    </a:lnTo>
                    <a:lnTo>
                      <a:pt x="146" y="460"/>
                    </a:lnTo>
                    <a:lnTo>
                      <a:pt x="165" y="479"/>
                    </a:lnTo>
                    <a:lnTo>
                      <a:pt x="187" y="495"/>
                    </a:lnTo>
                    <a:lnTo>
                      <a:pt x="212" y="506"/>
                    </a:lnTo>
                    <a:lnTo>
                      <a:pt x="239" y="514"/>
                    </a:lnTo>
                    <a:lnTo>
                      <a:pt x="268" y="516"/>
                    </a:lnTo>
                    <a:lnTo>
                      <a:pt x="297" y="514"/>
                    </a:lnTo>
                    <a:lnTo>
                      <a:pt x="324" y="506"/>
                    </a:lnTo>
                    <a:lnTo>
                      <a:pt x="349" y="495"/>
                    </a:lnTo>
                    <a:lnTo>
                      <a:pt x="371" y="479"/>
                    </a:lnTo>
                    <a:lnTo>
                      <a:pt x="390" y="460"/>
                    </a:lnTo>
                    <a:lnTo>
                      <a:pt x="406" y="437"/>
                    </a:lnTo>
                    <a:lnTo>
                      <a:pt x="418" y="413"/>
                    </a:lnTo>
                    <a:lnTo>
                      <a:pt x="425" y="385"/>
                    </a:lnTo>
                    <a:lnTo>
                      <a:pt x="428" y="357"/>
                    </a:lnTo>
                    <a:lnTo>
                      <a:pt x="426" y="333"/>
                    </a:lnTo>
                    <a:lnTo>
                      <a:pt x="421" y="310"/>
                    </a:lnTo>
                    <a:lnTo>
                      <a:pt x="412" y="288"/>
                    </a:lnTo>
                    <a:lnTo>
                      <a:pt x="306" y="394"/>
                    </a:lnTo>
                    <a:lnTo>
                      <a:pt x="230" y="319"/>
                    </a:lnTo>
                    <a:lnTo>
                      <a:pt x="336" y="213"/>
                    </a:lnTo>
                    <a:lnTo>
                      <a:pt x="315" y="204"/>
                    </a:lnTo>
                    <a:lnTo>
                      <a:pt x="292" y="199"/>
                    </a:lnTo>
                    <a:lnTo>
                      <a:pt x="268" y="197"/>
                    </a:lnTo>
                    <a:close/>
                    <a:moveTo>
                      <a:pt x="550" y="0"/>
                    </a:moveTo>
                    <a:lnTo>
                      <a:pt x="626" y="75"/>
                    </a:lnTo>
                    <a:lnTo>
                      <a:pt x="490" y="210"/>
                    </a:lnTo>
                    <a:lnTo>
                      <a:pt x="508" y="242"/>
                    </a:lnTo>
                    <a:lnTo>
                      <a:pt x="521" y="276"/>
                    </a:lnTo>
                    <a:lnTo>
                      <a:pt x="530" y="310"/>
                    </a:lnTo>
                    <a:lnTo>
                      <a:pt x="534" y="345"/>
                    </a:lnTo>
                    <a:lnTo>
                      <a:pt x="533" y="380"/>
                    </a:lnTo>
                    <a:lnTo>
                      <a:pt x="528" y="415"/>
                    </a:lnTo>
                    <a:lnTo>
                      <a:pt x="518" y="448"/>
                    </a:lnTo>
                    <a:lnTo>
                      <a:pt x="504" y="481"/>
                    </a:lnTo>
                    <a:lnTo>
                      <a:pt x="486" y="511"/>
                    </a:lnTo>
                    <a:lnTo>
                      <a:pt x="463" y="539"/>
                    </a:lnTo>
                    <a:lnTo>
                      <a:pt x="436" y="564"/>
                    </a:lnTo>
                    <a:lnTo>
                      <a:pt x="406" y="586"/>
                    </a:lnTo>
                    <a:lnTo>
                      <a:pt x="374" y="602"/>
                    </a:lnTo>
                    <a:lnTo>
                      <a:pt x="341" y="614"/>
                    </a:lnTo>
                    <a:lnTo>
                      <a:pt x="306" y="622"/>
                    </a:lnTo>
                    <a:lnTo>
                      <a:pt x="271" y="624"/>
                    </a:lnTo>
                    <a:lnTo>
                      <a:pt x="236" y="623"/>
                    </a:lnTo>
                    <a:lnTo>
                      <a:pt x="202" y="616"/>
                    </a:lnTo>
                    <a:lnTo>
                      <a:pt x="168" y="606"/>
                    </a:lnTo>
                    <a:lnTo>
                      <a:pt x="136" y="590"/>
                    </a:lnTo>
                    <a:lnTo>
                      <a:pt x="106" y="571"/>
                    </a:lnTo>
                    <a:lnTo>
                      <a:pt x="78" y="546"/>
                    </a:lnTo>
                    <a:lnTo>
                      <a:pt x="54" y="519"/>
                    </a:lnTo>
                    <a:lnTo>
                      <a:pt x="35" y="488"/>
                    </a:lnTo>
                    <a:lnTo>
                      <a:pt x="19" y="456"/>
                    </a:lnTo>
                    <a:lnTo>
                      <a:pt x="8" y="423"/>
                    </a:lnTo>
                    <a:lnTo>
                      <a:pt x="2" y="388"/>
                    </a:lnTo>
                    <a:lnTo>
                      <a:pt x="0" y="353"/>
                    </a:lnTo>
                    <a:lnTo>
                      <a:pt x="3" y="319"/>
                    </a:lnTo>
                    <a:lnTo>
                      <a:pt x="11" y="284"/>
                    </a:lnTo>
                    <a:lnTo>
                      <a:pt x="23" y="251"/>
                    </a:lnTo>
                    <a:lnTo>
                      <a:pt x="39" y="219"/>
                    </a:lnTo>
                    <a:lnTo>
                      <a:pt x="61" y="189"/>
                    </a:lnTo>
                    <a:lnTo>
                      <a:pt x="86" y="162"/>
                    </a:lnTo>
                    <a:lnTo>
                      <a:pt x="114" y="139"/>
                    </a:lnTo>
                    <a:lnTo>
                      <a:pt x="144" y="121"/>
                    </a:lnTo>
                    <a:lnTo>
                      <a:pt x="176" y="107"/>
                    </a:lnTo>
                    <a:lnTo>
                      <a:pt x="210" y="97"/>
                    </a:lnTo>
                    <a:lnTo>
                      <a:pt x="245" y="92"/>
                    </a:lnTo>
                    <a:lnTo>
                      <a:pt x="280" y="91"/>
                    </a:lnTo>
                    <a:lnTo>
                      <a:pt x="315" y="95"/>
                    </a:lnTo>
                    <a:lnTo>
                      <a:pt x="349" y="103"/>
                    </a:lnTo>
                    <a:lnTo>
                      <a:pt x="383" y="117"/>
                    </a:lnTo>
                    <a:lnTo>
                      <a:pt x="415" y="135"/>
                    </a:lnTo>
                    <a:lnTo>
                      <a:pt x="5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6" name="Rectangle 22">
                <a:extLst>
                  <a:ext uri="{FF2B5EF4-FFF2-40B4-BE49-F238E27FC236}">
                    <a16:creationId xmlns:a16="http://schemas.microsoft.com/office/drawing/2014/main" id="{9D92BD20-A0E8-B47E-1879-EB7BC5392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136900"/>
                <a:ext cx="84138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7" name="Rectangle 23">
                <a:extLst>
                  <a:ext uri="{FF2B5EF4-FFF2-40B4-BE49-F238E27FC236}">
                    <a16:creationId xmlns:a16="http://schemas.microsoft.com/office/drawing/2014/main" id="{D55781BE-5872-4916-3BD8-3AEBE58E4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863" y="3162300"/>
                <a:ext cx="4445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8" name="Rectangle 24">
                <a:extLst>
                  <a:ext uri="{FF2B5EF4-FFF2-40B4-BE49-F238E27FC236}">
                    <a16:creationId xmlns:a16="http://schemas.microsoft.com/office/drawing/2014/main" id="{5B9CE75C-77EE-A33B-6C79-48035C9FC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601" y="3162300"/>
                <a:ext cx="25400" cy="127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9" name="Freeform 25">
                <a:extLst>
                  <a:ext uri="{FF2B5EF4-FFF2-40B4-BE49-F238E27FC236}">
                    <a16:creationId xmlns:a16="http://schemas.microsoft.com/office/drawing/2014/main" id="{11F1BAA1-CE5F-F783-6CA6-088C8A89A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9702" y="3071812"/>
                <a:ext cx="195262" cy="195263"/>
              </a:xfrm>
              <a:custGeom>
                <a:avLst/>
                <a:gdLst>
                  <a:gd name="T0" fmla="*/ 667 w 1598"/>
                  <a:gd name="T1" fmla="*/ 120 h 1598"/>
                  <a:gd name="T2" fmla="*/ 486 w 1598"/>
                  <a:gd name="T3" fmla="*/ 182 h 1598"/>
                  <a:gd name="T4" fmla="*/ 332 w 1598"/>
                  <a:gd name="T5" fmla="*/ 289 h 1598"/>
                  <a:gd name="T6" fmla="*/ 212 w 1598"/>
                  <a:gd name="T7" fmla="*/ 432 h 1598"/>
                  <a:gd name="T8" fmla="*/ 134 w 1598"/>
                  <a:gd name="T9" fmla="*/ 605 h 1598"/>
                  <a:gd name="T10" fmla="*/ 107 w 1598"/>
                  <a:gd name="T11" fmla="*/ 799 h 1598"/>
                  <a:gd name="T12" fmla="*/ 134 w 1598"/>
                  <a:gd name="T13" fmla="*/ 994 h 1598"/>
                  <a:gd name="T14" fmla="*/ 212 w 1598"/>
                  <a:gd name="T15" fmla="*/ 1166 h 1598"/>
                  <a:gd name="T16" fmla="*/ 332 w 1598"/>
                  <a:gd name="T17" fmla="*/ 1310 h 1598"/>
                  <a:gd name="T18" fmla="*/ 486 w 1598"/>
                  <a:gd name="T19" fmla="*/ 1417 h 1598"/>
                  <a:gd name="T20" fmla="*/ 667 w 1598"/>
                  <a:gd name="T21" fmla="*/ 1479 h 1598"/>
                  <a:gd name="T22" fmla="*/ 866 w 1598"/>
                  <a:gd name="T23" fmla="*/ 1488 h 1598"/>
                  <a:gd name="T24" fmla="*/ 1054 w 1598"/>
                  <a:gd name="T25" fmla="*/ 1443 h 1598"/>
                  <a:gd name="T26" fmla="*/ 1218 w 1598"/>
                  <a:gd name="T27" fmla="*/ 1350 h 1598"/>
                  <a:gd name="T28" fmla="*/ 1351 w 1598"/>
                  <a:gd name="T29" fmla="*/ 1218 h 1598"/>
                  <a:gd name="T30" fmla="*/ 1443 w 1598"/>
                  <a:gd name="T31" fmla="*/ 1054 h 1598"/>
                  <a:gd name="T32" fmla="*/ 1488 w 1598"/>
                  <a:gd name="T33" fmla="*/ 866 h 1598"/>
                  <a:gd name="T34" fmla="*/ 1479 w 1598"/>
                  <a:gd name="T35" fmla="*/ 668 h 1598"/>
                  <a:gd name="T36" fmla="*/ 1417 w 1598"/>
                  <a:gd name="T37" fmla="*/ 487 h 1598"/>
                  <a:gd name="T38" fmla="*/ 1310 w 1598"/>
                  <a:gd name="T39" fmla="*/ 333 h 1598"/>
                  <a:gd name="T40" fmla="*/ 1167 w 1598"/>
                  <a:gd name="T41" fmla="*/ 213 h 1598"/>
                  <a:gd name="T42" fmla="*/ 994 w 1598"/>
                  <a:gd name="T43" fmla="*/ 135 h 1598"/>
                  <a:gd name="T44" fmla="*/ 800 w 1598"/>
                  <a:gd name="T45" fmla="*/ 107 h 1598"/>
                  <a:gd name="T46" fmla="*/ 936 w 1598"/>
                  <a:gd name="T47" fmla="*/ 12 h 1598"/>
                  <a:gd name="T48" fmla="*/ 1125 w 1598"/>
                  <a:gd name="T49" fmla="*/ 70 h 1598"/>
                  <a:gd name="T50" fmla="*/ 1292 w 1598"/>
                  <a:gd name="T51" fmla="*/ 171 h 1598"/>
                  <a:gd name="T52" fmla="*/ 1428 w 1598"/>
                  <a:gd name="T53" fmla="*/ 307 h 1598"/>
                  <a:gd name="T54" fmla="*/ 1529 w 1598"/>
                  <a:gd name="T55" fmla="*/ 473 h 1598"/>
                  <a:gd name="T56" fmla="*/ 1586 w 1598"/>
                  <a:gd name="T57" fmla="*/ 663 h 1598"/>
                  <a:gd name="T58" fmla="*/ 1598 w 1598"/>
                  <a:gd name="T59" fmla="*/ 799 h 1598"/>
                  <a:gd name="T60" fmla="*/ 1572 w 1598"/>
                  <a:gd name="T61" fmla="*/ 1001 h 1598"/>
                  <a:gd name="T62" fmla="*/ 1500 w 1598"/>
                  <a:gd name="T63" fmla="*/ 1183 h 1598"/>
                  <a:gd name="T64" fmla="*/ 1387 w 1598"/>
                  <a:gd name="T65" fmla="*/ 1341 h 1598"/>
                  <a:gd name="T66" fmla="*/ 1239 w 1598"/>
                  <a:gd name="T67" fmla="*/ 1466 h 1598"/>
                  <a:gd name="T68" fmla="*/ 1064 w 1598"/>
                  <a:gd name="T69" fmla="*/ 1553 h 1598"/>
                  <a:gd name="T70" fmla="*/ 869 w 1598"/>
                  <a:gd name="T71" fmla="*/ 1595 h 1598"/>
                  <a:gd name="T72" fmla="*/ 663 w 1598"/>
                  <a:gd name="T73" fmla="*/ 1586 h 1598"/>
                  <a:gd name="T74" fmla="*/ 473 w 1598"/>
                  <a:gd name="T75" fmla="*/ 1528 h 1598"/>
                  <a:gd name="T76" fmla="*/ 307 w 1598"/>
                  <a:gd name="T77" fmla="*/ 1428 h 1598"/>
                  <a:gd name="T78" fmla="*/ 170 w 1598"/>
                  <a:gd name="T79" fmla="*/ 1291 h 1598"/>
                  <a:gd name="T80" fmla="*/ 70 w 1598"/>
                  <a:gd name="T81" fmla="*/ 1125 h 1598"/>
                  <a:gd name="T82" fmla="*/ 12 w 1598"/>
                  <a:gd name="T83" fmla="*/ 935 h 1598"/>
                  <a:gd name="T84" fmla="*/ 3 w 1598"/>
                  <a:gd name="T85" fmla="*/ 730 h 1598"/>
                  <a:gd name="T86" fmla="*/ 45 w 1598"/>
                  <a:gd name="T87" fmla="*/ 534 h 1598"/>
                  <a:gd name="T88" fmla="*/ 132 w 1598"/>
                  <a:gd name="T89" fmla="*/ 360 h 1598"/>
                  <a:gd name="T90" fmla="*/ 257 w 1598"/>
                  <a:gd name="T91" fmla="*/ 212 h 1598"/>
                  <a:gd name="T92" fmla="*/ 414 w 1598"/>
                  <a:gd name="T93" fmla="*/ 99 h 1598"/>
                  <a:gd name="T94" fmla="*/ 597 w 1598"/>
                  <a:gd name="T95" fmla="*/ 27 h 1598"/>
                  <a:gd name="T96" fmla="*/ 800 w 1598"/>
                  <a:gd name="T97" fmla="*/ 0 h 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98" h="1598">
                    <a:moveTo>
                      <a:pt x="800" y="107"/>
                    </a:moveTo>
                    <a:lnTo>
                      <a:pt x="732" y="111"/>
                    </a:lnTo>
                    <a:lnTo>
                      <a:pt x="667" y="120"/>
                    </a:lnTo>
                    <a:lnTo>
                      <a:pt x="604" y="135"/>
                    </a:lnTo>
                    <a:lnTo>
                      <a:pt x="544" y="156"/>
                    </a:lnTo>
                    <a:lnTo>
                      <a:pt x="486" y="182"/>
                    </a:lnTo>
                    <a:lnTo>
                      <a:pt x="432" y="213"/>
                    </a:lnTo>
                    <a:lnTo>
                      <a:pt x="380" y="249"/>
                    </a:lnTo>
                    <a:lnTo>
                      <a:pt x="332" y="289"/>
                    </a:lnTo>
                    <a:lnTo>
                      <a:pt x="288" y="333"/>
                    </a:lnTo>
                    <a:lnTo>
                      <a:pt x="248" y="381"/>
                    </a:lnTo>
                    <a:lnTo>
                      <a:pt x="212" y="432"/>
                    </a:lnTo>
                    <a:lnTo>
                      <a:pt x="181" y="487"/>
                    </a:lnTo>
                    <a:lnTo>
                      <a:pt x="155" y="545"/>
                    </a:lnTo>
                    <a:lnTo>
                      <a:pt x="134" y="605"/>
                    </a:lnTo>
                    <a:lnTo>
                      <a:pt x="119" y="668"/>
                    </a:lnTo>
                    <a:lnTo>
                      <a:pt x="110" y="733"/>
                    </a:lnTo>
                    <a:lnTo>
                      <a:pt x="107" y="799"/>
                    </a:lnTo>
                    <a:lnTo>
                      <a:pt x="110" y="866"/>
                    </a:lnTo>
                    <a:lnTo>
                      <a:pt x="119" y="931"/>
                    </a:lnTo>
                    <a:lnTo>
                      <a:pt x="134" y="994"/>
                    </a:lnTo>
                    <a:lnTo>
                      <a:pt x="155" y="1054"/>
                    </a:lnTo>
                    <a:lnTo>
                      <a:pt x="181" y="1112"/>
                    </a:lnTo>
                    <a:lnTo>
                      <a:pt x="212" y="1166"/>
                    </a:lnTo>
                    <a:lnTo>
                      <a:pt x="248" y="1218"/>
                    </a:lnTo>
                    <a:lnTo>
                      <a:pt x="288" y="1266"/>
                    </a:lnTo>
                    <a:lnTo>
                      <a:pt x="332" y="1310"/>
                    </a:lnTo>
                    <a:lnTo>
                      <a:pt x="380" y="1350"/>
                    </a:lnTo>
                    <a:lnTo>
                      <a:pt x="431" y="1386"/>
                    </a:lnTo>
                    <a:lnTo>
                      <a:pt x="486" y="1417"/>
                    </a:lnTo>
                    <a:lnTo>
                      <a:pt x="544" y="1443"/>
                    </a:lnTo>
                    <a:lnTo>
                      <a:pt x="604" y="1464"/>
                    </a:lnTo>
                    <a:lnTo>
                      <a:pt x="667" y="1479"/>
                    </a:lnTo>
                    <a:lnTo>
                      <a:pt x="732" y="1488"/>
                    </a:lnTo>
                    <a:lnTo>
                      <a:pt x="800" y="1491"/>
                    </a:lnTo>
                    <a:lnTo>
                      <a:pt x="866" y="1488"/>
                    </a:lnTo>
                    <a:lnTo>
                      <a:pt x="931" y="1479"/>
                    </a:lnTo>
                    <a:lnTo>
                      <a:pt x="994" y="1464"/>
                    </a:lnTo>
                    <a:lnTo>
                      <a:pt x="1054" y="1443"/>
                    </a:lnTo>
                    <a:lnTo>
                      <a:pt x="1112" y="1417"/>
                    </a:lnTo>
                    <a:lnTo>
                      <a:pt x="1167" y="1386"/>
                    </a:lnTo>
                    <a:lnTo>
                      <a:pt x="1218" y="1350"/>
                    </a:lnTo>
                    <a:lnTo>
                      <a:pt x="1266" y="1310"/>
                    </a:lnTo>
                    <a:lnTo>
                      <a:pt x="1310" y="1266"/>
                    </a:lnTo>
                    <a:lnTo>
                      <a:pt x="1351" y="1218"/>
                    </a:lnTo>
                    <a:lnTo>
                      <a:pt x="1386" y="1166"/>
                    </a:lnTo>
                    <a:lnTo>
                      <a:pt x="1417" y="1112"/>
                    </a:lnTo>
                    <a:lnTo>
                      <a:pt x="1443" y="1054"/>
                    </a:lnTo>
                    <a:lnTo>
                      <a:pt x="1464" y="994"/>
                    </a:lnTo>
                    <a:lnTo>
                      <a:pt x="1479" y="931"/>
                    </a:lnTo>
                    <a:lnTo>
                      <a:pt x="1488" y="866"/>
                    </a:lnTo>
                    <a:lnTo>
                      <a:pt x="1492" y="799"/>
                    </a:lnTo>
                    <a:lnTo>
                      <a:pt x="1488" y="733"/>
                    </a:lnTo>
                    <a:lnTo>
                      <a:pt x="1479" y="668"/>
                    </a:lnTo>
                    <a:lnTo>
                      <a:pt x="1464" y="605"/>
                    </a:lnTo>
                    <a:lnTo>
                      <a:pt x="1443" y="545"/>
                    </a:lnTo>
                    <a:lnTo>
                      <a:pt x="1417" y="487"/>
                    </a:lnTo>
                    <a:lnTo>
                      <a:pt x="1386" y="432"/>
                    </a:lnTo>
                    <a:lnTo>
                      <a:pt x="1351" y="381"/>
                    </a:lnTo>
                    <a:lnTo>
                      <a:pt x="1310" y="333"/>
                    </a:lnTo>
                    <a:lnTo>
                      <a:pt x="1266" y="288"/>
                    </a:lnTo>
                    <a:lnTo>
                      <a:pt x="1218" y="248"/>
                    </a:lnTo>
                    <a:lnTo>
                      <a:pt x="1167" y="213"/>
                    </a:lnTo>
                    <a:lnTo>
                      <a:pt x="1112" y="182"/>
                    </a:lnTo>
                    <a:lnTo>
                      <a:pt x="1054" y="156"/>
                    </a:lnTo>
                    <a:lnTo>
                      <a:pt x="994" y="135"/>
                    </a:lnTo>
                    <a:lnTo>
                      <a:pt x="931" y="120"/>
                    </a:lnTo>
                    <a:lnTo>
                      <a:pt x="866" y="110"/>
                    </a:lnTo>
                    <a:lnTo>
                      <a:pt x="800" y="107"/>
                    </a:lnTo>
                    <a:close/>
                    <a:moveTo>
                      <a:pt x="800" y="0"/>
                    </a:moveTo>
                    <a:lnTo>
                      <a:pt x="869" y="4"/>
                    </a:lnTo>
                    <a:lnTo>
                      <a:pt x="936" y="12"/>
                    </a:lnTo>
                    <a:lnTo>
                      <a:pt x="1001" y="27"/>
                    </a:lnTo>
                    <a:lnTo>
                      <a:pt x="1064" y="46"/>
                    </a:lnTo>
                    <a:lnTo>
                      <a:pt x="1125" y="70"/>
                    </a:lnTo>
                    <a:lnTo>
                      <a:pt x="1184" y="99"/>
                    </a:lnTo>
                    <a:lnTo>
                      <a:pt x="1239" y="133"/>
                    </a:lnTo>
                    <a:lnTo>
                      <a:pt x="1292" y="171"/>
                    </a:lnTo>
                    <a:lnTo>
                      <a:pt x="1341" y="212"/>
                    </a:lnTo>
                    <a:lnTo>
                      <a:pt x="1387" y="258"/>
                    </a:lnTo>
                    <a:lnTo>
                      <a:pt x="1428" y="307"/>
                    </a:lnTo>
                    <a:lnTo>
                      <a:pt x="1466" y="360"/>
                    </a:lnTo>
                    <a:lnTo>
                      <a:pt x="1500" y="415"/>
                    </a:lnTo>
                    <a:lnTo>
                      <a:pt x="1529" y="473"/>
                    </a:lnTo>
                    <a:lnTo>
                      <a:pt x="1553" y="534"/>
                    </a:lnTo>
                    <a:lnTo>
                      <a:pt x="1572" y="598"/>
                    </a:lnTo>
                    <a:lnTo>
                      <a:pt x="1586" y="663"/>
                    </a:lnTo>
                    <a:lnTo>
                      <a:pt x="1595" y="730"/>
                    </a:lnTo>
                    <a:lnTo>
                      <a:pt x="1598" y="799"/>
                    </a:lnTo>
                    <a:lnTo>
                      <a:pt x="1598" y="799"/>
                    </a:lnTo>
                    <a:lnTo>
                      <a:pt x="1595" y="868"/>
                    </a:lnTo>
                    <a:lnTo>
                      <a:pt x="1586" y="935"/>
                    </a:lnTo>
                    <a:lnTo>
                      <a:pt x="1572" y="1001"/>
                    </a:lnTo>
                    <a:lnTo>
                      <a:pt x="1553" y="1064"/>
                    </a:lnTo>
                    <a:lnTo>
                      <a:pt x="1529" y="1125"/>
                    </a:lnTo>
                    <a:lnTo>
                      <a:pt x="1500" y="1183"/>
                    </a:lnTo>
                    <a:lnTo>
                      <a:pt x="1466" y="1239"/>
                    </a:lnTo>
                    <a:lnTo>
                      <a:pt x="1428" y="1291"/>
                    </a:lnTo>
                    <a:lnTo>
                      <a:pt x="1387" y="1341"/>
                    </a:lnTo>
                    <a:lnTo>
                      <a:pt x="1341" y="1386"/>
                    </a:lnTo>
                    <a:lnTo>
                      <a:pt x="1292" y="1428"/>
                    </a:lnTo>
                    <a:lnTo>
                      <a:pt x="1239" y="1466"/>
                    </a:lnTo>
                    <a:lnTo>
                      <a:pt x="1184" y="1499"/>
                    </a:lnTo>
                    <a:lnTo>
                      <a:pt x="1125" y="1528"/>
                    </a:lnTo>
                    <a:lnTo>
                      <a:pt x="1064" y="1553"/>
                    </a:lnTo>
                    <a:lnTo>
                      <a:pt x="1001" y="1572"/>
                    </a:lnTo>
                    <a:lnTo>
                      <a:pt x="936" y="1586"/>
                    </a:lnTo>
                    <a:lnTo>
                      <a:pt x="869" y="1595"/>
                    </a:lnTo>
                    <a:lnTo>
                      <a:pt x="800" y="1598"/>
                    </a:lnTo>
                    <a:lnTo>
                      <a:pt x="730" y="1595"/>
                    </a:lnTo>
                    <a:lnTo>
                      <a:pt x="663" y="1586"/>
                    </a:lnTo>
                    <a:lnTo>
                      <a:pt x="597" y="1572"/>
                    </a:lnTo>
                    <a:lnTo>
                      <a:pt x="534" y="1552"/>
                    </a:lnTo>
                    <a:lnTo>
                      <a:pt x="473" y="1528"/>
                    </a:lnTo>
                    <a:lnTo>
                      <a:pt x="415" y="1499"/>
                    </a:lnTo>
                    <a:lnTo>
                      <a:pt x="359" y="1466"/>
                    </a:lnTo>
                    <a:lnTo>
                      <a:pt x="307" y="1428"/>
                    </a:lnTo>
                    <a:lnTo>
                      <a:pt x="258" y="1386"/>
                    </a:lnTo>
                    <a:lnTo>
                      <a:pt x="212" y="1340"/>
                    </a:lnTo>
                    <a:lnTo>
                      <a:pt x="170" y="1291"/>
                    </a:lnTo>
                    <a:lnTo>
                      <a:pt x="132" y="1239"/>
                    </a:lnTo>
                    <a:lnTo>
                      <a:pt x="99" y="1183"/>
                    </a:lnTo>
                    <a:lnTo>
                      <a:pt x="70" y="1125"/>
                    </a:lnTo>
                    <a:lnTo>
                      <a:pt x="45" y="1064"/>
                    </a:lnTo>
                    <a:lnTo>
                      <a:pt x="26" y="1001"/>
                    </a:lnTo>
                    <a:lnTo>
                      <a:pt x="12" y="935"/>
                    </a:lnTo>
                    <a:lnTo>
                      <a:pt x="3" y="868"/>
                    </a:lnTo>
                    <a:lnTo>
                      <a:pt x="0" y="799"/>
                    </a:lnTo>
                    <a:lnTo>
                      <a:pt x="3" y="730"/>
                    </a:lnTo>
                    <a:lnTo>
                      <a:pt x="12" y="663"/>
                    </a:lnTo>
                    <a:lnTo>
                      <a:pt x="26" y="598"/>
                    </a:lnTo>
                    <a:lnTo>
                      <a:pt x="45" y="534"/>
                    </a:lnTo>
                    <a:lnTo>
                      <a:pt x="69" y="473"/>
                    </a:lnTo>
                    <a:lnTo>
                      <a:pt x="99" y="415"/>
                    </a:lnTo>
                    <a:lnTo>
                      <a:pt x="132" y="360"/>
                    </a:lnTo>
                    <a:lnTo>
                      <a:pt x="170" y="307"/>
                    </a:lnTo>
                    <a:lnTo>
                      <a:pt x="212" y="258"/>
                    </a:lnTo>
                    <a:lnTo>
                      <a:pt x="257" y="212"/>
                    </a:lnTo>
                    <a:lnTo>
                      <a:pt x="306" y="171"/>
                    </a:lnTo>
                    <a:lnTo>
                      <a:pt x="359" y="133"/>
                    </a:lnTo>
                    <a:lnTo>
                      <a:pt x="414" y="99"/>
                    </a:lnTo>
                    <a:lnTo>
                      <a:pt x="473" y="70"/>
                    </a:lnTo>
                    <a:lnTo>
                      <a:pt x="534" y="46"/>
                    </a:lnTo>
                    <a:lnTo>
                      <a:pt x="597" y="27"/>
                    </a:lnTo>
                    <a:lnTo>
                      <a:pt x="662" y="12"/>
                    </a:lnTo>
                    <a:lnTo>
                      <a:pt x="730" y="4"/>
                    </a:lnTo>
                    <a:lnTo>
                      <a:pt x="8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0" name="Freeform 26">
                <a:extLst>
                  <a:ext uri="{FF2B5EF4-FFF2-40B4-BE49-F238E27FC236}">
                    <a16:creationId xmlns:a16="http://schemas.microsoft.com/office/drawing/2014/main" id="{5D372DF3-6F5B-1876-CFE4-2C6F55D80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738" y="3119438"/>
                <a:ext cx="101600" cy="88900"/>
              </a:xfrm>
              <a:custGeom>
                <a:avLst/>
                <a:gdLst>
                  <a:gd name="T0" fmla="*/ 756 w 831"/>
                  <a:gd name="T1" fmla="*/ 0 h 730"/>
                  <a:gd name="T2" fmla="*/ 831 w 831"/>
                  <a:gd name="T3" fmla="*/ 75 h 730"/>
                  <a:gd name="T4" fmla="*/ 191 w 831"/>
                  <a:gd name="T5" fmla="*/ 714 h 730"/>
                  <a:gd name="T6" fmla="*/ 180 w 831"/>
                  <a:gd name="T7" fmla="*/ 722 h 730"/>
                  <a:gd name="T8" fmla="*/ 167 w 831"/>
                  <a:gd name="T9" fmla="*/ 728 h 730"/>
                  <a:gd name="T10" fmla="*/ 153 w 831"/>
                  <a:gd name="T11" fmla="*/ 730 h 730"/>
                  <a:gd name="T12" fmla="*/ 145 w 831"/>
                  <a:gd name="T13" fmla="*/ 729 h 730"/>
                  <a:gd name="T14" fmla="*/ 129 w 831"/>
                  <a:gd name="T15" fmla="*/ 724 h 730"/>
                  <a:gd name="T16" fmla="*/ 116 w 831"/>
                  <a:gd name="T17" fmla="*/ 714 h 730"/>
                  <a:gd name="T18" fmla="*/ 106 w 831"/>
                  <a:gd name="T19" fmla="*/ 700 h 730"/>
                  <a:gd name="T20" fmla="*/ 0 w 831"/>
                  <a:gd name="T21" fmla="*/ 487 h 730"/>
                  <a:gd name="T22" fmla="*/ 95 w 831"/>
                  <a:gd name="T23" fmla="*/ 440 h 730"/>
                  <a:gd name="T24" fmla="*/ 168 w 831"/>
                  <a:gd name="T25" fmla="*/ 587 h 730"/>
                  <a:gd name="T26" fmla="*/ 756 w 831"/>
                  <a:gd name="T27" fmla="*/ 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1" h="730">
                    <a:moveTo>
                      <a:pt x="756" y="0"/>
                    </a:moveTo>
                    <a:lnTo>
                      <a:pt x="831" y="75"/>
                    </a:lnTo>
                    <a:lnTo>
                      <a:pt x="191" y="714"/>
                    </a:lnTo>
                    <a:lnTo>
                      <a:pt x="180" y="722"/>
                    </a:lnTo>
                    <a:lnTo>
                      <a:pt x="167" y="728"/>
                    </a:lnTo>
                    <a:lnTo>
                      <a:pt x="153" y="730"/>
                    </a:lnTo>
                    <a:lnTo>
                      <a:pt x="145" y="729"/>
                    </a:lnTo>
                    <a:lnTo>
                      <a:pt x="129" y="724"/>
                    </a:lnTo>
                    <a:lnTo>
                      <a:pt x="116" y="714"/>
                    </a:lnTo>
                    <a:lnTo>
                      <a:pt x="106" y="700"/>
                    </a:lnTo>
                    <a:lnTo>
                      <a:pt x="0" y="487"/>
                    </a:lnTo>
                    <a:lnTo>
                      <a:pt x="95" y="440"/>
                    </a:lnTo>
                    <a:lnTo>
                      <a:pt x="168" y="587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CB969F6-0A9D-2A5F-42FE-75F084E992B6}"/>
                </a:ext>
              </a:extLst>
            </p:cNvPr>
            <p:cNvGrpSpPr/>
            <p:nvPr/>
          </p:nvGrpSpPr>
          <p:grpSpPr>
            <a:xfrm>
              <a:off x="7284088" y="3913579"/>
              <a:ext cx="411413" cy="447736"/>
              <a:chOff x="4908550" y="1879600"/>
              <a:chExt cx="358775" cy="358775"/>
            </a:xfrm>
            <a:solidFill>
              <a:srgbClr val="44546A"/>
            </a:solidFill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115F882E-6861-A294-572C-3830DBB7F2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4600" y="2133600"/>
                <a:ext cx="66675" cy="104775"/>
              </a:xfrm>
              <a:custGeom>
                <a:avLst/>
                <a:gdLst>
                  <a:gd name="T0" fmla="*/ 281 w 627"/>
                  <a:gd name="T1" fmla="*/ 507 h 993"/>
                  <a:gd name="T2" fmla="*/ 225 w 627"/>
                  <a:gd name="T3" fmla="*/ 527 h 993"/>
                  <a:gd name="T4" fmla="*/ 180 w 627"/>
                  <a:gd name="T5" fmla="*/ 567 h 993"/>
                  <a:gd name="T6" fmla="*/ 149 w 627"/>
                  <a:gd name="T7" fmla="*/ 618 h 993"/>
                  <a:gd name="T8" fmla="*/ 137 w 627"/>
                  <a:gd name="T9" fmla="*/ 680 h 993"/>
                  <a:gd name="T10" fmla="*/ 149 w 627"/>
                  <a:gd name="T11" fmla="*/ 741 h 993"/>
                  <a:gd name="T12" fmla="*/ 180 w 627"/>
                  <a:gd name="T13" fmla="*/ 794 h 993"/>
                  <a:gd name="T14" fmla="*/ 225 w 627"/>
                  <a:gd name="T15" fmla="*/ 832 h 993"/>
                  <a:gd name="T16" fmla="*/ 281 w 627"/>
                  <a:gd name="T17" fmla="*/ 853 h 993"/>
                  <a:gd name="T18" fmla="*/ 345 w 627"/>
                  <a:gd name="T19" fmla="*/ 853 h 993"/>
                  <a:gd name="T20" fmla="*/ 402 w 627"/>
                  <a:gd name="T21" fmla="*/ 832 h 993"/>
                  <a:gd name="T22" fmla="*/ 447 w 627"/>
                  <a:gd name="T23" fmla="*/ 794 h 993"/>
                  <a:gd name="T24" fmla="*/ 478 w 627"/>
                  <a:gd name="T25" fmla="*/ 741 h 993"/>
                  <a:gd name="T26" fmla="*/ 490 w 627"/>
                  <a:gd name="T27" fmla="*/ 680 h 993"/>
                  <a:gd name="T28" fmla="*/ 478 w 627"/>
                  <a:gd name="T29" fmla="*/ 618 h 993"/>
                  <a:gd name="T30" fmla="*/ 447 w 627"/>
                  <a:gd name="T31" fmla="*/ 567 h 993"/>
                  <a:gd name="T32" fmla="*/ 402 w 627"/>
                  <a:gd name="T33" fmla="*/ 527 h 993"/>
                  <a:gd name="T34" fmla="*/ 345 w 627"/>
                  <a:gd name="T35" fmla="*/ 507 h 993"/>
                  <a:gd name="T36" fmla="*/ 313 w 627"/>
                  <a:gd name="T37" fmla="*/ 0 h 993"/>
                  <a:gd name="T38" fmla="*/ 348 w 627"/>
                  <a:gd name="T39" fmla="*/ 9 h 993"/>
                  <a:gd name="T40" fmla="*/ 372 w 627"/>
                  <a:gd name="T41" fmla="*/ 33 h 993"/>
                  <a:gd name="T42" fmla="*/ 381 w 627"/>
                  <a:gd name="T43" fmla="*/ 68 h 993"/>
                  <a:gd name="T44" fmla="*/ 423 w 627"/>
                  <a:gd name="T45" fmla="*/ 386 h 993"/>
                  <a:gd name="T46" fmla="*/ 497 w 627"/>
                  <a:gd name="T47" fmla="*/ 425 h 993"/>
                  <a:gd name="T48" fmla="*/ 557 w 627"/>
                  <a:gd name="T49" fmla="*/ 482 h 993"/>
                  <a:gd name="T50" fmla="*/ 600 w 627"/>
                  <a:gd name="T51" fmla="*/ 553 h 993"/>
                  <a:gd name="T52" fmla="*/ 623 w 627"/>
                  <a:gd name="T53" fmla="*/ 635 h 993"/>
                  <a:gd name="T54" fmla="*/ 623 w 627"/>
                  <a:gd name="T55" fmla="*/ 721 h 993"/>
                  <a:gd name="T56" fmla="*/ 602 w 627"/>
                  <a:gd name="T57" fmla="*/ 801 h 993"/>
                  <a:gd name="T58" fmla="*/ 561 w 627"/>
                  <a:gd name="T59" fmla="*/ 870 h 993"/>
                  <a:gd name="T60" fmla="*/ 504 w 627"/>
                  <a:gd name="T61" fmla="*/ 927 h 993"/>
                  <a:gd name="T62" fmla="*/ 435 w 627"/>
                  <a:gd name="T63" fmla="*/ 968 h 993"/>
                  <a:gd name="T64" fmla="*/ 356 w 627"/>
                  <a:gd name="T65" fmla="*/ 990 h 993"/>
                  <a:gd name="T66" fmla="*/ 271 w 627"/>
                  <a:gd name="T67" fmla="*/ 990 h 993"/>
                  <a:gd name="T68" fmla="*/ 192 w 627"/>
                  <a:gd name="T69" fmla="*/ 968 h 993"/>
                  <a:gd name="T70" fmla="*/ 123 w 627"/>
                  <a:gd name="T71" fmla="*/ 927 h 993"/>
                  <a:gd name="T72" fmla="*/ 66 w 627"/>
                  <a:gd name="T73" fmla="*/ 870 h 993"/>
                  <a:gd name="T74" fmla="*/ 25 w 627"/>
                  <a:gd name="T75" fmla="*/ 801 h 993"/>
                  <a:gd name="T76" fmla="*/ 3 w 627"/>
                  <a:gd name="T77" fmla="*/ 721 h 993"/>
                  <a:gd name="T78" fmla="*/ 3 w 627"/>
                  <a:gd name="T79" fmla="*/ 635 h 993"/>
                  <a:gd name="T80" fmla="*/ 27 w 627"/>
                  <a:gd name="T81" fmla="*/ 553 h 993"/>
                  <a:gd name="T82" fmla="*/ 70 w 627"/>
                  <a:gd name="T83" fmla="*/ 482 h 993"/>
                  <a:gd name="T84" fmla="*/ 130 w 627"/>
                  <a:gd name="T85" fmla="*/ 425 h 993"/>
                  <a:gd name="T86" fmla="*/ 204 w 627"/>
                  <a:gd name="T87" fmla="*/ 386 h 993"/>
                  <a:gd name="T88" fmla="*/ 244 w 627"/>
                  <a:gd name="T89" fmla="*/ 68 h 993"/>
                  <a:gd name="T90" fmla="*/ 255 w 627"/>
                  <a:gd name="T91" fmla="*/ 33 h 993"/>
                  <a:gd name="T92" fmla="*/ 278 w 627"/>
                  <a:gd name="T93" fmla="*/ 9 h 993"/>
                  <a:gd name="T94" fmla="*/ 313 w 627"/>
                  <a:gd name="T95" fmla="*/ 0 h 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7" h="993">
                    <a:moveTo>
                      <a:pt x="313" y="504"/>
                    </a:moveTo>
                    <a:lnTo>
                      <a:pt x="281" y="507"/>
                    </a:lnTo>
                    <a:lnTo>
                      <a:pt x="253" y="515"/>
                    </a:lnTo>
                    <a:lnTo>
                      <a:pt x="225" y="527"/>
                    </a:lnTo>
                    <a:lnTo>
                      <a:pt x="200" y="545"/>
                    </a:lnTo>
                    <a:lnTo>
                      <a:pt x="180" y="567"/>
                    </a:lnTo>
                    <a:lnTo>
                      <a:pt x="162" y="591"/>
                    </a:lnTo>
                    <a:lnTo>
                      <a:pt x="149" y="618"/>
                    </a:lnTo>
                    <a:lnTo>
                      <a:pt x="140" y="648"/>
                    </a:lnTo>
                    <a:lnTo>
                      <a:pt x="137" y="680"/>
                    </a:lnTo>
                    <a:lnTo>
                      <a:pt x="140" y="711"/>
                    </a:lnTo>
                    <a:lnTo>
                      <a:pt x="149" y="741"/>
                    </a:lnTo>
                    <a:lnTo>
                      <a:pt x="162" y="769"/>
                    </a:lnTo>
                    <a:lnTo>
                      <a:pt x="180" y="794"/>
                    </a:lnTo>
                    <a:lnTo>
                      <a:pt x="200" y="814"/>
                    </a:lnTo>
                    <a:lnTo>
                      <a:pt x="225" y="832"/>
                    </a:lnTo>
                    <a:lnTo>
                      <a:pt x="253" y="845"/>
                    </a:lnTo>
                    <a:lnTo>
                      <a:pt x="281" y="853"/>
                    </a:lnTo>
                    <a:lnTo>
                      <a:pt x="313" y="856"/>
                    </a:lnTo>
                    <a:lnTo>
                      <a:pt x="345" y="853"/>
                    </a:lnTo>
                    <a:lnTo>
                      <a:pt x="374" y="845"/>
                    </a:lnTo>
                    <a:lnTo>
                      <a:pt x="402" y="832"/>
                    </a:lnTo>
                    <a:lnTo>
                      <a:pt x="427" y="814"/>
                    </a:lnTo>
                    <a:lnTo>
                      <a:pt x="447" y="794"/>
                    </a:lnTo>
                    <a:lnTo>
                      <a:pt x="465" y="769"/>
                    </a:lnTo>
                    <a:lnTo>
                      <a:pt x="478" y="741"/>
                    </a:lnTo>
                    <a:lnTo>
                      <a:pt x="486" y="711"/>
                    </a:lnTo>
                    <a:lnTo>
                      <a:pt x="490" y="680"/>
                    </a:lnTo>
                    <a:lnTo>
                      <a:pt x="486" y="648"/>
                    </a:lnTo>
                    <a:lnTo>
                      <a:pt x="478" y="618"/>
                    </a:lnTo>
                    <a:lnTo>
                      <a:pt x="465" y="591"/>
                    </a:lnTo>
                    <a:lnTo>
                      <a:pt x="447" y="567"/>
                    </a:lnTo>
                    <a:lnTo>
                      <a:pt x="427" y="545"/>
                    </a:lnTo>
                    <a:lnTo>
                      <a:pt x="402" y="527"/>
                    </a:lnTo>
                    <a:lnTo>
                      <a:pt x="374" y="515"/>
                    </a:lnTo>
                    <a:lnTo>
                      <a:pt x="345" y="507"/>
                    </a:lnTo>
                    <a:lnTo>
                      <a:pt x="313" y="504"/>
                    </a:lnTo>
                    <a:close/>
                    <a:moveTo>
                      <a:pt x="313" y="0"/>
                    </a:moveTo>
                    <a:lnTo>
                      <a:pt x="332" y="2"/>
                    </a:lnTo>
                    <a:lnTo>
                      <a:pt x="348" y="9"/>
                    </a:lnTo>
                    <a:lnTo>
                      <a:pt x="362" y="20"/>
                    </a:lnTo>
                    <a:lnTo>
                      <a:pt x="372" y="33"/>
                    </a:lnTo>
                    <a:lnTo>
                      <a:pt x="379" y="50"/>
                    </a:lnTo>
                    <a:lnTo>
                      <a:pt x="381" y="68"/>
                    </a:lnTo>
                    <a:lnTo>
                      <a:pt x="381" y="374"/>
                    </a:lnTo>
                    <a:lnTo>
                      <a:pt x="423" y="386"/>
                    </a:lnTo>
                    <a:lnTo>
                      <a:pt x="461" y="404"/>
                    </a:lnTo>
                    <a:lnTo>
                      <a:pt x="497" y="425"/>
                    </a:lnTo>
                    <a:lnTo>
                      <a:pt x="529" y="452"/>
                    </a:lnTo>
                    <a:lnTo>
                      <a:pt x="557" y="482"/>
                    </a:lnTo>
                    <a:lnTo>
                      <a:pt x="580" y="516"/>
                    </a:lnTo>
                    <a:lnTo>
                      <a:pt x="600" y="553"/>
                    </a:lnTo>
                    <a:lnTo>
                      <a:pt x="614" y="593"/>
                    </a:lnTo>
                    <a:lnTo>
                      <a:pt x="623" y="635"/>
                    </a:lnTo>
                    <a:lnTo>
                      <a:pt x="627" y="679"/>
                    </a:lnTo>
                    <a:lnTo>
                      <a:pt x="623" y="721"/>
                    </a:lnTo>
                    <a:lnTo>
                      <a:pt x="615" y="763"/>
                    </a:lnTo>
                    <a:lnTo>
                      <a:pt x="602" y="801"/>
                    </a:lnTo>
                    <a:lnTo>
                      <a:pt x="583" y="837"/>
                    </a:lnTo>
                    <a:lnTo>
                      <a:pt x="561" y="870"/>
                    </a:lnTo>
                    <a:lnTo>
                      <a:pt x="535" y="901"/>
                    </a:lnTo>
                    <a:lnTo>
                      <a:pt x="504" y="927"/>
                    </a:lnTo>
                    <a:lnTo>
                      <a:pt x="471" y="949"/>
                    </a:lnTo>
                    <a:lnTo>
                      <a:pt x="435" y="968"/>
                    </a:lnTo>
                    <a:lnTo>
                      <a:pt x="397" y="981"/>
                    </a:lnTo>
                    <a:lnTo>
                      <a:pt x="356" y="990"/>
                    </a:lnTo>
                    <a:lnTo>
                      <a:pt x="313" y="993"/>
                    </a:lnTo>
                    <a:lnTo>
                      <a:pt x="271" y="990"/>
                    </a:lnTo>
                    <a:lnTo>
                      <a:pt x="230" y="981"/>
                    </a:lnTo>
                    <a:lnTo>
                      <a:pt x="192" y="968"/>
                    </a:lnTo>
                    <a:lnTo>
                      <a:pt x="156" y="949"/>
                    </a:lnTo>
                    <a:lnTo>
                      <a:pt x="123" y="927"/>
                    </a:lnTo>
                    <a:lnTo>
                      <a:pt x="92" y="901"/>
                    </a:lnTo>
                    <a:lnTo>
                      <a:pt x="66" y="870"/>
                    </a:lnTo>
                    <a:lnTo>
                      <a:pt x="44" y="837"/>
                    </a:lnTo>
                    <a:lnTo>
                      <a:pt x="25" y="801"/>
                    </a:lnTo>
                    <a:lnTo>
                      <a:pt x="12" y="763"/>
                    </a:lnTo>
                    <a:lnTo>
                      <a:pt x="3" y="721"/>
                    </a:lnTo>
                    <a:lnTo>
                      <a:pt x="0" y="679"/>
                    </a:lnTo>
                    <a:lnTo>
                      <a:pt x="3" y="635"/>
                    </a:lnTo>
                    <a:lnTo>
                      <a:pt x="13" y="593"/>
                    </a:lnTo>
                    <a:lnTo>
                      <a:pt x="27" y="553"/>
                    </a:lnTo>
                    <a:lnTo>
                      <a:pt x="47" y="516"/>
                    </a:lnTo>
                    <a:lnTo>
                      <a:pt x="70" y="482"/>
                    </a:lnTo>
                    <a:lnTo>
                      <a:pt x="98" y="452"/>
                    </a:lnTo>
                    <a:lnTo>
                      <a:pt x="130" y="425"/>
                    </a:lnTo>
                    <a:lnTo>
                      <a:pt x="166" y="404"/>
                    </a:lnTo>
                    <a:lnTo>
                      <a:pt x="204" y="386"/>
                    </a:lnTo>
                    <a:lnTo>
                      <a:pt x="244" y="374"/>
                    </a:lnTo>
                    <a:lnTo>
                      <a:pt x="244" y="68"/>
                    </a:lnTo>
                    <a:lnTo>
                      <a:pt x="247" y="50"/>
                    </a:lnTo>
                    <a:lnTo>
                      <a:pt x="255" y="33"/>
                    </a:lnTo>
                    <a:lnTo>
                      <a:pt x="265" y="20"/>
                    </a:lnTo>
                    <a:lnTo>
                      <a:pt x="278" y="9"/>
                    </a:lnTo>
                    <a:lnTo>
                      <a:pt x="295" y="2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2EE5982E-F2A4-9518-ABC6-DEACB5F33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4600" y="1879600"/>
                <a:ext cx="66675" cy="104775"/>
              </a:xfrm>
              <a:custGeom>
                <a:avLst/>
                <a:gdLst>
                  <a:gd name="T0" fmla="*/ 281 w 627"/>
                  <a:gd name="T1" fmla="*/ 139 h 993"/>
                  <a:gd name="T2" fmla="*/ 225 w 627"/>
                  <a:gd name="T3" fmla="*/ 161 h 993"/>
                  <a:gd name="T4" fmla="*/ 180 w 627"/>
                  <a:gd name="T5" fmla="*/ 199 h 993"/>
                  <a:gd name="T6" fmla="*/ 149 w 627"/>
                  <a:gd name="T7" fmla="*/ 252 h 993"/>
                  <a:gd name="T8" fmla="*/ 137 w 627"/>
                  <a:gd name="T9" fmla="*/ 313 h 993"/>
                  <a:gd name="T10" fmla="*/ 149 w 627"/>
                  <a:gd name="T11" fmla="*/ 374 h 993"/>
                  <a:gd name="T12" fmla="*/ 180 w 627"/>
                  <a:gd name="T13" fmla="*/ 426 h 993"/>
                  <a:gd name="T14" fmla="*/ 225 w 627"/>
                  <a:gd name="T15" fmla="*/ 464 h 993"/>
                  <a:gd name="T16" fmla="*/ 281 w 627"/>
                  <a:gd name="T17" fmla="*/ 486 h 993"/>
                  <a:gd name="T18" fmla="*/ 345 w 627"/>
                  <a:gd name="T19" fmla="*/ 486 h 993"/>
                  <a:gd name="T20" fmla="*/ 402 w 627"/>
                  <a:gd name="T21" fmla="*/ 464 h 993"/>
                  <a:gd name="T22" fmla="*/ 447 w 627"/>
                  <a:gd name="T23" fmla="*/ 426 h 993"/>
                  <a:gd name="T24" fmla="*/ 478 w 627"/>
                  <a:gd name="T25" fmla="*/ 374 h 993"/>
                  <a:gd name="T26" fmla="*/ 490 w 627"/>
                  <a:gd name="T27" fmla="*/ 313 h 993"/>
                  <a:gd name="T28" fmla="*/ 478 w 627"/>
                  <a:gd name="T29" fmla="*/ 252 h 993"/>
                  <a:gd name="T30" fmla="*/ 447 w 627"/>
                  <a:gd name="T31" fmla="*/ 199 h 993"/>
                  <a:gd name="T32" fmla="*/ 402 w 627"/>
                  <a:gd name="T33" fmla="*/ 161 h 993"/>
                  <a:gd name="T34" fmla="*/ 345 w 627"/>
                  <a:gd name="T35" fmla="*/ 139 h 993"/>
                  <a:gd name="T36" fmla="*/ 313 w 627"/>
                  <a:gd name="T37" fmla="*/ 0 h 993"/>
                  <a:gd name="T38" fmla="*/ 397 w 627"/>
                  <a:gd name="T39" fmla="*/ 11 h 993"/>
                  <a:gd name="T40" fmla="*/ 471 w 627"/>
                  <a:gd name="T41" fmla="*/ 43 h 993"/>
                  <a:gd name="T42" fmla="*/ 535 w 627"/>
                  <a:gd name="T43" fmla="*/ 92 h 993"/>
                  <a:gd name="T44" fmla="*/ 583 w 627"/>
                  <a:gd name="T45" fmla="*/ 156 h 993"/>
                  <a:gd name="T46" fmla="*/ 615 w 627"/>
                  <a:gd name="T47" fmla="*/ 230 h 993"/>
                  <a:gd name="T48" fmla="*/ 627 w 627"/>
                  <a:gd name="T49" fmla="*/ 314 h 993"/>
                  <a:gd name="T50" fmla="*/ 614 w 627"/>
                  <a:gd name="T51" fmla="*/ 399 h 993"/>
                  <a:gd name="T52" fmla="*/ 580 w 627"/>
                  <a:gd name="T53" fmla="*/ 476 h 993"/>
                  <a:gd name="T54" fmla="*/ 529 w 627"/>
                  <a:gd name="T55" fmla="*/ 541 h 993"/>
                  <a:gd name="T56" fmla="*/ 461 w 627"/>
                  <a:gd name="T57" fmla="*/ 589 h 993"/>
                  <a:gd name="T58" fmla="*/ 381 w 627"/>
                  <a:gd name="T59" fmla="*/ 618 h 993"/>
                  <a:gd name="T60" fmla="*/ 379 w 627"/>
                  <a:gd name="T61" fmla="*/ 942 h 993"/>
                  <a:gd name="T62" fmla="*/ 362 w 627"/>
                  <a:gd name="T63" fmla="*/ 973 h 993"/>
                  <a:gd name="T64" fmla="*/ 332 w 627"/>
                  <a:gd name="T65" fmla="*/ 991 h 993"/>
                  <a:gd name="T66" fmla="*/ 295 w 627"/>
                  <a:gd name="T67" fmla="*/ 991 h 993"/>
                  <a:gd name="T68" fmla="*/ 265 w 627"/>
                  <a:gd name="T69" fmla="*/ 973 h 993"/>
                  <a:gd name="T70" fmla="*/ 247 w 627"/>
                  <a:gd name="T71" fmla="*/ 942 h 993"/>
                  <a:gd name="T72" fmla="*/ 244 w 627"/>
                  <a:gd name="T73" fmla="*/ 618 h 993"/>
                  <a:gd name="T74" fmla="*/ 166 w 627"/>
                  <a:gd name="T75" fmla="*/ 589 h 993"/>
                  <a:gd name="T76" fmla="*/ 98 w 627"/>
                  <a:gd name="T77" fmla="*/ 541 h 993"/>
                  <a:gd name="T78" fmla="*/ 47 w 627"/>
                  <a:gd name="T79" fmla="*/ 476 h 993"/>
                  <a:gd name="T80" fmla="*/ 13 w 627"/>
                  <a:gd name="T81" fmla="*/ 399 h 993"/>
                  <a:gd name="T82" fmla="*/ 0 w 627"/>
                  <a:gd name="T83" fmla="*/ 314 h 993"/>
                  <a:gd name="T84" fmla="*/ 12 w 627"/>
                  <a:gd name="T85" fmla="*/ 230 h 993"/>
                  <a:gd name="T86" fmla="*/ 44 w 627"/>
                  <a:gd name="T87" fmla="*/ 156 h 993"/>
                  <a:gd name="T88" fmla="*/ 92 w 627"/>
                  <a:gd name="T89" fmla="*/ 92 h 993"/>
                  <a:gd name="T90" fmla="*/ 156 w 627"/>
                  <a:gd name="T91" fmla="*/ 43 h 993"/>
                  <a:gd name="T92" fmla="*/ 230 w 627"/>
                  <a:gd name="T93" fmla="*/ 11 h 993"/>
                  <a:gd name="T94" fmla="*/ 313 w 627"/>
                  <a:gd name="T95" fmla="*/ 0 h 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7" h="993">
                    <a:moveTo>
                      <a:pt x="313" y="136"/>
                    </a:moveTo>
                    <a:lnTo>
                      <a:pt x="281" y="139"/>
                    </a:lnTo>
                    <a:lnTo>
                      <a:pt x="253" y="148"/>
                    </a:lnTo>
                    <a:lnTo>
                      <a:pt x="225" y="161"/>
                    </a:lnTo>
                    <a:lnTo>
                      <a:pt x="200" y="179"/>
                    </a:lnTo>
                    <a:lnTo>
                      <a:pt x="180" y="199"/>
                    </a:lnTo>
                    <a:lnTo>
                      <a:pt x="162" y="224"/>
                    </a:lnTo>
                    <a:lnTo>
                      <a:pt x="149" y="252"/>
                    </a:lnTo>
                    <a:lnTo>
                      <a:pt x="140" y="281"/>
                    </a:lnTo>
                    <a:lnTo>
                      <a:pt x="137" y="313"/>
                    </a:lnTo>
                    <a:lnTo>
                      <a:pt x="140" y="345"/>
                    </a:lnTo>
                    <a:lnTo>
                      <a:pt x="149" y="374"/>
                    </a:lnTo>
                    <a:lnTo>
                      <a:pt x="162" y="402"/>
                    </a:lnTo>
                    <a:lnTo>
                      <a:pt x="180" y="426"/>
                    </a:lnTo>
                    <a:lnTo>
                      <a:pt x="200" y="447"/>
                    </a:lnTo>
                    <a:lnTo>
                      <a:pt x="225" y="464"/>
                    </a:lnTo>
                    <a:lnTo>
                      <a:pt x="253" y="478"/>
                    </a:lnTo>
                    <a:lnTo>
                      <a:pt x="281" y="486"/>
                    </a:lnTo>
                    <a:lnTo>
                      <a:pt x="313" y="489"/>
                    </a:lnTo>
                    <a:lnTo>
                      <a:pt x="345" y="486"/>
                    </a:lnTo>
                    <a:lnTo>
                      <a:pt x="374" y="478"/>
                    </a:lnTo>
                    <a:lnTo>
                      <a:pt x="402" y="464"/>
                    </a:lnTo>
                    <a:lnTo>
                      <a:pt x="427" y="447"/>
                    </a:lnTo>
                    <a:lnTo>
                      <a:pt x="447" y="426"/>
                    </a:lnTo>
                    <a:lnTo>
                      <a:pt x="465" y="402"/>
                    </a:lnTo>
                    <a:lnTo>
                      <a:pt x="478" y="374"/>
                    </a:lnTo>
                    <a:lnTo>
                      <a:pt x="486" y="345"/>
                    </a:lnTo>
                    <a:lnTo>
                      <a:pt x="490" y="313"/>
                    </a:lnTo>
                    <a:lnTo>
                      <a:pt x="486" y="281"/>
                    </a:lnTo>
                    <a:lnTo>
                      <a:pt x="478" y="252"/>
                    </a:lnTo>
                    <a:lnTo>
                      <a:pt x="465" y="224"/>
                    </a:lnTo>
                    <a:lnTo>
                      <a:pt x="447" y="199"/>
                    </a:lnTo>
                    <a:lnTo>
                      <a:pt x="427" y="179"/>
                    </a:lnTo>
                    <a:lnTo>
                      <a:pt x="402" y="161"/>
                    </a:lnTo>
                    <a:lnTo>
                      <a:pt x="374" y="148"/>
                    </a:lnTo>
                    <a:lnTo>
                      <a:pt x="345" y="139"/>
                    </a:lnTo>
                    <a:lnTo>
                      <a:pt x="313" y="136"/>
                    </a:lnTo>
                    <a:close/>
                    <a:moveTo>
                      <a:pt x="313" y="0"/>
                    </a:moveTo>
                    <a:lnTo>
                      <a:pt x="356" y="3"/>
                    </a:lnTo>
                    <a:lnTo>
                      <a:pt x="397" y="11"/>
                    </a:lnTo>
                    <a:lnTo>
                      <a:pt x="435" y="25"/>
                    </a:lnTo>
                    <a:lnTo>
                      <a:pt x="471" y="43"/>
                    </a:lnTo>
                    <a:lnTo>
                      <a:pt x="504" y="65"/>
                    </a:lnTo>
                    <a:lnTo>
                      <a:pt x="535" y="92"/>
                    </a:lnTo>
                    <a:lnTo>
                      <a:pt x="561" y="122"/>
                    </a:lnTo>
                    <a:lnTo>
                      <a:pt x="583" y="156"/>
                    </a:lnTo>
                    <a:lnTo>
                      <a:pt x="602" y="192"/>
                    </a:lnTo>
                    <a:lnTo>
                      <a:pt x="615" y="230"/>
                    </a:lnTo>
                    <a:lnTo>
                      <a:pt x="623" y="271"/>
                    </a:lnTo>
                    <a:lnTo>
                      <a:pt x="627" y="314"/>
                    </a:lnTo>
                    <a:lnTo>
                      <a:pt x="623" y="357"/>
                    </a:lnTo>
                    <a:lnTo>
                      <a:pt x="614" y="399"/>
                    </a:lnTo>
                    <a:lnTo>
                      <a:pt x="600" y="439"/>
                    </a:lnTo>
                    <a:lnTo>
                      <a:pt x="580" y="476"/>
                    </a:lnTo>
                    <a:lnTo>
                      <a:pt x="557" y="510"/>
                    </a:lnTo>
                    <a:lnTo>
                      <a:pt x="529" y="541"/>
                    </a:lnTo>
                    <a:lnTo>
                      <a:pt x="497" y="567"/>
                    </a:lnTo>
                    <a:lnTo>
                      <a:pt x="461" y="589"/>
                    </a:lnTo>
                    <a:lnTo>
                      <a:pt x="423" y="607"/>
                    </a:lnTo>
                    <a:lnTo>
                      <a:pt x="381" y="618"/>
                    </a:lnTo>
                    <a:lnTo>
                      <a:pt x="381" y="924"/>
                    </a:lnTo>
                    <a:lnTo>
                      <a:pt x="379" y="942"/>
                    </a:lnTo>
                    <a:lnTo>
                      <a:pt x="372" y="959"/>
                    </a:lnTo>
                    <a:lnTo>
                      <a:pt x="362" y="973"/>
                    </a:lnTo>
                    <a:lnTo>
                      <a:pt x="348" y="983"/>
                    </a:lnTo>
                    <a:lnTo>
                      <a:pt x="332" y="991"/>
                    </a:lnTo>
                    <a:lnTo>
                      <a:pt x="313" y="993"/>
                    </a:lnTo>
                    <a:lnTo>
                      <a:pt x="295" y="991"/>
                    </a:lnTo>
                    <a:lnTo>
                      <a:pt x="278" y="983"/>
                    </a:lnTo>
                    <a:lnTo>
                      <a:pt x="265" y="973"/>
                    </a:lnTo>
                    <a:lnTo>
                      <a:pt x="255" y="959"/>
                    </a:lnTo>
                    <a:lnTo>
                      <a:pt x="247" y="942"/>
                    </a:lnTo>
                    <a:lnTo>
                      <a:pt x="244" y="924"/>
                    </a:lnTo>
                    <a:lnTo>
                      <a:pt x="244" y="618"/>
                    </a:lnTo>
                    <a:lnTo>
                      <a:pt x="204" y="607"/>
                    </a:lnTo>
                    <a:lnTo>
                      <a:pt x="166" y="589"/>
                    </a:lnTo>
                    <a:lnTo>
                      <a:pt x="130" y="567"/>
                    </a:lnTo>
                    <a:lnTo>
                      <a:pt x="98" y="541"/>
                    </a:lnTo>
                    <a:lnTo>
                      <a:pt x="70" y="510"/>
                    </a:lnTo>
                    <a:lnTo>
                      <a:pt x="47" y="476"/>
                    </a:lnTo>
                    <a:lnTo>
                      <a:pt x="27" y="439"/>
                    </a:lnTo>
                    <a:lnTo>
                      <a:pt x="13" y="399"/>
                    </a:lnTo>
                    <a:lnTo>
                      <a:pt x="3" y="357"/>
                    </a:lnTo>
                    <a:lnTo>
                      <a:pt x="0" y="314"/>
                    </a:lnTo>
                    <a:lnTo>
                      <a:pt x="3" y="271"/>
                    </a:lnTo>
                    <a:lnTo>
                      <a:pt x="12" y="230"/>
                    </a:lnTo>
                    <a:lnTo>
                      <a:pt x="25" y="192"/>
                    </a:lnTo>
                    <a:lnTo>
                      <a:pt x="44" y="156"/>
                    </a:lnTo>
                    <a:lnTo>
                      <a:pt x="66" y="122"/>
                    </a:lnTo>
                    <a:lnTo>
                      <a:pt x="92" y="92"/>
                    </a:lnTo>
                    <a:lnTo>
                      <a:pt x="123" y="65"/>
                    </a:lnTo>
                    <a:lnTo>
                      <a:pt x="156" y="43"/>
                    </a:lnTo>
                    <a:lnTo>
                      <a:pt x="192" y="25"/>
                    </a:lnTo>
                    <a:lnTo>
                      <a:pt x="230" y="11"/>
                    </a:lnTo>
                    <a:lnTo>
                      <a:pt x="271" y="3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EF6781AE-4620-94F2-38FA-EE2F65545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2550" y="2025650"/>
                <a:ext cx="104775" cy="66675"/>
              </a:xfrm>
              <a:custGeom>
                <a:avLst/>
                <a:gdLst>
                  <a:gd name="T0" fmla="*/ 647 w 991"/>
                  <a:gd name="T1" fmla="*/ 140 h 626"/>
                  <a:gd name="T2" fmla="*/ 590 w 991"/>
                  <a:gd name="T3" fmla="*/ 162 h 626"/>
                  <a:gd name="T4" fmla="*/ 544 w 991"/>
                  <a:gd name="T5" fmla="*/ 200 h 626"/>
                  <a:gd name="T6" fmla="*/ 514 w 991"/>
                  <a:gd name="T7" fmla="*/ 252 h 626"/>
                  <a:gd name="T8" fmla="*/ 503 w 991"/>
                  <a:gd name="T9" fmla="*/ 313 h 626"/>
                  <a:gd name="T10" fmla="*/ 514 w 991"/>
                  <a:gd name="T11" fmla="*/ 374 h 626"/>
                  <a:gd name="T12" fmla="*/ 544 w 991"/>
                  <a:gd name="T13" fmla="*/ 427 h 626"/>
                  <a:gd name="T14" fmla="*/ 590 w 991"/>
                  <a:gd name="T15" fmla="*/ 465 h 626"/>
                  <a:gd name="T16" fmla="*/ 647 w 991"/>
                  <a:gd name="T17" fmla="*/ 487 h 626"/>
                  <a:gd name="T18" fmla="*/ 710 w 991"/>
                  <a:gd name="T19" fmla="*/ 487 h 626"/>
                  <a:gd name="T20" fmla="*/ 767 w 991"/>
                  <a:gd name="T21" fmla="*/ 465 h 626"/>
                  <a:gd name="T22" fmla="*/ 813 w 991"/>
                  <a:gd name="T23" fmla="*/ 427 h 626"/>
                  <a:gd name="T24" fmla="*/ 844 w 991"/>
                  <a:gd name="T25" fmla="*/ 374 h 626"/>
                  <a:gd name="T26" fmla="*/ 854 w 991"/>
                  <a:gd name="T27" fmla="*/ 313 h 626"/>
                  <a:gd name="T28" fmla="*/ 844 w 991"/>
                  <a:gd name="T29" fmla="*/ 252 h 626"/>
                  <a:gd name="T30" fmla="*/ 813 w 991"/>
                  <a:gd name="T31" fmla="*/ 200 h 626"/>
                  <a:gd name="T32" fmla="*/ 767 w 991"/>
                  <a:gd name="T33" fmla="*/ 162 h 626"/>
                  <a:gd name="T34" fmla="*/ 710 w 991"/>
                  <a:gd name="T35" fmla="*/ 140 h 626"/>
                  <a:gd name="T36" fmla="*/ 678 w 991"/>
                  <a:gd name="T37" fmla="*/ 0 h 626"/>
                  <a:gd name="T38" fmla="*/ 761 w 991"/>
                  <a:gd name="T39" fmla="*/ 11 h 626"/>
                  <a:gd name="T40" fmla="*/ 835 w 991"/>
                  <a:gd name="T41" fmla="*/ 43 h 626"/>
                  <a:gd name="T42" fmla="*/ 899 w 991"/>
                  <a:gd name="T43" fmla="*/ 92 h 626"/>
                  <a:gd name="T44" fmla="*/ 948 w 991"/>
                  <a:gd name="T45" fmla="*/ 156 h 626"/>
                  <a:gd name="T46" fmla="*/ 980 w 991"/>
                  <a:gd name="T47" fmla="*/ 230 h 626"/>
                  <a:gd name="T48" fmla="*/ 991 w 991"/>
                  <a:gd name="T49" fmla="*/ 313 h 626"/>
                  <a:gd name="T50" fmla="*/ 980 w 991"/>
                  <a:gd name="T51" fmla="*/ 396 h 626"/>
                  <a:gd name="T52" fmla="*/ 948 w 991"/>
                  <a:gd name="T53" fmla="*/ 471 h 626"/>
                  <a:gd name="T54" fmla="*/ 899 w 991"/>
                  <a:gd name="T55" fmla="*/ 534 h 626"/>
                  <a:gd name="T56" fmla="*/ 835 w 991"/>
                  <a:gd name="T57" fmla="*/ 584 h 626"/>
                  <a:gd name="T58" fmla="*/ 761 w 991"/>
                  <a:gd name="T59" fmla="*/ 616 h 626"/>
                  <a:gd name="T60" fmla="*/ 678 w 991"/>
                  <a:gd name="T61" fmla="*/ 626 h 626"/>
                  <a:gd name="T62" fmla="*/ 592 w 991"/>
                  <a:gd name="T63" fmla="*/ 615 h 626"/>
                  <a:gd name="T64" fmla="*/ 515 w 991"/>
                  <a:gd name="T65" fmla="*/ 581 h 626"/>
                  <a:gd name="T66" fmla="*/ 451 w 991"/>
                  <a:gd name="T67" fmla="*/ 528 h 626"/>
                  <a:gd name="T68" fmla="*/ 403 w 991"/>
                  <a:gd name="T69" fmla="*/ 461 h 626"/>
                  <a:gd name="T70" fmla="*/ 374 w 991"/>
                  <a:gd name="T71" fmla="*/ 382 h 626"/>
                  <a:gd name="T72" fmla="*/ 50 w 991"/>
                  <a:gd name="T73" fmla="*/ 379 h 626"/>
                  <a:gd name="T74" fmla="*/ 20 w 991"/>
                  <a:gd name="T75" fmla="*/ 362 h 626"/>
                  <a:gd name="T76" fmla="*/ 2 w 991"/>
                  <a:gd name="T77" fmla="*/ 332 h 626"/>
                  <a:gd name="T78" fmla="*/ 2 w 991"/>
                  <a:gd name="T79" fmla="*/ 295 h 626"/>
                  <a:gd name="T80" fmla="*/ 20 w 991"/>
                  <a:gd name="T81" fmla="*/ 265 h 626"/>
                  <a:gd name="T82" fmla="*/ 50 w 991"/>
                  <a:gd name="T83" fmla="*/ 247 h 626"/>
                  <a:gd name="T84" fmla="*/ 374 w 991"/>
                  <a:gd name="T85" fmla="*/ 244 h 626"/>
                  <a:gd name="T86" fmla="*/ 403 w 991"/>
                  <a:gd name="T87" fmla="*/ 166 h 626"/>
                  <a:gd name="T88" fmla="*/ 451 w 991"/>
                  <a:gd name="T89" fmla="*/ 98 h 626"/>
                  <a:gd name="T90" fmla="*/ 515 w 991"/>
                  <a:gd name="T91" fmla="*/ 46 h 626"/>
                  <a:gd name="T92" fmla="*/ 592 w 991"/>
                  <a:gd name="T93" fmla="*/ 12 h 626"/>
                  <a:gd name="T94" fmla="*/ 678 w 991"/>
                  <a:gd name="T9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1" h="626">
                    <a:moveTo>
                      <a:pt x="679" y="137"/>
                    </a:moveTo>
                    <a:lnTo>
                      <a:pt x="647" y="140"/>
                    </a:lnTo>
                    <a:lnTo>
                      <a:pt x="617" y="148"/>
                    </a:lnTo>
                    <a:lnTo>
                      <a:pt x="590" y="162"/>
                    </a:lnTo>
                    <a:lnTo>
                      <a:pt x="565" y="178"/>
                    </a:lnTo>
                    <a:lnTo>
                      <a:pt x="544" y="200"/>
                    </a:lnTo>
                    <a:lnTo>
                      <a:pt x="527" y="225"/>
                    </a:lnTo>
                    <a:lnTo>
                      <a:pt x="514" y="252"/>
                    </a:lnTo>
                    <a:lnTo>
                      <a:pt x="506" y="281"/>
                    </a:lnTo>
                    <a:lnTo>
                      <a:pt x="503" y="313"/>
                    </a:lnTo>
                    <a:lnTo>
                      <a:pt x="506" y="344"/>
                    </a:lnTo>
                    <a:lnTo>
                      <a:pt x="514" y="374"/>
                    </a:lnTo>
                    <a:lnTo>
                      <a:pt x="527" y="402"/>
                    </a:lnTo>
                    <a:lnTo>
                      <a:pt x="544" y="427"/>
                    </a:lnTo>
                    <a:lnTo>
                      <a:pt x="565" y="448"/>
                    </a:lnTo>
                    <a:lnTo>
                      <a:pt x="590" y="465"/>
                    </a:lnTo>
                    <a:lnTo>
                      <a:pt x="617" y="479"/>
                    </a:lnTo>
                    <a:lnTo>
                      <a:pt x="647" y="487"/>
                    </a:lnTo>
                    <a:lnTo>
                      <a:pt x="679" y="489"/>
                    </a:lnTo>
                    <a:lnTo>
                      <a:pt x="710" y="487"/>
                    </a:lnTo>
                    <a:lnTo>
                      <a:pt x="740" y="479"/>
                    </a:lnTo>
                    <a:lnTo>
                      <a:pt x="767" y="465"/>
                    </a:lnTo>
                    <a:lnTo>
                      <a:pt x="792" y="448"/>
                    </a:lnTo>
                    <a:lnTo>
                      <a:pt x="813" y="427"/>
                    </a:lnTo>
                    <a:lnTo>
                      <a:pt x="830" y="402"/>
                    </a:lnTo>
                    <a:lnTo>
                      <a:pt x="844" y="374"/>
                    </a:lnTo>
                    <a:lnTo>
                      <a:pt x="852" y="344"/>
                    </a:lnTo>
                    <a:lnTo>
                      <a:pt x="854" y="313"/>
                    </a:lnTo>
                    <a:lnTo>
                      <a:pt x="852" y="281"/>
                    </a:lnTo>
                    <a:lnTo>
                      <a:pt x="844" y="252"/>
                    </a:lnTo>
                    <a:lnTo>
                      <a:pt x="830" y="225"/>
                    </a:lnTo>
                    <a:lnTo>
                      <a:pt x="813" y="200"/>
                    </a:lnTo>
                    <a:lnTo>
                      <a:pt x="792" y="178"/>
                    </a:lnTo>
                    <a:lnTo>
                      <a:pt x="767" y="162"/>
                    </a:lnTo>
                    <a:lnTo>
                      <a:pt x="740" y="148"/>
                    </a:lnTo>
                    <a:lnTo>
                      <a:pt x="710" y="140"/>
                    </a:lnTo>
                    <a:lnTo>
                      <a:pt x="679" y="137"/>
                    </a:lnTo>
                    <a:close/>
                    <a:moveTo>
                      <a:pt x="678" y="0"/>
                    </a:moveTo>
                    <a:lnTo>
                      <a:pt x="720" y="3"/>
                    </a:lnTo>
                    <a:lnTo>
                      <a:pt x="761" y="11"/>
                    </a:lnTo>
                    <a:lnTo>
                      <a:pt x="799" y="25"/>
                    </a:lnTo>
                    <a:lnTo>
                      <a:pt x="835" y="43"/>
                    </a:lnTo>
                    <a:lnTo>
                      <a:pt x="868" y="66"/>
                    </a:lnTo>
                    <a:lnTo>
                      <a:pt x="899" y="92"/>
                    </a:lnTo>
                    <a:lnTo>
                      <a:pt x="925" y="122"/>
                    </a:lnTo>
                    <a:lnTo>
                      <a:pt x="948" y="156"/>
                    </a:lnTo>
                    <a:lnTo>
                      <a:pt x="966" y="192"/>
                    </a:lnTo>
                    <a:lnTo>
                      <a:pt x="980" y="230"/>
                    </a:lnTo>
                    <a:lnTo>
                      <a:pt x="988" y="271"/>
                    </a:lnTo>
                    <a:lnTo>
                      <a:pt x="991" y="313"/>
                    </a:lnTo>
                    <a:lnTo>
                      <a:pt x="988" y="356"/>
                    </a:lnTo>
                    <a:lnTo>
                      <a:pt x="980" y="396"/>
                    </a:lnTo>
                    <a:lnTo>
                      <a:pt x="966" y="435"/>
                    </a:lnTo>
                    <a:lnTo>
                      <a:pt x="948" y="471"/>
                    </a:lnTo>
                    <a:lnTo>
                      <a:pt x="925" y="504"/>
                    </a:lnTo>
                    <a:lnTo>
                      <a:pt x="899" y="534"/>
                    </a:lnTo>
                    <a:lnTo>
                      <a:pt x="869" y="561"/>
                    </a:lnTo>
                    <a:lnTo>
                      <a:pt x="835" y="584"/>
                    </a:lnTo>
                    <a:lnTo>
                      <a:pt x="799" y="602"/>
                    </a:lnTo>
                    <a:lnTo>
                      <a:pt x="761" y="616"/>
                    </a:lnTo>
                    <a:lnTo>
                      <a:pt x="720" y="624"/>
                    </a:lnTo>
                    <a:lnTo>
                      <a:pt x="678" y="626"/>
                    </a:lnTo>
                    <a:lnTo>
                      <a:pt x="634" y="623"/>
                    </a:lnTo>
                    <a:lnTo>
                      <a:pt x="592" y="615"/>
                    </a:lnTo>
                    <a:lnTo>
                      <a:pt x="552" y="600"/>
                    </a:lnTo>
                    <a:lnTo>
                      <a:pt x="515" y="581"/>
                    </a:lnTo>
                    <a:lnTo>
                      <a:pt x="482" y="557"/>
                    </a:lnTo>
                    <a:lnTo>
                      <a:pt x="451" y="528"/>
                    </a:lnTo>
                    <a:lnTo>
                      <a:pt x="424" y="496"/>
                    </a:lnTo>
                    <a:lnTo>
                      <a:pt x="403" y="461"/>
                    </a:lnTo>
                    <a:lnTo>
                      <a:pt x="385" y="423"/>
                    </a:lnTo>
                    <a:lnTo>
                      <a:pt x="374" y="382"/>
                    </a:lnTo>
                    <a:lnTo>
                      <a:pt x="68" y="382"/>
                    </a:lnTo>
                    <a:lnTo>
                      <a:pt x="50" y="379"/>
                    </a:lnTo>
                    <a:lnTo>
                      <a:pt x="34" y="372"/>
                    </a:lnTo>
                    <a:lnTo>
                      <a:pt x="20" y="362"/>
                    </a:lnTo>
                    <a:lnTo>
                      <a:pt x="9" y="347"/>
                    </a:lnTo>
                    <a:lnTo>
                      <a:pt x="2" y="332"/>
                    </a:lnTo>
                    <a:lnTo>
                      <a:pt x="0" y="313"/>
                    </a:lnTo>
                    <a:lnTo>
                      <a:pt x="2" y="295"/>
                    </a:lnTo>
                    <a:lnTo>
                      <a:pt x="9" y="278"/>
                    </a:lnTo>
                    <a:lnTo>
                      <a:pt x="20" y="265"/>
                    </a:lnTo>
                    <a:lnTo>
                      <a:pt x="34" y="254"/>
                    </a:lnTo>
                    <a:lnTo>
                      <a:pt x="50" y="247"/>
                    </a:lnTo>
                    <a:lnTo>
                      <a:pt x="68" y="244"/>
                    </a:lnTo>
                    <a:lnTo>
                      <a:pt x="374" y="244"/>
                    </a:lnTo>
                    <a:lnTo>
                      <a:pt x="385" y="204"/>
                    </a:lnTo>
                    <a:lnTo>
                      <a:pt x="403" y="166"/>
                    </a:lnTo>
                    <a:lnTo>
                      <a:pt x="424" y="130"/>
                    </a:lnTo>
                    <a:lnTo>
                      <a:pt x="451" y="98"/>
                    </a:lnTo>
                    <a:lnTo>
                      <a:pt x="482" y="70"/>
                    </a:lnTo>
                    <a:lnTo>
                      <a:pt x="515" y="46"/>
                    </a:lnTo>
                    <a:lnTo>
                      <a:pt x="552" y="27"/>
                    </a:lnTo>
                    <a:lnTo>
                      <a:pt x="592" y="12"/>
                    </a:lnTo>
                    <a:lnTo>
                      <a:pt x="634" y="3"/>
                    </a:lnTo>
                    <a:lnTo>
                      <a:pt x="6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FDCCC34F-A39F-444A-2191-0807E61AE4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8550" y="2025650"/>
                <a:ext cx="104775" cy="66675"/>
              </a:xfrm>
              <a:custGeom>
                <a:avLst/>
                <a:gdLst>
                  <a:gd name="T0" fmla="*/ 281 w 991"/>
                  <a:gd name="T1" fmla="*/ 140 h 626"/>
                  <a:gd name="T2" fmla="*/ 223 w 991"/>
                  <a:gd name="T3" fmla="*/ 162 h 626"/>
                  <a:gd name="T4" fmla="*/ 178 w 991"/>
                  <a:gd name="T5" fmla="*/ 200 h 626"/>
                  <a:gd name="T6" fmla="*/ 147 w 991"/>
                  <a:gd name="T7" fmla="*/ 252 h 626"/>
                  <a:gd name="T8" fmla="*/ 137 w 991"/>
                  <a:gd name="T9" fmla="*/ 313 h 626"/>
                  <a:gd name="T10" fmla="*/ 147 w 991"/>
                  <a:gd name="T11" fmla="*/ 374 h 626"/>
                  <a:gd name="T12" fmla="*/ 178 w 991"/>
                  <a:gd name="T13" fmla="*/ 427 h 626"/>
                  <a:gd name="T14" fmla="*/ 223 w 991"/>
                  <a:gd name="T15" fmla="*/ 465 h 626"/>
                  <a:gd name="T16" fmla="*/ 281 w 991"/>
                  <a:gd name="T17" fmla="*/ 487 h 626"/>
                  <a:gd name="T18" fmla="*/ 344 w 991"/>
                  <a:gd name="T19" fmla="*/ 487 h 626"/>
                  <a:gd name="T20" fmla="*/ 401 w 991"/>
                  <a:gd name="T21" fmla="*/ 465 h 626"/>
                  <a:gd name="T22" fmla="*/ 447 w 991"/>
                  <a:gd name="T23" fmla="*/ 427 h 626"/>
                  <a:gd name="T24" fmla="*/ 477 w 991"/>
                  <a:gd name="T25" fmla="*/ 374 h 626"/>
                  <a:gd name="T26" fmla="*/ 488 w 991"/>
                  <a:gd name="T27" fmla="*/ 313 h 626"/>
                  <a:gd name="T28" fmla="*/ 477 w 991"/>
                  <a:gd name="T29" fmla="*/ 252 h 626"/>
                  <a:gd name="T30" fmla="*/ 447 w 991"/>
                  <a:gd name="T31" fmla="*/ 200 h 626"/>
                  <a:gd name="T32" fmla="*/ 401 w 991"/>
                  <a:gd name="T33" fmla="*/ 162 h 626"/>
                  <a:gd name="T34" fmla="*/ 344 w 991"/>
                  <a:gd name="T35" fmla="*/ 140 h 626"/>
                  <a:gd name="T36" fmla="*/ 313 w 991"/>
                  <a:gd name="T37" fmla="*/ 0 h 626"/>
                  <a:gd name="T38" fmla="*/ 399 w 991"/>
                  <a:gd name="T39" fmla="*/ 12 h 626"/>
                  <a:gd name="T40" fmla="*/ 476 w 991"/>
                  <a:gd name="T41" fmla="*/ 46 h 626"/>
                  <a:gd name="T42" fmla="*/ 540 w 991"/>
                  <a:gd name="T43" fmla="*/ 98 h 626"/>
                  <a:gd name="T44" fmla="*/ 588 w 991"/>
                  <a:gd name="T45" fmla="*/ 166 h 626"/>
                  <a:gd name="T46" fmla="*/ 617 w 991"/>
                  <a:gd name="T47" fmla="*/ 244 h 626"/>
                  <a:gd name="T48" fmla="*/ 940 w 991"/>
                  <a:gd name="T49" fmla="*/ 247 h 626"/>
                  <a:gd name="T50" fmla="*/ 971 w 991"/>
                  <a:gd name="T51" fmla="*/ 265 h 626"/>
                  <a:gd name="T52" fmla="*/ 989 w 991"/>
                  <a:gd name="T53" fmla="*/ 295 h 626"/>
                  <a:gd name="T54" fmla="*/ 989 w 991"/>
                  <a:gd name="T55" fmla="*/ 332 h 626"/>
                  <a:gd name="T56" fmla="*/ 971 w 991"/>
                  <a:gd name="T57" fmla="*/ 362 h 626"/>
                  <a:gd name="T58" fmla="*/ 940 w 991"/>
                  <a:gd name="T59" fmla="*/ 379 h 626"/>
                  <a:gd name="T60" fmla="*/ 617 w 991"/>
                  <a:gd name="T61" fmla="*/ 382 h 626"/>
                  <a:gd name="T62" fmla="*/ 588 w 991"/>
                  <a:gd name="T63" fmla="*/ 461 h 626"/>
                  <a:gd name="T64" fmla="*/ 540 w 991"/>
                  <a:gd name="T65" fmla="*/ 528 h 626"/>
                  <a:gd name="T66" fmla="*/ 476 w 991"/>
                  <a:gd name="T67" fmla="*/ 581 h 626"/>
                  <a:gd name="T68" fmla="*/ 399 w 991"/>
                  <a:gd name="T69" fmla="*/ 615 h 626"/>
                  <a:gd name="T70" fmla="*/ 313 w 991"/>
                  <a:gd name="T71" fmla="*/ 626 h 626"/>
                  <a:gd name="T72" fmla="*/ 230 w 991"/>
                  <a:gd name="T73" fmla="*/ 616 h 626"/>
                  <a:gd name="T74" fmla="*/ 156 w 991"/>
                  <a:gd name="T75" fmla="*/ 584 h 626"/>
                  <a:gd name="T76" fmla="*/ 92 w 991"/>
                  <a:gd name="T77" fmla="*/ 534 h 626"/>
                  <a:gd name="T78" fmla="*/ 43 w 991"/>
                  <a:gd name="T79" fmla="*/ 471 h 626"/>
                  <a:gd name="T80" fmla="*/ 11 w 991"/>
                  <a:gd name="T81" fmla="*/ 396 h 626"/>
                  <a:gd name="T82" fmla="*/ 0 w 991"/>
                  <a:gd name="T83" fmla="*/ 313 h 626"/>
                  <a:gd name="T84" fmla="*/ 11 w 991"/>
                  <a:gd name="T85" fmla="*/ 230 h 626"/>
                  <a:gd name="T86" fmla="*/ 43 w 991"/>
                  <a:gd name="T87" fmla="*/ 156 h 626"/>
                  <a:gd name="T88" fmla="*/ 92 w 991"/>
                  <a:gd name="T89" fmla="*/ 92 h 626"/>
                  <a:gd name="T90" fmla="*/ 154 w 991"/>
                  <a:gd name="T91" fmla="*/ 43 h 626"/>
                  <a:gd name="T92" fmla="*/ 230 w 991"/>
                  <a:gd name="T93" fmla="*/ 11 h 626"/>
                  <a:gd name="T94" fmla="*/ 313 w 991"/>
                  <a:gd name="T95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1" h="626">
                    <a:moveTo>
                      <a:pt x="312" y="137"/>
                    </a:moveTo>
                    <a:lnTo>
                      <a:pt x="281" y="140"/>
                    </a:lnTo>
                    <a:lnTo>
                      <a:pt x="251" y="148"/>
                    </a:lnTo>
                    <a:lnTo>
                      <a:pt x="223" y="162"/>
                    </a:lnTo>
                    <a:lnTo>
                      <a:pt x="199" y="178"/>
                    </a:lnTo>
                    <a:lnTo>
                      <a:pt x="178" y="200"/>
                    </a:lnTo>
                    <a:lnTo>
                      <a:pt x="161" y="225"/>
                    </a:lnTo>
                    <a:lnTo>
                      <a:pt x="147" y="252"/>
                    </a:lnTo>
                    <a:lnTo>
                      <a:pt x="139" y="281"/>
                    </a:lnTo>
                    <a:lnTo>
                      <a:pt x="137" y="313"/>
                    </a:lnTo>
                    <a:lnTo>
                      <a:pt x="139" y="344"/>
                    </a:lnTo>
                    <a:lnTo>
                      <a:pt x="147" y="374"/>
                    </a:lnTo>
                    <a:lnTo>
                      <a:pt x="161" y="402"/>
                    </a:lnTo>
                    <a:lnTo>
                      <a:pt x="178" y="427"/>
                    </a:lnTo>
                    <a:lnTo>
                      <a:pt x="199" y="448"/>
                    </a:lnTo>
                    <a:lnTo>
                      <a:pt x="223" y="465"/>
                    </a:lnTo>
                    <a:lnTo>
                      <a:pt x="251" y="479"/>
                    </a:lnTo>
                    <a:lnTo>
                      <a:pt x="281" y="487"/>
                    </a:lnTo>
                    <a:lnTo>
                      <a:pt x="312" y="489"/>
                    </a:lnTo>
                    <a:lnTo>
                      <a:pt x="344" y="487"/>
                    </a:lnTo>
                    <a:lnTo>
                      <a:pt x="374" y="479"/>
                    </a:lnTo>
                    <a:lnTo>
                      <a:pt x="401" y="465"/>
                    </a:lnTo>
                    <a:lnTo>
                      <a:pt x="425" y="448"/>
                    </a:lnTo>
                    <a:lnTo>
                      <a:pt x="447" y="427"/>
                    </a:lnTo>
                    <a:lnTo>
                      <a:pt x="464" y="402"/>
                    </a:lnTo>
                    <a:lnTo>
                      <a:pt x="477" y="374"/>
                    </a:lnTo>
                    <a:lnTo>
                      <a:pt x="485" y="344"/>
                    </a:lnTo>
                    <a:lnTo>
                      <a:pt x="488" y="313"/>
                    </a:lnTo>
                    <a:lnTo>
                      <a:pt x="485" y="281"/>
                    </a:lnTo>
                    <a:lnTo>
                      <a:pt x="477" y="252"/>
                    </a:lnTo>
                    <a:lnTo>
                      <a:pt x="464" y="225"/>
                    </a:lnTo>
                    <a:lnTo>
                      <a:pt x="447" y="200"/>
                    </a:lnTo>
                    <a:lnTo>
                      <a:pt x="425" y="178"/>
                    </a:lnTo>
                    <a:lnTo>
                      <a:pt x="401" y="162"/>
                    </a:lnTo>
                    <a:lnTo>
                      <a:pt x="374" y="148"/>
                    </a:lnTo>
                    <a:lnTo>
                      <a:pt x="344" y="140"/>
                    </a:lnTo>
                    <a:lnTo>
                      <a:pt x="312" y="137"/>
                    </a:lnTo>
                    <a:close/>
                    <a:moveTo>
                      <a:pt x="313" y="0"/>
                    </a:moveTo>
                    <a:lnTo>
                      <a:pt x="356" y="3"/>
                    </a:lnTo>
                    <a:lnTo>
                      <a:pt x="399" y="12"/>
                    </a:lnTo>
                    <a:lnTo>
                      <a:pt x="439" y="27"/>
                    </a:lnTo>
                    <a:lnTo>
                      <a:pt x="476" y="46"/>
                    </a:lnTo>
                    <a:lnTo>
                      <a:pt x="509" y="70"/>
                    </a:lnTo>
                    <a:lnTo>
                      <a:pt x="540" y="98"/>
                    </a:lnTo>
                    <a:lnTo>
                      <a:pt x="567" y="130"/>
                    </a:lnTo>
                    <a:lnTo>
                      <a:pt x="588" y="166"/>
                    </a:lnTo>
                    <a:lnTo>
                      <a:pt x="606" y="204"/>
                    </a:lnTo>
                    <a:lnTo>
                      <a:pt x="617" y="244"/>
                    </a:lnTo>
                    <a:lnTo>
                      <a:pt x="923" y="244"/>
                    </a:lnTo>
                    <a:lnTo>
                      <a:pt x="940" y="247"/>
                    </a:lnTo>
                    <a:lnTo>
                      <a:pt x="957" y="254"/>
                    </a:lnTo>
                    <a:lnTo>
                      <a:pt x="971" y="265"/>
                    </a:lnTo>
                    <a:lnTo>
                      <a:pt x="982" y="278"/>
                    </a:lnTo>
                    <a:lnTo>
                      <a:pt x="989" y="295"/>
                    </a:lnTo>
                    <a:lnTo>
                      <a:pt x="991" y="313"/>
                    </a:lnTo>
                    <a:lnTo>
                      <a:pt x="989" y="332"/>
                    </a:lnTo>
                    <a:lnTo>
                      <a:pt x="982" y="347"/>
                    </a:lnTo>
                    <a:lnTo>
                      <a:pt x="971" y="362"/>
                    </a:lnTo>
                    <a:lnTo>
                      <a:pt x="957" y="372"/>
                    </a:lnTo>
                    <a:lnTo>
                      <a:pt x="940" y="379"/>
                    </a:lnTo>
                    <a:lnTo>
                      <a:pt x="923" y="382"/>
                    </a:lnTo>
                    <a:lnTo>
                      <a:pt x="617" y="382"/>
                    </a:lnTo>
                    <a:lnTo>
                      <a:pt x="606" y="423"/>
                    </a:lnTo>
                    <a:lnTo>
                      <a:pt x="588" y="461"/>
                    </a:lnTo>
                    <a:lnTo>
                      <a:pt x="567" y="496"/>
                    </a:lnTo>
                    <a:lnTo>
                      <a:pt x="540" y="528"/>
                    </a:lnTo>
                    <a:lnTo>
                      <a:pt x="509" y="557"/>
                    </a:lnTo>
                    <a:lnTo>
                      <a:pt x="476" y="581"/>
                    </a:lnTo>
                    <a:lnTo>
                      <a:pt x="439" y="600"/>
                    </a:lnTo>
                    <a:lnTo>
                      <a:pt x="399" y="615"/>
                    </a:lnTo>
                    <a:lnTo>
                      <a:pt x="356" y="623"/>
                    </a:lnTo>
                    <a:lnTo>
                      <a:pt x="313" y="626"/>
                    </a:lnTo>
                    <a:lnTo>
                      <a:pt x="271" y="624"/>
                    </a:lnTo>
                    <a:lnTo>
                      <a:pt x="230" y="616"/>
                    </a:lnTo>
                    <a:lnTo>
                      <a:pt x="192" y="602"/>
                    </a:lnTo>
                    <a:lnTo>
                      <a:pt x="156" y="584"/>
                    </a:lnTo>
                    <a:lnTo>
                      <a:pt x="122" y="561"/>
                    </a:lnTo>
                    <a:lnTo>
                      <a:pt x="92" y="534"/>
                    </a:lnTo>
                    <a:lnTo>
                      <a:pt x="66" y="504"/>
                    </a:lnTo>
                    <a:lnTo>
                      <a:pt x="43" y="471"/>
                    </a:lnTo>
                    <a:lnTo>
                      <a:pt x="25" y="435"/>
                    </a:lnTo>
                    <a:lnTo>
                      <a:pt x="11" y="396"/>
                    </a:lnTo>
                    <a:lnTo>
                      <a:pt x="3" y="356"/>
                    </a:lnTo>
                    <a:lnTo>
                      <a:pt x="0" y="313"/>
                    </a:lnTo>
                    <a:lnTo>
                      <a:pt x="3" y="271"/>
                    </a:lnTo>
                    <a:lnTo>
                      <a:pt x="11" y="230"/>
                    </a:lnTo>
                    <a:lnTo>
                      <a:pt x="25" y="192"/>
                    </a:lnTo>
                    <a:lnTo>
                      <a:pt x="43" y="156"/>
                    </a:lnTo>
                    <a:lnTo>
                      <a:pt x="65" y="122"/>
                    </a:lnTo>
                    <a:lnTo>
                      <a:pt x="92" y="92"/>
                    </a:lnTo>
                    <a:lnTo>
                      <a:pt x="122" y="66"/>
                    </a:lnTo>
                    <a:lnTo>
                      <a:pt x="154" y="43"/>
                    </a:lnTo>
                    <a:lnTo>
                      <a:pt x="192" y="25"/>
                    </a:lnTo>
                    <a:lnTo>
                      <a:pt x="230" y="11"/>
                    </a:lnTo>
                    <a:lnTo>
                      <a:pt x="271" y="3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2D60BA6B-275C-DFA8-D55C-90AA895AD7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8738" y="2109788"/>
                <a:ext cx="85725" cy="85725"/>
              </a:xfrm>
              <a:custGeom>
                <a:avLst/>
                <a:gdLst>
                  <a:gd name="T0" fmla="*/ 472 w 811"/>
                  <a:gd name="T1" fmla="*/ 328 h 814"/>
                  <a:gd name="T2" fmla="*/ 421 w 811"/>
                  <a:gd name="T3" fmla="*/ 345 h 814"/>
                  <a:gd name="T4" fmla="*/ 376 w 811"/>
                  <a:gd name="T5" fmla="*/ 377 h 814"/>
                  <a:gd name="T6" fmla="*/ 343 w 811"/>
                  <a:gd name="T7" fmla="*/ 422 h 814"/>
                  <a:gd name="T8" fmla="*/ 327 w 811"/>
                  <a:gd name="T9" fmla="*/ 474 h 814"/>
                  <a:gd name="T10" fmla="*/ 327 w 811"/>
                  <a:gd name="T11" fmla="*/ 529 h 814"/>
                  <a:gd name="T12" fmla="*/ 343 w 811"/>
                  <a:gd name="T13" fmla="*/ 581 h 814"/>
                  <a:gd name="T14" fmla="*/ 376 w 811"/>
                  <a:gd name="T15" fmla="*/ 626 h 814"/>
                  <a:gd name="T16" fmla="*/ 421 w 811"/>
                  <a:gd name="T17" fmla="*/ 658 h 814"/>
                  <a:gd name="T18" fmla="*/ 472 w 811"/>
                  <a:gd name="T19" fmla="*/ 675 h 814"/>
                  <a:gd name="T20" fmla="*/ 528 w 811"/>
                  <a:gd name="T21" fmla="*/ 675 h 814"/>
                  <a:gd name="T22" fmla="*/ 579 w 811"/>
                  <a:gd name="T23" fmla="*/ 658 h 814"/>
                  <a:gd name="T24" fmla="*/ 624 w 811"/>
                  <a:gd name="T25" fmla="*/ 626 h 814"/>
                  <a:gd name="T26" fmla="*/ 657 w 811"/>
                  <a:gd name="T27" fmla="*/ 580 h 814"/>
                  <a:gd name="T28" fmla="*/ 673 w 811"/>
                  <a:gd name="T29" fmla="*/ 528 h 814"/>
                  <a:gd name="T30" fmla="*/ 673 w 811"/>
                  <a:gd name="T31" fmla="*/ 475 h 814"/>
                  <a:gd name="T32" fmla="*/ 657 w 811"/>
                  <a:gd name="T33" fmla="*/ 423 h 814"/>
                  <a:gd name="T34" fmla="*/ 624 w 811"/>
                  <a:gd name="T35" fmla="*/ 377 h 814"/>
                  <a:gd name="T36" fmla="*/ 579 w 811"/>
                  <a:gd name="T37" fmla="*/ 345 h 814"/>
                  <a:gd name="T38" fmla="*/ 528 w 811"/>
                  <a:gd name="T39" fmla="*/ 328 h 814"/>
                  <a:gd name="T40" fmla="*/ 68 w 811"/>
                  <a:gd name="T41" fmla="*/ 0 h 814"/>
                  <a:gd name="T42" fmla="*/ 102 w 811"/>
                  <a:gd name="T43" fmla="*/ 9 h 814"/>
                  <a:gd name="T44" fmla="*/ 333 w 811"/>
                  <a:gd name="T45" fmla="*/ 236 h 814"/>
                  <a:gd name="T46" fmla="*/ 396 w 811"/>
                  <a:gd name="T47" fmla="*/ 205 h 814"/>
                  <a:gd name="T48" fmla="*/ 464 w 811"/>
                  <a:gd name="T49" fmla="*/ 190 h 814"/>
                  <a:gd name="T50" fmla="*/ 541 w 811"/>
                  <a:gd name="T51" fmla="*/ 191 h 814"/>
                  <a:gd name="T52" fmla="*/ 619 w 811"/>
                  <a:gd name="T53" fmla="*/ 212 h 814"/>
                  <a:gd name="T54" fmla="*/ 689 w 811"/>
                  <a:gd name="T55" fmla="*/ 252 h 814"/>
                  <a:gd name="T56" fmla="*/ 746 w 811"/>
                  <a:gd name="T57" fmla="*/ 309 h 814"/>
                  <a:gd name="T58" fmla="*/ 785 w 811"/>
                  <a:gd name="T59" fmla="*/ 375 h 814"/>
                  <a:gd name="T60" fmla="*/ 807 w 811"/>
                  <a:gd name="T61" fmla="*/ 446 h 814"/>
                  <a:gd name="T62" fmla="*/ 811 w 811"/>
                  <a:gd name="T63" fmla="*/ 519 h 814"/>
                  <a:gd name="T64" fmla="*/ 799 w 811"/>
                  <a:gd name="T65" fmla="*/ 592 h 814"/>
                  <a:gd name="T66" fmla="*/ 768 w 811"/>
                  <a:gd name="T67" fmla="*/ 662 h 814"/>
                  <a:gd name="T68" fmla="*/ 720 w 811"/>
                  <a:gd name="T69" fmla="*/ 722 h 814"/>
                  <a:gd name="T70" fmla="*/ 655 w 811"/>
                  <a:gd name="T71" fmla="*/ 772 h 814"/>
                  <a:gd name="T72" fmla="*/ 581 w 811"/>
                  <a:gd name="T73" fmla="*/ 803 h 814"/>
                  <a:gd name="T74" fmla="*/ 500 w 811"/>
                  <a:gd name="T75" fmla="*/ 814 h 814"/>
                  <a:gd name="T76" fmla="*/ 419 w 811"/>
                  <a:gd name="T77" fmla="*/ 803 h 814"/>
                  <a:gd name="T78" fmla="*/ 344 w 811"/>
                  <a:gd name="T79" fmla="*/ 772 h 814"/>
                  <a:gd name="T80" fmla="*/ 280 w 811"/>
                  <a:gd name="T81" fmla="*/ 722 h 814"/>
                  <a:gd name="T82" fmla="*/ 229 w 811"/>
                  <a:gd name="T83" fmla="*/ 657 h 814"/>
                  <a:gd name="T84" fmla="*/ 198 w 811"/>
                  <a:gd name="T85" fmla="*/ 583 h 814"/>
                  <a:gd name="T86" fmla="*/ 188 w 811"/>
                  <a:gd name="T87" fmla="*/ 502 h 814"/>
                  <a:gd name="T88" fmla="*/ 196 w 811"/>
                  <a:gd name="T89" fmla="*/ 431 h 814"/>
                  <a:gd name="T90" fmla="*/ 219 w 811"/>
                  <a:gd name="T91" fmla="*/ 365 h 814"/>
                  <a:gd name="T92" fmla="*/ 20 w 811"/>
                  <a:gd name="T93" fmla="*/ 118 h 814"/>
                  <a:gd name="T94" fmla="*/ 2 w 811"/>
                  <a:gd name="T95" fmla="*/ 87 h 814"/>
                  <a:gd name="T96" fmla="*/ 2 w 811"/>
                  <a:gd name="T97" fmla="*/ 52 h 814"/>
                  <a:gd name="T98" fmla="*/ 20 w 811"/>
                  <a:gd name="T99" fmla="*/ 21 h 814"/>
                  <a:gd name="T100" fmla="*/ 51 w 811"/>
                  <a:gd name="T101" fmla="*/ 3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1" h="814">
                    <a:moveTo>
                      <a:pt x="500" y="326"/>
                    </a:moveTo>
                    <a:lnTo>
                      <a:pt x="472" y="328"/>
                    </a:lnTo>
                    <a:lnTo>
                      <a:pt x="445" y="334"/>
                    </a:lnTo>
                    <a:lnTo>
                      <a:pt x="421" y="345"/>
                    </a:lnTo>
                    <a:lnTo>
                      <a:pt x="397" y="359"/>
                    </a:lnTo>
                    <a:lnTo>
                      <a:pt x="376" y="377"/>
                    </a:lnTo>
                    <a:lnTo>
                      <a:pt x="358" y="398"/>
                    </a:lnTo>
                    <a:lnTo>
                      <a:pt x="343" y="422"/>
                    </a:lnTo>
                    <a:lnTo>
                      <a:pt x="333" y="447"/>
                    </a:lnTo>
                    <a:lnTo>
                      <a:pt x="327" y="474"/>
                    </a:lnTo>
                    <a:lnTo>
                      <a:pt x="325" y="502"/>
                    </a:lnTo>
                    <a:lnTo>
                      <a:pt x="327" y="529"/>
                    </a:lnTo>
                    <a:lnTo>
                      <a:pt x="333" y="556"/>
                    </a:lnTo>
                    <a:lnTo>
                      <a:pt x="343" y="581"/>
                    </a:lnTo>
                    <a:lnTo>
                      <a:pt x="358" y="605"/>
                    </a:lnTo>
                    <a:lnTo>
                      <a:pt x="376" y="626"/>
                    </a:lnTo>
                    <a:lnTo>
                      <a:pt x="397" y="644"/>
                    </a:lnTo>
                    <a:lnTo>
                      <a:pt x="421" y="658"/>
                    </a:lnTo>
                    <a:lnTo>
                      <a:pt x="445" y="669"/>
                    </a:lnTo>
                    <a:lnTo>
                      <a:pt x="472" y="675"/>
                    </a:lnTo>
                    <a:lnTo>
                      <a:pt x="500" y="677"/>
                    </a:lnTo>
                    <a:lnTo>
                      <a:pt x="528" y="675"/>
                    </a:lnTo>
                    <a:lnTo>
                      <a:pt x="554" y="669"/>
                    </a:lnTo>
                    <a:lnTo>
                      <a:pt x="579" y="658"/>
                    </a:lnTo>
                    <a:lnTo>
                      <a:pt x="603" y="644"/>
                    </a:lnTo>
                    <a:lnTo>
                      <a:pt x="624" y="626"/>
                    </a:lnTo>
                    <a:lnTo>
                      <a:pt x="642" y="604"/>
                    </a:lnTo>
                    <a:lnTo>
                      <a:pt x="657" y="580"/>
                    </a:lnTo>
                    <a:lnTo>
                      <a:pt x="667" y="555"/>
                    </a:lnTo>
                    <a:lnTo>
                      <a:pt x="673" y="528"/>
                    </a:lnTo>
                    <a:lnTo>
                      <a:pt x="675" y="502"/>
                    </a:lnTo>
                    <a:lnTo>
                      <a:pt x="673" y="475"/>
                    </a:lnTo>
                    <a:lnTo>
                      <a:pt x="667" y="448"/>
                    </a:lnTo>
                    <a:lnTo>
                      <a:pt x="657" y="423"/>
                    </a:lnTo>
                    <a:lnTo>
                      <a:pt x="642" y="399"/>
                    </a:lnTo>
                    <a:lnTo>
                      <a:pt x="624" y="377"/>
                    </a:lnTo>
                    <a:lnTo>
                      <a:pt x="603" y="359"/>
                    </a:lnTo>
                    <a:lnTo>
                      <a:pt x="579" y="345"/>
                    </a:lnTo>
                    <a:lnTo>
                      <a:pt x="555" y="334"/>
                    </a:lnTo>
                    <a:lnTo>
                      <a:pt x="528" y="328"/>
                    </a:lnTo>
                    <a:lnTo>
                      <a:pt x="500" y="326"/>
                    </a:lnTo>
                    <a:close/>
                    <a:moveTo>
                      <a:pt x="68" y="0"/>
                    </a:moveTo>
                    <a:lnTo>
                      <a:pt x="86" y="2"/>
                    </a:lnTo>
                    <a:lnTo>
                      <a:pt x="102" y="9"/>
                    </a:lnTo>
                    <a:lnTo>
                      <a:pt x="117" y="20"/>
                    </a:lnTo>
                    <a:lnTo>
                      <a:pt x="333" y="236"/>
                    </a:lnTo>
                    <a:lnTo>
                      <a:pt x="363" y="220"/>
                    </a:lnTo>
                    <a:lnTo>
                      <a:pt x="396" y="205"/>
                    </a:lnTo>
                    <a:lnTo>
                      <a:pt x="429" y="196"/>
                    </a:lnTo>
                    <a:lnTo>
                      <a:pt x="464" y="190"/>
                    </a:lnTo>
                    <a:lnTo>
                      <a:pt x="500" y="188"/>
                    </a:lnTo>
                    <a:lnTo>
                      <a:pt x="541" y="191"/>
                    </a:lnTo>
                    <a:lnTo>
                      <a:pt x="581" y="198"/>
                    </a:lnTo>
                    <a:lnTo>
                      <a:pt x="619" y="212"/>
                    </a:lnTo>
                    <a:lnTo>
                      <a:pt x="655" y="229"/>
                    </a:lnTo>
                    <a:lnTo>
                      <a:pt x="689" y="252"/>
                    </a:lnTo>
                    <a:lnTo>
                      <a:pt x="720" y="280"/>
                    </a:lnTo>
                    <a:lnTo>
                      <a:pt x="746" y="309"/>
                    </a:lnTo>
                    <a:lnTo>
                      <a:pt x="768" y="341"/>
                    </a:lnTo>
                    <a:lnTo>
                      <a:pt x="785" y="375"/>
                    </a:lnTo>
                    <a:lnTo>
                      <a:pt x="799" y="410"/>
                    </a:lnTo>
                    <a:lnTo>
                      <a:pt x="807" y="446"/>
                    </a:lnTo>
                    <a:lnTo>
                      <a:pt x="811" y="482"/>
                    </a:lnTo>
                    <a:lnTo>
                      <a:pt x="811" y="519"/>
                    </a:lnTo>
                    <a:lnTo>
                      <a:pt x="807" y="556"/>
                    </a:lnTo>
                    <a:lnTo>
                      <a:pt x="799" y="592"/>
                    </a:lnTo>
                    <a:lnTo>
                      <a:pt x="785" y="627"/>
                    </a:lnTo>
                    <a:lnTo>
                      <a:pt x="768" y="662"/>
                    </a:lnTo>
                    <a:lnTo>
                      <a:pt x="746" y="692"/>
                    </a:lnTo>
                    <a:lnTo>
                      <a:pt x="720" y="722"/>
                    </a:lnTo>
                    <a:lnTo>
                      <a:pt x="689" y="749"/>
                    </a:lnTo>
                    <a:lnTo>
                      <a:pt x="655" y="772"/>
                    </a:lnTo>
                    <a:lnTo>
                      <a:pt x="619" y="791"/>
                    </a:lnTo>
                    <a:lnTo>
                      <a:pt x="581" y="803"/>
                    </a:lnTo>
                    <a:lnTo>
                      <a:pt x="541" y="811"/>
                    </a:lnTo>
                    <a:lnTo>
                      <a:pt x="500" y="814"/>
                    </a:lnTo>
                    <a:lnTo>
                      <a:pt x="459" y="811"/>
                    </a:lnTo>
                    <a:lnTo>
                      <a:pt x="419" y="803"/>
                    </a:lnTo>
                    <a:lnTo>
                      <a:pt x="380" y="791"/>
                    </a:lnTo>
                    <a:lnTo>
                      <a:pt x="344" y="772"/>
                    </a:lnTo>
                    <a:lnTo>
                      <a:pt x="310" y="749"/>
                    </a:lnTo>
                    <a:lnTo>
                      <a:pt x="280" y="722"/>
                    </a:lnTo>
                    <a:lnTo>
                      <a:pt x="252" y="691"/>
                    </a:lnTo>
                    <a:lnTo>
                      <a:pt x="229" y="657"/>
                    </a:lnTo>
                    <a:lnTo>
                      <a:pt x="212" y="621"/>
                    </a:lnTo>
                    <a:lnTo>
                      <a:pt x="198" y="583"/>
                    </a:lnTo>
                    <a:lnTo>
                      <a:pt x="190" y="543"/>
                    </a:lnTo>
                    <a:lnTo>
                      <a:pt x="188" y="502"/>
                    </a:lnTo>
                    <a:lnTo>
                      <a:pt x="190" y="465"/>
                    </a:lnTo>
                    <a:lnTo>
                      <a:pt x="196" y="431"/>
                    </a:lnTo>
                    <a:lnTo>
                      <a:pt x="205" y="397"/>
                    </a:lnTo>
                    <a:lnTo>
                      <a:pt x="219" y="365"/>
                    </a:lnTo>
                    <a:lnTo>
                      <a:pt x="236" y="334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B16BCC5E-DD31-2D40-F803-C7DDC179AF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1413" y="1922463"/>
                <a:ext cx="85725" cy="87313"/>
              </a:xfrm>
              <a:custGeom>
                <a:avLst/>
                <a:gdLst>
                  <a:gd name="T0" fmla="*/ 284 w 811"/>
                  <a:gd name="T1" fmla="*/ 139 h 813"/>
                  <a:gd name="T2" fmla="*/ 233 w 811"/>
                  <a:gd name="T3" fmla="*/ 155 h 813"/>
                  <a:gd name="T4" fmla="*/ 188 w 811"/>
                  <a:gd name="T5" fmla="*/ 188 h 813"/>
                  <a:gd name="T6" fmla="*/ 155 w 811"/>
                  <a:gd name="T7" fmla="*/ 233 h 813"/>
                  <a:gd name="T8" fmla="*/ 139 w 811"/>
                  <a:gd name="T9" fmla="*/ 284 h 813"/>
                  <a:gd name="T10" fmla="*/ 139 w 811"/>
                  <a:gd name="T11" fmla="*/ 340 h 813"/>
                  <a:gd name="T12" fmla="*/ 155 w 811"/>
                  <a:gd name="T13" fmla="*/ 392 h 813"/>
                  <a:gd name="T14" fmla="*/ 188 w 811"/>
                  <a:gd name="T15" fmla="*/ 436 h 813"/>
                  <a:gd name="T16" fmla="*/ 233 w 811"/>
                  <a:gd name="T17" fmla="*/ 469 h 813"/>
                  <a:gd name="T18" fmla="*/ 284 w 811"/>
                  <a:gd name="T19" fmla="*/ 486 h 813"/>
                  <a:gd name="T20" fmla="*/ 340 w 811"/>
                  <a:gd name="T21" fmla="*/ 486 h 813"/>
                  <a:gd name="T22" fmla="*/ 391 w 811"/>
                  <a:gd name="T23" fmla="*/ 469 h 813"/>
                  <a:gd name="T24" fmla="*/ 436 w 811"/>
                  <a:gd name="T25" fmla="*/ 436 h 813"/>
                  <a:gd name="T26" fmla="*/ 468 w 811"/>
                  <a:gd name="T27" fmla="*/ 392 h 813"/>
                  <a:gd name="T28" fmla="*/ 485 w 811"/>
                  <a:gd name="T29" fmla="*/ 340 h 813"/>
                  <a:gd name="T30" fmla="*/ 485 w 811"/>
                  <a:gd name="T31" fmla="*/ 284 h 813"/>
                  <a:gd name="T32" fmla="*/ 468 w 811"/>
                  <a:gd name="T33" fmla="*/ 233 h 813"/>
                  <a:gd name="T34" fmla="*/ 436 w 811"/>
                  <a:gd name="T35" fmla="*/ 188 h 813"/>
                  <a:gd name="T36" fmla="*/ 391 w 811"/>
                  <a:gd name="T37" fmla="*/ 155 h 813"/>
                  <a:gd name="T38" fmla="*/ 340 w 811"/>
                  <a:gd name="T39" fmla="*/ 139 h 813"/>
                  <a:gd name="T40" fmla="*/ 312 w 811"/>
                  <a:gd name="T41" fmla="*/ 0 h 813"/>
                  <a:gd name="T42" fmla="*/ 393 w 811"/>
                  <a:gd name="T43" fmla="*/ 10 h 813"/>
                  <a:gd name="T44" fmla="*/ 467 w 811"/>
                  <a:gd name="T45" fmla="*/ 41 h 813"/>
                  <a:gd name="T46" fmla="*/ 532 w 811"/>
                  <a:gd name="T47" fmla="*/ 91 h 813"/>
                  <a:gd name="T48" fmla="*/ 583 w 811"/>
                  <a:gd name="T49" fmla="*/ 156 h 813"/>
                  <a:gd name="T50" fmla="*/ 614 w 811"/>
                  <a:gd name="T51" fmla="*/ 231 h 813"/>
                  <a:gd name="T52" fmla="*/ 624 w 811"/>
                  <a:gd name="T53" fmla="*/ 312 h 813"/>
                  <a:gd name="T54" fmla="*/ 616 w 811"/>
                  <a:gd name="T55" fmla="*/ 382 h 813"/>
                  <a:gd name="T56" fmla="*/ 593 w 811"/>
                  <a:gd name="T57" fmla="*/ 448 h 813"/>
                  <a:gd name="T58" fmla="*/ 792 w 811"/>
                  <a:gd name="T59" fmla="*/ 695 h 813"/>
                  <a:gd name="T60" fmla="*/ 809 w 811"/>
                  <a:gd name="T61" fmla="*/ 727 h 813"/>
                  <a:gd name="T62" fmla="*/ 809 w 811"/>
                  <a:gd name="T63" fmla="*/ 761 h 813"/>
                  <a:gd name="T64" fmla="*/ 792 w 811"/>
                  <a:gd name="T65" fmla="*/ 792 h 813"/>
                  <a:gd name="T66" fmla="*/ 760 w 811"/>
                  <a:gd name="T67" fmla="*/ 811 h 813"/>
                  <a:gd name="T68" fmla="*/ 726 w 811"/>
                  <a:gd name="T69" fmla="*/ 811 h 813"/>
                  <a:gd name="T70" fmla="*/ 695 w 811"/>
                  <a:gd name="T71" fmla="*/ 792 h 813"/>
                  <a:gd name="T72" fmla="*/ 448 w 811"/>
                  <a:gd name="T73" fmla="*/ 593 h 813"/>
                  <a:gd name="T74" fmla="*/ 383 w 811"/>
                  <a:gd name="T75" fmla="*/ 617 h 813"/>
                  <a:gd name="T76" fmla="*/ 312 w 811"/>
                  <a:gd name="T77" fmla="*/ 625 h 813"/>
                  <a:gd name="T78" fmla="*/ 231 w 811"/>
                  <a:gd name="T79" fmla="*/ 615 h 813"/>
                  <a:gd name="T80" fmla="*/ 156 w 811"/>
                  <a:gd name="T81" fmla="*/ 584 h 813"/>
                  <a:gd name="T82" fmla="*/ 91 w 811"/>
                  <a:gd name="T83" fmla="*/ 533 h 813"/>
                  <a:gd name="T84" fmla="*/ 41 w 811"/>
                  <a:gd name="T85" fmla="*/ 468 h 813"/>
                  <a:gd name="T86" fmla="*/ 10 w 811"/>
                  <a:gd name="T87" fmla="*/ 394 h 813"/>
                  <a:gd name="T88" fmla="*/ 0 w 811"/>
                  <a:gd name="T89" fmla="*/ 312 h 813"/>
                  <a:gd name="T90" fmla="*/ 10 w 811"/>
                  <a:gd name="T91" fmla="*/ 231 h 813"/>
                  <a:gd name="T92" fmla="*/ 41 w 811"/>
                  <a:gd name="T93" fmla="*/ 156 h 813"/>
                  <a:gd name="T94" fmla="*/ 91 w 811"/>
                  <a:gd name="T95" fmla="*/ 91 h 813"/>
                  <a:gd name="T96" fmla="*/ 156 w 811"/>
                  <a:gd name="T97" fmla="*/ 41 h 813"/>
                  <a:gd name="T98" fmla="*/ 231 w 811"/>
                  <a:gd name="T99" fmla="*/ 10 h 813"/>
                  <a:gd name="T100" fmla="*/ 312 w 811"/>
                  <a:gd name="T10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1" h="813">
                    <a:moveTo>
                      <a:pt x="312" y="137"/>
                    </a:moveTo>
                    <a:lnTo>
                      <a:pt x="284" y="139"/>
                    </a:lnTo>
                    <a:lnTo>
                      <a:pt x="258" y="145"/>
                    </a:lnTo>
                    <a:lnTo>
                      <a:pt x="233" y="155"/>
                    </a:lnTo>
                    <a:lnTo>
                      <a:pt x="209" y="170"/>
                    </a:lnTo>
                    <a:lnTo>
                      <a:pt x="188" y="188"/>
                    </a:lnTo>
                    <a:lnTo>
                      <a:pt x="170" y="209"/>
                    </a:lnTo>
                    <a:lnTo>
                      <a:pt x="155" y="233"/>
                    </a:lnTo>
                    <a:lnTo>
                      <a:pt x="145" y="258"/>
                    </a:lnTo>
                    <a:lnTo>
                      <a:pt x="139" y="284"/>
                    </a:lnTo>
                    <a:lnTo>
                      <a:pt x="137" y="312"/>
                    </a:lnTo>
                    <a:lnTo>
                      <a:pt x="139" y="340"/>
                    </a:lnTo>
                    <a:lnTo>
                      <a:pt x="145" y="366"/>
                    </a:lnTo>
                    <a:lnTo>
                      <a:pt x="155" y="392"/>
                    </a:lnTo>
                    <a:lnTo>
                      <a:pt x="170" y="415"/>
                    </a:lnTo>
                    <a:lnTo>
                      <a:pt x="188" y="436"/>
                    </a:lnTo>
                    <a:lnTo>
                      <a:pt x="209" y="455"/>
                    </a:lnTo>
                    <a:lnTo>
                      <a:pt x="233" y="469"/>
                    </a:lnTo>
                    <a:lnTo>
                      <a:pt x="257" y="479"/>
                    </a:lnTo>
                    <a:lnTo>
                      <a:pt x="284" y="486"/>
                    </a:lnTo>
                    <a:lnTo>
                      <a:pt x="312" y="488"/>
                    </a:lnTo>
                    <a:lnTo>
                      <a:pt x="340" y="486"/>
                    </a:lnTo>
                    <a:lnTo>
                      <a:pt x="367" y="479"/>
                    </a:lnTo>
                    <a:lnTo>
                      <a:pt x="391" y="469"/>
                    </a:lnTo>
                    <a:lnTo>
                      <a:pt x="415" y="455"/>
                    </a:lnTo>
                    <a:lnTo>
                      <a:pt x="436" y="436"/>
                    </a:lnTo>
                    <a:lnTo>
                      <a:pt x="454" y="415"/>
                    </a:lnTo>
                    <a:lnTo>
                      <a:pt x="468" y="392"/>
                    </a:lnTo>
                    <a:lnTo>
                      <a:pt x="479" y="367"/>
                    </a:lnTo>
                    <a:lnTo>
                      <a:pt x="485" y="340"/>
                    </a:lnTo>
                    <a:lnTo>
                      <a:pt x="487" y="312"/>
                    </a:lnTo>
                    <a:lnTo>
                      <a:pt x="485" y="284"/>
                    </a:lnTo>
                    <a:lnTo>
                      <a:pt x="479" y="258"/>
                    </a:lnTo>
                    <a:lnTo>
                      <a:pt x="468" y="233"/>
                    </a:lnTo>
                    <a:lnTo>
                      <a:pt x="454" y="209"/>
                    </a:lnTo>
                    <a:lnTo>
                      <a:pt x="436" y="188"/>
                    </a:lnTo>
                    <a:lnTo>
                      <a:pt x="415" y="170"/>
                    </a:lnTo>
                    <a:lnTo>
                      <a:pt x="391" y="155"/>
                    </a:lnTo>
                    <a:lnTo>
                      <a:pt x="367" y="145"/>
                    </a:lnTo>
                    <a:lnTo>
                      <a:pt x="340" y="139"/>
                    </a:lnTo>
                    <a:lnTo>
                      <a:pt x="312" y="137"/>
                    </a:lnTo>
                    <a:close/>
                    <a:moveTo>
                      <a:pt x="312" y="0"/>
                    </a:moveTo>
                    <a:lnTo>
                      <a:pt x="353" y="3"/>
                    </a:lnTo>
                    <a:lnTo>
                      <a:pt x="393" y="10"/>
                    </a:lnTo>
                    <a:lnTo>
                      <a:pt x="431" y="23"/>
                    </a:lnTo>
                    <a:lnTo>
                      <a:pt x="467" y="41"/>
                    </a:lnTo>
                    <a:lnTo>
                      <a:pt x="501" y="64"/>
                    </a:lnTo>
                    <a:lnTo>
                      <a:pt x="532" y="91"/>
                    </a:lnTo>
                    <a:lnTo>
                      <a:pt x="560" y="122"/>
                    </a:lnTo>
                    <a:lnTo>
                      <a:pt x="583" y="156"/>
                    </a:lnTo>
                    <a:lnTo>
                      <a:pt x="601" y="193"/>
                    </a:lnTo>
                    <a:lnTo>
                      <a:pt x="614" y="231"/>
                    </a:lnTo>
                    <a:lnTo>
                      <a:pt x="622" y="271"/>
                    </a:lnTo>
                    <a:lnTo>
                      <a:pt x="624" y="312"/>
                    </a:lnTo>
                    <a:lnTo>
                      <a:pt x="622" y="347"/>
                    </a:lnTo>
                    <a:lnTo>
                      <a:pt x="616" y="382"/>
                    </a:lnTo>
                    <a:lnTo>
                      <a:pt x="607" y="416"/>
                    </a:lnTo>
                    <a:lnTo>
                      <a:pt x="593" y="448"/>
                    </a:lnTo>
                    <a:lnTo>
                      <a:pt x="576" y="479"/>
                    </a:lnTo>
                    <a:lnTo>
                      <a:pt x="792" y="695"/>
                    </a:lnTo>
                    <a:lnTo>
                      <a:pt x="803" y="711"/>
                    </a:lnTo>
                    <a:lnTo>
                      <a:pt x="809" y="727"/>
                    </a:lnTo>
                    <a:lnTo>
                      <a:pt x="811" y="744"/>
                    </a:lnTo>
                    <a:lnTo>
                      <a:pt x="809" y="761"/>
                    </a:lnTo>
                    <a:lnTo>
                      <a:pt x="803" y="778"/>
                    </a:lnTo>
                    <a:lnTo>
                      <a:pt x="792" y="792"/>
                    </a:lnTo>
                    <a:lnTo>
                      <a:pt x="778" y="803"/>
                    </a:lnTo>
                    <a:lnTo>
                      <a:pt x="760" y="811"/>
                    </a:lnTo>
                    <a:lnTo>
                      <a:pt x="744" y="813"/>
                    </a:lnTo>
                    <a:lnTo>
                      <a:pt x="726" y="811"/>
                    </a:lnTo>
                    <a:lnTo>
                      <a:pt x="710" y="803"/>
                    </a:lnTo>
                    <a:lnTo>
                      <a:pt x="695" y="792"/>
                    </a:lnTo>
                    <a:lnTo>
                      <a:pt x="479" y="576"/>
                    </a:lnTo>
                    <a:lnTo>
                      <a:pt x="448" y="593"/>
                    </a:lnTo>
                    <a:lnTo>
                      <a:pt x="416" y="607"/>
                    </a:lnTo>
                    <a:lnTo>
                      <a:pt x="383" y="617"/>
                    </a:lnTo>
                    <a:lnTo>
                      <a:pt x="348" y="623"/>
                    </a:lnTo>
                    <a:lnTo>
                      <a:pt x="312" y="625"/>
                    </a:lnTo>
                    <a:lnTo>
                      <a:pt x="271" y="622"/>
                    </a:lnTo>
                    <a:lnTo>
                      <a:pt x="231" y="615"/>
                    </a:lnTo>
                    <a:lnTo>
                      <a:pt x="192" y="601"/>
                    </a:lnTo>
                    <a:lnTo>
                      <a:pt x="156" y="584"/>
                    </a:lnTo>
                    <a:lnTo>
                      <a:pt x="122" y="561"/>
                    </a:lnTo>
                    <a:lnTo>
                      <a:pt x="91" y="533"/>
                    </a:lnTo>
                    <a:lnTo>
                      <a:pt x="64" y="502"/>
                    </a:lnTo>
                    <a:lnTo>
                      <a:pt x="41" y="468"/>
                    </a:lnTo>
                    <a:lnTo>
                      <a:pt x="23" y="432"/>
                    </a:lnTo>
                    <a:lnTo>
                      <a:pt x="10" y="394"/>
                    </a:lnTo>
                    <a:lnTo>
                      <a:pt x="3" y="354"/>
                    </a:lnTo>
                    <a:lnTo>
                      <a:pt x="0" y="312"/>
                    </a:lnTo>
                    <a:lnTo>
                      <a:pt x="3" y="271"/>
                    </a:lnTo>
                    <a:lnTo>
                      <a:pt x="10" y="231"/>
                    </a:lnTo>
                    <a:lnTo>
                      <a:pt x="23" y="193"/>
                    </a:lnTo>
                    <a:lnTo>
                      <a:pt x="41" y="156"/>
                    </a:lnTo>
                    <a:lnTo>
                      <a:pt x="64" y="122"/>
                    </a:lnTo>
                    <a:lnTo>
                      <a:pt x="91" y="91"/>
                    </a:lnTo>
                    <a:lnTo>
                      <a:pt x="122" y="64"/>
                    </a:lnTo>
                    <a:lnTo>
                      <a:pt x="156" y="41"/>
                    </a:lnTo>
                    <a:lnTo>
                      <a:pt x="192" y="23"/>
                    </a:lnTo>
                    <a:lnTo>
                      <a:pt x="231" y="10"/>
                    </a:lnTo>
                    <a:lnTo>
                      <a:pt x="271" y="3"/>
                    </a:lnTo>
                    <a:lnTo>
                      <a:pt x="3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B7E48660-582A-3830-B82B-9D5251EA3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8738" y="1922463"/>
                <a:ext cx="85725" cy="87313"/>
              </a:xfrm>
              <a:custGeom>
                <a:avLst/>
                <a:gdLst>
                  <a:gd name="T0" fmla="*/ 473 w 812"/>
                  <a:gd name="T1" fmla="*/ 140 h 814"/>
                  <a:gd name="T2" fmla="*/ 422 w 812"/>
                  <a:gd name="T3" fmla="*/ 156 h 814"/>
                  <a:gd name="T4" fmla="*/ 377 w 812"/>
                  <a:gd name="T5" fmla="*/ 189 h 814"/>
                  <a:gd name="T6" fmla="*/ 344 w 812"/>
                  <a:gd name="T7" fmla="*/ 234 h 814"/>
                  <a:gd name="T8" fmla="*/ 328 w 812"/>
                  <a:gd name="T9" fmla="*/ 285 h 814"/>
                  <a:gd name="T10" fmla="*/ 328 w 812"/>
                  <a:gd name="T11" fmla="*/ 341 h 814"/>
                  <a:gd name="T12" fmla="*/ 344 w 812"/>
                  <a:gd name="T13" fmla="*/ 394 h 814"/>
                  <a:gd name="T14" fmla="*/ 377 w 812"/>
                  <a:gd name="T15" fmla="*/ 438 h 814"/>
                  <a:gd name="T16" fmla="*/ 422 w 812"/>
                  <a:gd name="T17" fmla="*/ 470 h 814"/>
                  <a:gd name="T18" fmla="*/ 473 w 812"/>
                  <a:gd name="T19" fmla="*/ 488 h 814"/>
                  <a:gd name="T20" fmla="*/ 529 w 812"/>
                  <a:gd name="T21" fmla="*/ 488 h 814"/>
                  <a:gd name="T22" fmla="*/ 580 w 812"/>
                  <a:gd name="T23" fmla="*/ 470 h 814"/>
                  <a:gd name="T24" fmla="*/ 625 w 812"/>
                  <a:gd name="T25" fmla="*/ 438 h 814"/>
                  <a:gd name="T26" fmla="*/ 658 w 812"/>
                  <a:gd name="T27" fmla="*/ 393 h 814"/>
                  <a:gd name="T28" fmla="*/ 674 w 812"/>
                  <a:gd name="T29" fmla="*/ 340 h 814"/>
                  <a:gd name="T30" fmla="*/ 674 w 812"/>
                  <a:gd name="T31" fmla="*/ 286 h 814"/>
                  <a:gd name="T32" fmla="*/ 658 w 812"/>
                  <a:gd name="T33" fmla="*/ 235 h 814"/>
                  <a:gd name="T34" fmla="*/ 625 w 812"/>
                  <a:gd name="T35" fmla="*/ 189 h 814"/>
                  <a:gd name="T36" fmla="*/ 580 w 812"/>
                  <a:gd name="T37" fmla="*/ 156 h 814"/>
                  <a:gd name="T38" fmla="*/ 529 w 812"/>
                  <a:gd name="T39" fmla="*/ 140 h 814"/>
                  <a:gd name="T40" fmla="*/ 501 w 812"/>
                  <a:gd name="T41" fmla="*/ 0 h 814"/>
                  <a:gd name="T42" fmla="*/ 582 w 812"/>
                  <a:gd name="T43" fmla="*/ 11 h 814"/>
                  <a:gd name="T44" fmla="*/ 656 w 812"/>
                  <a:gd name="T45" fmla="*/ 42 h 814"/>
                  <a:gd name="T46" fmla="*/ 721 w 812"/>
                  <a:gd name="T47" fmla="*/ 91 h 814"/>
                  <a:gd name="T48" fmla="*/ 769 w 812"/>
                  <a:gd name="T49" fmla="*/ 152 h 814"/>
                  <a:gd name="T50" fmla="*/ 800 w 812"/>
                  <a:gd name="T51" fmla="*/ 221 h 814"/>
                  <a:gd name="T52" fmla="*/ 812 w 812"/>
                  <a:gd name="T53" fmla="*/ 295 h 814"/>
                  <a:gd name="T54" fmla="*/ 808 w 812"/>
                  <a:gd name="T55" fmla="*/ 368 h 814"/>
                  <a:gd name="T56" fmla="*/ 786 w 812"/>
                  <a:gd name="T57" fmla="*/ 439 h 814"/>
                  <a:gd name="T58" fmla="*/ 747 w 812"/>
                  <a:gd name="T59" fmla="*/ 505 h 814"/>
                  <a:gd name="T60" fmla="*/ 690 w 812"/>
                  <a:gd name="T61" fmla="*/ 562 h 814"/>
                  <a:gd name="T62" fmla="*/ 620 w 812"/>
                  <a:gd name="T63" fmla="*/ 602 h 814"/>
                  <a:gd name="T64" fmla="*/ 542 w 812"/>
                  <a:gd name="T65" fmla="*/ 623 h 814"/>
                  <a:gd name="T66" fmla="*/ 465 w 812"/>
                  <a:gd name="T67" fmla="*/ 624 h 814"/>
                  <a:gd name="T68" fmla="*/ 397 w 812"/>
                  <a:gd name="T69" fmla="*/ 608 h 814"/>
                  <a:gd name="T70" fmla="*/ 334 w 812"/>
                  <a:gd name="T71" fmla="*/ 577 h 814"/>
                  <a:gd name="T72" fmla="*/ 103 w 812"/>
                  <a:gd name="T73" fmla="*/ 804 h 814"/>
                  <a:gd name="T74" fmla="*/ 69 w 812"/>
                  <a:gd name="T75" fmla="*/ 814 h 814"/>
                  <a:gd name="T76" fmla="*/ 35 w 812"/>
                  <a:gd name="T77" fmla="*/ 804 h 814"/>
                  <a:gd name="T78" fmla="*/ 10 w 812"/>
                  <a:gd name="T79" fmla="*/ 779 h 814"/>
                  <a:gd name="T80" fmla="*/ 0 w 812"/>
                  <a:gd name="T81" fmla="*/ 745 h 814"/>
                  <a:gd name="T82" fmla="*/ 10 w 812"/>
                  <a:gd name="T83" fmla="*/ 712 h 814"/>
                  <a:gd name="T84" fmla="*/ 236 w 812"/>
                  <a:gd name="T85" fmla="*/ 480 h 814"/>
                  <a:gd name="T86" fmla="*/ 206 w 812"/>
                  <a:gd name="T87" fmla="*/ 417 h 814"/>
                  <a:gd name="T88" fmla="*/ 190 w 812"/>
                  <a:gd name="T89" fmla="*/ 349 h 814"/>
                  <a:gd name="T90" fmla="*/ 191 w 812"/>
                  <a:gd name="T91" fmla="*/ 272 h 814"/>
                  <a:gd name="T92" fmla="*/ 211 w 812"/>
                  <a:gd name="T93" fmla="*/ 194 h 814"/>
                  <a:gd name="T94" fmla="*/ 253 w 812"/>
                  <a:gd name="T95" fmla="*/ 122 h 814"/>
                  <a:gd name="T96" fmla="*/ 311 w 812"/>
                  <a:gd name="T97" fmla="*/ 65 h 814"/>
                  <a:gd name="T98" fmla="*/ 381 w 812"/>
                  <a:gd name="T99" fmla="*/ 23 h 814"/>
                  <a:gd name="T100" fmla="*/ 460 w 812"/>
                  <a:gd name="T101" fmla="*/ 3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2" h="814">
                    <a:moveTo>
                      <a:pt x="501" y="138"/>
                    </a:moveTo>
                    <a:lnTo>
                      <a:pt x="473" y="140"/>
                    </a:lnTo>
                    <a:lnTo>
                      <a:pt x="446" y="146"/>
                    </a:lnTo>
                    <a:lnTo>
                      <a:pt x="422" y="156"/>
                    </a:lnTo>
                    <a:lnTo>
                      <a:pt x="398" y="171"/>
                    </a:lnTo>
                    <a:lnTo>
                      <a:pt x="377" y="189"/>
                    </a:lnTo>
                    <a:lnTo>
                      <a:pt x="359" y="210"/>
                    </a:lnTo>
                    <a:lnTo>
                      <a:pt x="344" y="234"/>
                    </a:lnTo>
                    <a:lnTo>
                      <a:pt x="334" y="259"/>
                    </a:lnTo>
                    <a:lnTo>
                      <a:pt x="328" y="285"/>
                    </a:lnTo>
                    <a:lnTo>
                      <a:pt x="326" y="314"/>
                    </a:lnTo>
                    <a:lnTo>
                      <a:pt x="328" y="341"/>
                    </a:lnTo>
                    <a:lnTo>
                      <a:pt x="334" y="368"/>
                    </a:lnTo>
                    <a:lnTo>
                      <a:pt x="344" y="394"/>
                    </a:lnTo>
                    <a:lnTo>
                      <a:pt x="359" y="416"/>
                    </a:lnTo>
                    <a:lnTo>
                      <a:pt x="377" y="438"/>
                    </a:lnTo>
                    <a:lnTo>
                      <a:pt x="398" y="456"/>
                    </a:lnTo>
                    <a:lnTo>
                      <a:pt x="422" y="470"/>
                    </a:lnTo>
                    <a:lnTo>
                      <a:pt x="446" y="480"/>
                    </a:lnTo>
                    <a:lnTo>
                      <a:pt x="473" y="488"/>
                    </a:lnTo>
                    <a:lnTo>
                      <a:pt x="501" y="490"/>
                    </a:lnTo>
                    <a:lnTo>
                      <a:pt x="529" y="488"/>
                    </a:lnTo>
                    <a:lnTo>
                      <a:pt x="555" y="480"/>
                    </a:lnTo>
                    <a:lnTo>
                      <a:pt x="580" y="470"/>
                    </a:lnTo>
                    <a:lnTo>
                      <a:pt x="604" y="456"/>
                    </a:lnTo>
                    <a:lnTo>
                      <a:pt x="625" y="438"/>
                    </a:lnTo>
                    <a:lnTo>
                      <a:pt x="643" y="416"/>
                    </a:lnTo>
                    <a:lnTo>
                      <a:pt x="658" y="393"/>
                    </a:lnTo>
                    <a:lnTo>
                      <a:pt x="668" y="367"/>
                    </a:lnTo>
                    <a:lnTo>
                      <a:pt x="674" y="340"/>
                    </a:lnTo>
                    <a:lnTo>
                      <a:pt x="676" y="313"/>
                    </a:lnTo>
                    <a:lnTo>
                      <a:pt x="674" y="286"/>
                    </a:lnTo>
                    <a:lnTo>
                      <a:pt x="668" y="261"/>
                    </a:lnTo>
                    <a:lnTo>
                      <a:pt x="658" y="235"/>
                    </a:lnTo>
                    <a:lnTo>
                      <a:pt x="643" y="211"/>
                    </a:lnTo>
                    <a:lnTo>
                      <a:pt x="625" y="189"/>
                    </a:lnTo>
                    <a:lnTo>
                      <a:pt x="604" y="171"/>
                    </a:lnTo>
                    <a:lnTo>
                      <a:pt x="580" y="156"/>
                    </a:lnTo>
                    <a:lnTo>
                      <a:pt x="556" y="146"/>
                    </a:lnTo>
                    <a:lnTo>
                      <a:pt x="529" y="140"/>
                    </a:lnTo>
                    <a:lnTo>
                      <a:pt x="501" y="138"/>
                    </a:lnTo>
                    <a:close/>
                    <a:moveTo>
                      <a:pt x="501" y="0"/>
                    </a:moveTo>
                    <a:lnTo>
                      <a:pt x="542" y="3"/>
                    </a:lnTo>
                    <a:lnTo>
                      <a:pt x="582" y="11"/>
                    </a:lnTo>
                    <a:lnTo>
                      <a:pt x="620" y="23"/>
                    </a:lnTo>
                    <a:lnTo>
                      <a:pt x="656" y="42"/>
                    </a:lnTo>
                    <a:lnTo>
                      <a:pt x="690" y="65"/>
                    </a:lnTo>
                    <a:lnTo>
                      <a:pt x="721" y="91"/>
                    </a:lnTo>
                    <a:lnTo>
                      <a:pt x="747" y="121"/>
                    </a:lnTo>
                    <a:lnTo>
                      <a:pt x="769" y="152"/>
                    </a:lnTo>
                    <a:lnTo>
                      <a:pt x="786" y="186"/>
                    </a:lnTo>
                    <a:lnTo>
                      <a:pt x="800" y="221"/>
                    </a:lnTo>
                    <a:lnTo>
                      <a:pt x="808" y="258"/>
                    </a:lnTo>
                    <a:lnTo>
                      <a:pt x="812" y="295"/>
                    </a:lnTo>
                    <a:lnTo>
                      <a:pt x="812" y="332"/>
                    </a:lnTo>
                    <a:lnTo>
                      <a:pt x="808" y="368"/>
                    </a:lnTo>
                    <a:lnTo>
                      <a:pt x="800" y="404"/>
                    </a:lnTo>
                    <a:lnTo>
                      <a:pt x="786" y="439"/>
                    </a:lnTo>
                    <a:lnTo>
                      <a:pt x="769" y="473"/>
                    </a:lnTo>
                    <a:lnTo>
                      <a:pt x="747" y="505"/>
                    </a:lnTo>
                    <a:lnTo>
                      <a:pt x="721" y="534"/>
                    </a:lnTo>
                    <a:lnTo>
                      <a:pt x="690" y="562"/>
                    </a:lnTo>
                    <a:lnTo>
                      <a:pt x="656" y="585"/>
                    </a:lnTo>
                    <a:lnTo>
                      <a:pt x="620" y="602"/>
                    </a:lnTo>
                    <a:lnTo>
                      <a:pt x="582" y="616"/>
                    </a:lnTo>
                    <a:lnTo>
                      <a:pt x="542" y="623"/>
                    </a:lnTo>
                    <a:lnTo>
                      <a:pt x="501" y="626"/>
                    </a:lnTo>
                    <a:lnTo>
                      <a:pt x="465" y="624"/>
                    </a:lnTo>
                    <a:lnTo>
                      <a:pt x="431" y="618"/>
                    </a:lnTo>
                    <a:lnTo>
                      <a:pt x="397" y="608"/>
                    </a:lnTo>
                    <a:lnTo>
                      <a:pt x="365" y="595"/>
                    </a:lnTo>
                    <a:lnTo>
                      <a:pt x="334" y="577"/>
                    </a:lnTo>
                    <a:lnTo>
                      <a:pt x="118" y="793"/>
                    </a:lnTo>
                    <a:lnTo>
                      <a:pt x="103" y="804"/>
                    </a:lnTo>
                    <a:lnTo>
                      <a:pt x="86" y="812"/>
                    </a:lnTo>
                    <a:lnTo>
                      <a:pt x="69" y="814"/>
                    </a:lnTo>
                    <a:lnTo>
                      <a:pt x="52" y="812"/>
                    </a:lnTo>
                    <a:lnTo>
                      <a:pt x="35" y="804"/>
                    </a:lnTo>
                    <a:lnTo>
                      <a:pt x="21" y="793"/>
                    </a:lnTo>
                    <a:lnTo>
                      <a:pt x="10" y="779"/>
                    </a:lnTo>
                    <a:lnTo>
                      <a:pt x="2" y="762"/>
                    </a:lnTo>
                    <a:lnTo>
                      <a:pt x="0" y="745"/>
                    </a:lnTo>
                    <a:lnTo>
                      <a:pt x="2" y="728"/>
                    </a:lnTo>
                    <a:lnTo>
                      <a:pt x="10" y="712"/>
                    </a:lnTo>
                    <a:lnTo>
                      <a:pt x="21" y="696"/>
                    </a:lnTo>
                    <a:lnTo>
                      <a:pt x="236" y="480"/>
                    </a:lnTo>
                    <a:lnTo>
                      <a:pt x="220" y="449"/>
                    </a:lnTo>
                    <a:lnTo>
                      <a:pt x="206" y="417"/>
                    </a:lnTo>
                    <a:lnTo>
                      <a:pt x="196" y="383"/>
                    </a:lnTo>
                    <a:lnTo>
                      <a:pt x="190" y="349"/>
                    </a:lnTo>
                    <a:lnTo>
                      <a:pt x="188" y="313"/>
                    </a:lnTo>
                    <a:lnTo>
                      <a:pt x="191" y="272"/>
                    </a:lnTo>
                    <a:lnTo>
                      <a:pt x="199" y="232"/>
                    </a:lnTo>
                    <a:lnTo>
                      <a:pt x="211" y="194"/>
                    </a:lnTo>
                    <a:lnTo>
                      <a:pt x="230" y="156"/>
                    </a:lnTo>
                    <a:lnTo>
                      <a:pt x="253" y="122"/>
                    </a:lnTo>
                    <a:lnTo>
                      <a:pt x="281" y="91"/>
                    </a:lnTo>
                    <a:lnTo>
                      <a:pt x="311" y="65"/>
                    </a:lnTo>
                    <a:lnTo>
                      <a:pt x="344" y="42"/>
                    </a:lnTo>
                    <a:lnTo>
                      <a:pt x="381" y="23"/>
                    </a:lnTo>
                    <a:lnTo>
                      <a:pt x="420" y="11"/>
                    </a:lnTo>
                    <a:lnTo>
                      <a:pt x="460" y="3"/>
                    </a:lnTo>
                    <a:lnTo>
                      <a:pt x="5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94EBDB74-973A-B189-E02E-A0F1240207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1413" y="2109788"/>
                <a:ext cx="85725" cy="85725"/>
              </a:xfrm>
              <a:custGeom>
                <a:avLst/>
                <a:gdLst>
                  <a:gd name="T0" fmla="*/ 284 w 811"/>
                  <a:gd name="T1" fmla="*/ 328 h 814"/>
                  <a:gd name="T2" fmla="*/ 233 w 811"/>
                  <a:gd name="T3" fmla="*/ 345 h 814"/>
                  <a:gd name="T4" fmla="*/ 188 w 811"/>
                  <a:gd name="T5" fmla="*/ 377 h 814"/>
                  <a:gd name="T6" fmla="*/ 155 w 811"/>
                  <a:gd name="T7" fmla="*/ 422 h 814"/>
                  <a:gd name="T8" fmla="*/ 139 w 811"/>
                  <a:gd name="T9" fmla="*/ 474 h 814"/>
                  <a:gd name="T10" fmla="*/ 139 w 811"/>
                  <a:gd name="T11" fmla="*/ 528 h 814"/>
                  <a:gd name="T12" fmla="*/ 155 w 811"/>
                  <a:gd name="T13" fmla="*/ 581 h 814"/>
                  <a:gd name="T14" fmla="*/ 188 w 811"/>
                  <a:gd name="T15" fmla="*/ 625 h 814"/>
                  <a:gd name="T16" fmla="*/ 233 w 811"/>
                  <a:gd name="T17" fmla="*/ 657 h 814"/>
                  <a:gd name="T18" fmla="*/ 284 w 811"/>
                  <a:gd name="T19" fmla="*/ 675 h 814"/>
                  <a:gd name="T20" fmla="*/ 340 w 811"/>
                  <a:gd name="T21" fmla="*/ 675 h 814"/>
                  <a:gd name="T22" fmla="*/ 391 w 811"/>
                  <a:gd name="T23" fmla="*/ 657 h 814"/>
                  <a:gd name="T24" fmla="*/ 436 w 811"/>
                  <a:gd name="T25" fmla="*/ 625 h 814"/>
                  <a:gd name="T26" fmla="*/ 468 w 811"/>
                  <a:gd name="T27" fmla="*/ 580 h 814"/>
                  <a:gd name="T28" fmla="*/ 485 w 811"/>
                  <a:gd name="T29" fmla="*/ 528 h 814"/>
                  <a:gd name="T30" fmla="*/ 485 w 811"/>
                  <a:gd name="T31" fmla="*/ 475 h 814"/>
                  <a:gd name="T32" fmla="*/ 468 w 811"/>
                  <a:gd name="T33" fmla="*/ 423 h 814"/>
                  <a:gd name="T34" fmla="*/ 436 w 811"/>
                  <a:gd name="T35" fmla="*/ 377 h 814"/>
                  <a:gd name="T36" fmla="*/ 391 w 811"/>
                  <a:gd name="T37" fmla="*/ 345 h 814"/>
                  <a:gd name="T38" fmla="*/ 340 w 811"/>
                  <a:gd name="T39" fmla="*/ 328 h 814"/>
                  <a:gd name="T40" fmla="*/ 744 w 811"/>
                  <a:gd name="T41" fmla="*/ 0 h 814"/>
                  <a:gd name="T42" fmla="*/ 776 w 811"/>
                  <a:gd name="T43" fmla="*/ 9 h 814"/>
                  <a:gd name="T44" fmla="*/ 803 w 811"/>
                  <a:gd name="T45" fmla="*/ 35 h 814"/>
                  <a:gd name="T46" fmla="*/ 811 w 811"/>
                  <a:gd name="T47" fmla="*/ 69 h 814"/>
                  <a:gd name="T48" fmla="*/ 803 w 811"/>
                  <a:gd name="T49" fmla="*/ 103 h 814"/>
                  <a:gd name="T50" fmla="*/ 576 w 811"/>
                  <a:gd name="T51" fmla="*/ 333 h 814"/>
                  <a:gd name="T52" fmla="*/ 609 w 811"/>
                  <a:gd name="T53" fmla="*/ 404 h 814"/>
                  <a:gd name="T54" fmla="*/ 623 w 811"/>
                  <a:gd name="T55" fmla="*/ 478 h 814"/>
                  <a:gd name="T56" fmla="*/ 620 w 811"/>
                  <a:gd name="T57" fmla="*/ 552 h 814"/>
                  <a:gd name="T58" fmla="*/ 598 w 811"/>
                  <a:gd name="T59" fmla="*/ 625 h 814"/>
                  <a:gd name="T60" fmla="*/ 559 w 811"/>
                  <a:gd name="T61" fmla="*/ 692 h 814"/>
                  <a:gd name="T62" fmla="*/ 501 w 811"/>
                  <a:gd name="T63" fmla="*/ 749 h 814"/>
                  <a:gd name="T64" fmla="*/ 431 w 811"/>
                  <a:gd name="T65" fmla="*/ 791 h 814"/>
                  <a:gd name="T66" fmla="*/ 353 w 811"/>
                  <a:gd name="T67" fmla="*/ 811 h 814"/>
                  <a:gd name="T68" fmla="*/ 271 w 811"/>
                  <a:gd name="T69" fmla="*/ 811 h 814"/>
                  <a:gd name="T70" fmla="*/ 192 w 811"/>
                  <a:gd name="T71" fmla="*/ 791 h 814"/>
                  <a:gd name="T72" fmla="*/ 122 w 811"/>
                  <a:gd name="T73" fmla="*/ 749 h 814"/>
                  <a:gd name="T74" fmla="*/ 64 w 811"/>
                  <a:gd name="T75" fmla="*/ 691 h 814"/>
                  <a:gd name="T76" fmla="*/ 23 w 811"/>
                  <a:gd name="T77" fmla="*/ 621 h 814"/>
                  <a:gd name="T78" fmla="*/ 3 w 811"/>
                  <a:gd name="T79" fmla="*/ 543 h 814"/>
                  <a:gd name="T80" fmla="*/ 3 w 811"/>
                  <a:gd name="T81" fmla="*/ 460 h 814"/>
                  <a:gd name="T82" fmla="*/ 23 w 811"/>
                  <a:gd name="T83" fmla="*/ 382 h 814"/>
                  <a:gd name="T84" fmla="*/ 64 w 811"/>
                  <a:gd name="T85" fmla="*/ 311 h 814"/>
                  <a:gd name="T86" fmla="*/ 122 w 811"/>
                  <a:gd name="T87" fmla="*/ 253 h 814"/>
                  <a:gd name="T88" fmla="*/ 192 w 811"/>
                  <a:gd name="T89" fmla="*/ 213 h 814"/>
                  <a:gd name="T90" fmla="*/ 271 w 811"/>
                  <a:gd name="T91" fmla="*/ 191 h 814"/>
                  <a:gd name="T92" fmla="*/ 348 w 811"/>
                  <a:gd name="T93" fmla="*/ 191 h 814"/>
                  <a:gd name="T94" fmla="*/ 416 w 811"/>
                  <a:gd name="T95" fmla="*/ 207 h 814"/>
                  <a:gd name="T96" fmla="*/ 479 w 811"/>
                  <a:gd name="T97" fmla="*/ 237 h 814"/>
                  <a:gd name="T98" fmla="*/ 710 w 811"/>
                  <a:gd name="T99" fmla="*/ 9 h 814"/>
                  <a:gd name="T100" fmla="*/ 744 w 811"/>
                  <a:gd name="T101" fmla="*/ 0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1" h="814">
                    <a:moveTo>
                      <a:pt x="312" y="326"/>
                    </a:moveTo>
                    <a:lnTo>
                      <a:pt x="284" y="328"/>
                    </a:lnTo>
                    <a:lnTo>
                      <a:pt x="258" y="334"/>
                    </a:lnTo>
                    <a:lnTo>
                      <a:pt x="233" y="345"/>
                    </a:lnTo>
                    <a:lnTo>
                      <a:pt x="209" y="359"/>
                    </a:lnTo>
                    <a:lnTo>
                      <a:pt x="188" y="377"/>
                    </a:lnTo>
                    <a:lnTo>
                      <a:pt x="170" y="398"/>
                    </a:lnTo>
                    <a:lnTo>
                      <a:pt x="155" y="422"/>
                    </a:lnTo>
                    <a:lnTo>
                      <a:pt x="145" y="447"/>
                    </a:lnTo>
                    <a:lnTo>
                      <a:pt x="139" y="474"/>
                    </a:lnTo>
                    <a:lnTo>
                      <a:pt x="137" y="502"/>
                    </a:lnTo>
                    <a:lnTo>
                      <a:pt x="139" y="528"/>
                    </a:lnTo>
                    <a:lnTo>
                      <a:pt x="145" y="555"/>
                    </a:lnTo>
                    <a:lnTo>
                      <a:pt x="155" y="581"/>
                    </a:lnTo>
                    <a:lnTo>
                      <a:pt x="170" y="604"/>
                    </a:lnTo>
                    <a:lnTo>
                      <a:pt x="188" y="625"/>
                    </a:lnTo>
                    <a:lnTo>
                      <a:pt x="209" y="643"/>
                    </a:lnTo>
                    <a:lnTo>
                      <a:pt x="233" y="657"/>
                    </a:lnTo>
                    <a:lnTo>
                      <a:pt x="257" y="668"/>
                    </a:lnTo>
                    <a:lnTo>
                      <a:pt x="284" y="675"/>
                    </a:lnTo>
                    <a:lnTo>
                      <a:pt x="312" y="677"/>
                    </a:lnTo>
                    <a:lnTo>
                      <a:pt x="340" y="675"/>
                    </a:lnTo>
                    <a:lnTo>
                      <a:pt x="367" y="668"/>
                    </a:lnTo>
                    <a:lnTo>
                      <a:pt x="391" y="657"/>
                    </a:lnTo>
                    <a:lnTo>
                      <a:pt x="415" y="643"/>
                    </a:lnTo>
                    <a:lnTo>
                      <a:pt x="436" y="625"/>
                    </a:lnTo>
                    <a:lnTo>
                      <a:pt x="454" y="604"/>
                    </a:lnTo>
                    <a:lnTo>
                      <a:pt x="468" y="580"/>
                    </a:lnTo>
                    <a:lnTo>
                      <a:pt x="479" y="555"/>
                    </a:lnTo>
                    <a:lnTo>
                      <a:pt x="485" y="528"/>
                    </a:lnTo>
                    <a:lnTo>
                      <a:pt x="487" y="502"/>
                    </a:lnTo>
                    <a:lnTo>
                      <a:pt x="485" y="475"/>
                    </a:lnTo>
                    <a:lnTo>
                      <a:pt x="479" y="448"/>
                    </a:lnTo>
                    <a:lnTo>
                      <a:pt x="468" y="423"/>
                    </a:lnTo>
                    <a:lnTo>
                      <a:pt x="454" y="399"/>
                    </a:lnTo>
                    <a:lnTo>
                      <a:pt x="436" y="377"/>
                    </a:lnTo>
                    <a:lnTo>
                      <a:pt x="415" y="359"/>
                    </a:lnTo>
                    <a:lnTo>
                      <a:pt x="391" y="345"/>
                    </a:lnTo>
                    <a:lnTo>
                      <a:pt x="367" y="334"/>
                    </a:lnTo>
                    <a:lnTo>
                      <a:pt x="340" y="328"/>
                    </a:lnTo>
                    <a:lnTo>
                      <a:pt x="312" y="326"/>
                    </a:lnTo>
                    <a:close/>
                    <a:moveTo>
                      <a:pt x="744" y="0"/>
                    </a:moveTo>
                    <a:lnTo>
                      <a:pt x="760" y="3"/>
                    </a:lnTo>
                    <a:lnTo>
                      <a:pt x="776" y="9"/>
                    </a:lnTo>
                    <a:lnTo>
                      <a:pt x="792" y="21"/>
                    </a:lnTo>
                    <a:lnTo>
                      <a:pt x="803" y="35"/>
                    </a:lnTo>
                    <a:lnTo>
                      <a:pt x="809" y="52"/>
                    </a:lnTo>
                    <a:lnTo>
                      <a:pt x="811" y="69"/>
                    </a:lnTo>
                    <a:lnTo>
                      <a:pt x="809" y="87"/>
                    </a:lnTo>
                    <a:lnTo>
                      <a:pt x="803" y="103"/>
                    </a:lnTo>
                    <a:lnTo>
                      <a:pt x="792" y="118"/>
                    </a:lnTo>
                    <a:lnTo>
                      <a:pt x="576" y="333"/>
                    </a:lnTo>
                    <a:lnTo>
                      <a:pt x="594" y="367"/>
                    </a:lnTo>
                    <a:lnTo>
                      <a:pt x="609" y="404"/>
                    </a:lnTo>
                    <a:lnTo>
                      <a:pt x="618" y="440"/>
                    </a:lnTo>
                    <a:lnTo>
                      <a:pt x="623" y="478"/>
                    </a:lnTo>
                    <a:lnTo>
                      <a:pt x="624" y="515"/>
                    </a:lnTo>
                    <a:lnTo>
                      <a:pt x="620" y="552"/>
                    </a:lnTo>
                    <a:lnTo>
                      <a:pt x="612" y="589"/>
                    </a:lnTo>
                    <a:lnTo>
                      <a:pt x="598" y="625"/>
                    </a:lnTo>
                    <a:lnTo>
                      <a:pt x="581" y="659"/>
                    </a:lnTo>
                    <a:lnTo>
                      <a:pt x="559" y="692"/>
                    </a:lnTo>
                    <a:lnTo>
                      <a:pt x="532" y="722"/>
                    </a:lnTo>
                    <a:lnTo>
                      <a:pt x="501" y="749"/>
                    </a:lnTo>
                    <a:lnTo>
                      <a:pt x="468" y="772"/>
                    </a:lnTo>
                    <a:lnTo>
                      <a:pt x="431" y="791"/>
                    </a:lnTo>
                    <a:lnTo>
                      <a:pt x="393" y="803"/>
                    </a:lnTo>
                    <a:lnTo>
                      <a:pt x="353" y="811"/>
                    </a:lnTo>
                    <a:lnTo>
                      <a:pt x="312" y="814"/>
                    </a:lnTo>
                    <a:lnTo>
                      <a:pt x="271" y="811"/>
                    </a:lnTo>
                    <a:lnTo>
                      <a:pt x="231" y="803"/>
                    </a:lnTo>
                    <a:lnTo>
                      <a:pt x="192" y="791"/>
                    </a:lnTo>
                    <a:lnTo>
                      <a:pt x="156" y="772"/>
                    </a:lnTo>
                    <a:lnTo>
                      <a:pt x="122" y="749"/>
                    </a:lnTo>
                    <a:lnTo>
                      <a:pt x="91" y="722"/>
                    </a:lnTo>
                    <a:lnTo>
                      <a:pt x="64" y="691"/>
                    </a:lnTo>
                    <a:lnTo>
                      <a:pt x="41" y="657"/>
                    </a:lnTo>
                    <a:lnTo>
                      <a:pt x="23" y="621"/>
                    </a:lnTo>
                    <a:lnTo>
                      <a:pt x="10" y="583"/>
                    </a:lnTo>
                    <a:lnTo>
                      <a:pt x="3" y="543"/>
                    </a:lnTo>
                    <a:lnTo>
                      <a:pt x="0" y="502"/>
                    </a:lnTo>
                    <a:lnTo>
                      <a:pt x="3" y="460"/>
                    </a:lnTo>
                    <a:lnTo>
                      <a:pt x="10" y="420"/>
                    </a:lnTo>
                    <a:lnTo>
                      <a:pt x="23" y="382"/>
                    </a:lnTo>
                    <a:lnTo>
                      <a:pt x="41" y="345"/>
                    </a:lnTo>
                    <a:lnTo>
                      <a:pt x="64" y="311"/>
                    </a:lnTo>
                    <a:lnTo>
                      <a:pt x="91" y="280"/>
                    </a:lnTo>
                    <a:lnTo>
                      <a:pt x="122" y="253"/>
                    </a:lnTo>
                    <a:lnTo>
                      <a:pt x="156" y="230"/>
                    </a:lnTo>
                    <a:lnTo>
                      <a:pt x="192" y="213"/>
                    </a:lnTo>
                    <a:lnTo>
                      <a:pt x="231" y="199"/>
                    </a:lnTo>
                    <a:lnTo>
                      <a:pt x="271" y="191"/>
                    </a:lnTo>
                    <a:lnTo>
                      <a:pt x="312" y="189"/>
                    </a:lnTo>
                    <a:lnTo>
                      <a:pt x="348" y="191"/>
                    </a:lnTo>
                    <a:lnTo>
                      <a:pt x="382" y="196"/>
                    </a:lnTo>
                    <a:lnTo>
                      <a:pt x="416" y="207"/>
                    </a:lnTo>
                    <a:lnTo>
                      <a:pt x="448" y="220"/>
                    </a:lnTo>
                    <a:lnTo>
                      <a:pt x="479" y="237"/>
                    </a:lnTo>
                    <a:lnTo>
                      <a:pt x="695" y="21"/>
                    </a:lnTo>
                    <a:lnTo>
                      <a:pt x="710" y="9"/>
                    </a:lnTo>
                    <a:lnTo>
                      <a:pt x="726" y="3"/>
                    </a:lnTo>
                    <a:lnTo>
                      <a:pt x="7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FCDDF54D-B0EF-48C3-CFC8-AA9B0BCFB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1997075"/>
                <a:ext cx="68263" cy="123825"/>
              </a:xfrm>
              <a:custGeom>
                <a:avLst/>
                <a:gdLst>
                  <a:gd name="T0" fmla="*/ 357 w 645"/>
                  <a:gd name="T1" fmla="*/ 10 h 1168"/>
                  <a:gd name="T2" fmla="*/ 388 w 645"/>
                  <a:gd name="T3" fmla="*/ 50 h 1168"/>
                  <a:gd name="T4" fmla="*/ 523 w 645"/>
                  <a:gd name="T5" fmla="*/ 167 h 1168"/>
                  <a:gd name="T6" fmla="*/ 572 w 645"/>
                  <a:gd name="T7" fmla="*/ 186 h 1168"/>
                  <a:gd name="T8" fmla="*/ 591 w 645"/>
                  <a:gd name="T9" fmla="*/ 235 h 1168"/>
                  <a:gd name="T10" fmla="*/ 572 w 645"/>
                  <a:gd name="T11" fmla="*/ 283 h 1168"/>
                  <a:gd name="T12" fmla="*/ 523 w 645"/>
                  <a:gd name="T13" fmla="*/ 304 h 1168"/>
                  <a:gd name="T14" fmla="*/ 197 w 645"/>
                  <a:gd name="T15" fmla="*/ 314 h 1168"/>
                  <a:gd name="T16" fmla="*/ 149 w 645"/>
                  <a:gd name="T17" fmla="*/ 363 h 1168"/>
                  <a:gd name="T18" fmla="*/ 141 w 645"/>
                  <a:gd name="T19" fmla="*/ 433 h 1168"/>
                  <a:gd name="T20" fmla="*/ 178 w 645"/>
                  <a:gd name="T21" fmla="*/ 492 h 1168"/>
                  <a:gd name="T22" fmla="*/ 243 w 645"/>
                  <a:gd name="T23" fmla="*/ 514 h 1168"/>
                  <a:gd name="T24" fmla="*/ 479 w 645"/>
                  <a:gd name="T25" fmla="*/ 527 h 1168"/>
                  <a:gd name="T26" fmla="*/ 574 w 645"/>
                  <a:gd name="T27" fmla="*/ 585 h 1168"/>
                  <a:gd name="T28" fmla="*/ 632 w 645"/>
                  <a:gd name="T29" fmla="*/ 680 h 1168"/>
                  <a:gd name="T30" fmla="*/ 642 w 645"/>
                  <a:gd name="T31" fmla="*/ 797 h 1168"/>
                  <a:gd name="T32" fmla="*/ 597 w 645"/>
                  <a:gd name="T33" fmla="*/ 901 h 1168"/>
                  <a:gd name="T34" fmla="*/ 513 w 645"/>
                  <a:gd name="T35" fmla="*/ 973 h 1168"/>
                  <a:gd name="T36" fmla="*/ 402 w 645"/>
                  <a:gd name="T37" fmla="*/ 1000 h 1168"/>
                  <a:gd name="T38" fmla="*/ 388 w 645"/>
                  <a:gd name="T39" fmla="*/ 1118 h 1168"/>
                  <a:gd name="T40" fmla="*/ 357 w 645"/>
                  <a:gd name="T41" fmla="*/ 1159 h 1168"/>
                  <a:gd name="T42" fmla="*/ 304 w 645"/>
                  <a:gd name="T43" fmla="*/ 1166 h 1168"/>
                  <a:gd name="T44" fmla="*/ 264 w 645"/>
                  <a:gd name="T45" fmla="*/ 1134 h 1168"/>
                  <a:gd name="T46" fmla="*/ 253 w 645"/>
                  <a:gd name="T47" fmla="*/ 1000 h 1168"/>
                  <a:gd name="T48" fmla="*/ 81 w 645"/>
                  <a:gd name="T49" fmla="*/ 991 h 1168"/>
                  <a:gd name="T50" fmla="*/ 50 w 645"/>
                  <a:gd name="T51" fmla="*/ 950 h 1168"/>
                  <a:gd name="T52" fmla="*/ 57 w 645"/>
                  <a:gd name="T53" fmla="*/ 897 h 1168"/>
                  <a:gd name="T54" fmla="*/ 98 w 645"/>
                  <a:gd name="T55" fmla="*/ 865 h 1168"/>
                  <a:gd name="T56" fmla="*/ 425 w 645"/>
                  <a:gd name="T57" fmla="*/ 860 h 1168"/>
                  <a:gd name="T58" fmla="*/ 483 w 645"/>
                  <a:gd name="T59" fmla="*/ 824 h 1168"/>
                  <a:gd name="T60" fmla="*/ 507 w 645"/>
                  <a:gd name="T61" fmla="*/ 758 h 1168"/>
                  <a:gd name="T62" fmla="*/ 483 w 645"/>
                  <a:gd name="T63" fmla="*/ 691 h 1168"/>
                  <a:gd name="T64" fmla="*/ 425 w 645"/>
                  <a:gd name="T65" fmla="*/ 655 h 1168"/>
                  <a:gd name="T66" fmla="*/ 204 w 645"/>
                  <a:gd name="T67" fmla="*/ 648 h 1168"/>
                  <a:gd name="T68" fmla="*/ 100 w 645"/>
                  <a:gd name="T69" fmla="*/ 605 h 1168"/>
                  <a:gd name="T70" fmla="*/ 28 w 645"/>
                  <a:gd name="T71" fmla="*/ 520 h 1168"/>
                  <a:gd name="T72" fmla="*/ 0 w 645"/>
                  <a:gd name="T73" fmla="*/ 410 h 1168"/>
                  <a:gd name="T74" fmla="*/ 27 w 645"/>
                  <a:gd name="T75" fmla="*/ 298 h 1168"/>
                  <a:gd name="T76" fmla="*/ 100 w 645"/>
                  <a:gd name="T77" fmla="*/ 213 h 1168"/>
                  <a:gd name="T78" fmla="*/ 204 w 645"/>
                  <a:gd name="T79" fmla="*/ 170 h 1168"/>
                  <a:gd name="T80" fmla="*/ 253 w 645"/>
                  <a:gd name="T81" fmla="*/ 69 h 1168"/>
                  <a:gd name="T82" fmla="*/ 274 w 645"/>
                  <a:gd name="T83" fmla="*/ 20 h 1168"/>
                  <a:gd name="T84" fmla="*/ 322 w 645"/>
                  <a:gd name="T85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5" h="1168">
                    <a:moveTo>
                      <a:pt x="322" y="0"/>
                    </a:moveTo>
                    <a:lnTo>
                      <a:pt x="341" y="2"/>
                    </a:lnTo>
                    <a:lnTo>
                      <a:pt x="357" y="10"/>
                    </a:lnTo>
                    <a:lnTo>
                      <a:pt x="371" y="20"/>
                    </a:lnTo>
                    <a:lnTo>
                      <a:pt x="381" y="33"/>
                    </a:lnTo>
                    <a:lnTo>
                      <a:pt x="388" y="50"/>
                    </a:lnTo>
                    <a:lnTo>
                      <a:pt x="390" y="69"/>
                    </a:lnTo>
                    <a:lnTo>
                      <a:pt x="390" y="167"/>
                    </a:lnTo>
                    <a:lnTo>
                      <a:pt x="523" y="167"/>
                    </a:lnTo>
                    <a:lnTo>
                      <a:pt x="542" y="169"/>
                    </a:lnTo>
                    <a:lnTo>
                      <a:pt x="557" y="176"/>
                    </a:lnTo>
                    <a:lnTo>
                      <a:pt x="572" y="186"/>
                    </a:lnTo>
                    <a:lnTo>
                      <a:pt x="582" y="201"/>
                    </a:lnTo>
                    <a:lnTo>
                      <a:pt x="589" y="216"/>
                    </a:lnTo>
                    <a:lnTo>
                      <a:pt x="591" y="235"/>
                    </a:lnTo>
                    <a:lnTo>
                      <a:pt x="589" y="253"/>
                    </a:lnTo>
                    <a:lnTo>
                      <a:pt x="582" y="270"/>
                    </a:lnTo>
                    <a:lnTo>
                      <a:pt x="572" y="283"/>
                    </a:lnTo>
                    <a:lnTo>
                      <a:pt x="557" y="294"/>
                    </a:lnTo>
                    <a:lnTo>
                      <a:pt x="542" y="301"/>
                    </a:lnTo>
                    <a:lnTo>
                      <a:pt x="523" y="304"/>
                    </a:lnTo>
                    <a:lnTo>
                      <a:pt x="243" y="304"/>
                    </a:lnTo>
                    <a:lnTo>
                      <a:pt x="219" y="306"/>
                    </a:lnTo>
                    <a:lnTo>
                      <a:pt x="197" y="314"/>
                    </a:lnTo>
                    <a:lnTo>
                      <a:pt x="178" y="326"/>
                    </a:lnTo>
                    <a:lnTo>
                      <a:pt x="162" y="343"/>
                    </a:lnTo>
                    <a:lnTo>
                      <a:pt x="149" y="363"/>
                    </a:lnTo>
                    <a:lnTo>
                      <a:pt x="141" y="384"/>
                    </a:lnTo>
                    <a:lnTo>
                      <a:pt x="138" y="409"/>
                    </a:lnTo>
                    <a:lnTo>
                      <a:pt x="141" y="433"/>
                    </a:lnTo>
                    <a:lnTo>
                      <a:pt x="149" y="455"/>
                    </a:lnTo>
                    <a:lnTo>
                      <a:pt x="162" y="475"/>
                    </a:lnTo>
                    <a:lnTo>
                      <a:pt x="178" y="492"/>
                    </a:lnTo>
                    <a:lnTo>
                      <a:pt x="197" y="504"/>
                    </a:lnTo>
                    <a:lnTo>
                      <a:pt x="219" y="511"/>
                    </a:lnTo>
                    <a:lnTo>
                      <a:pt x="243" y="514"/>
                    </a:lnTo>
                    <a:lnTo>
                      <a:pt x="402" y="514"/>
                    </a:lnTo>
                    <a:lnTo>
                      <a:pt x="442" y="517"/>
                    </a:lnTo>
                    <a:lnTo>
                      <a:pt x="479" y="527"/>
                    </a:lnTo>
                    <a:lnTo>
                      <a:pt x="514" y="541"/>
                    </a:lnTo>
                    <a:lnTo>
                      <a:pt x="546" y="562"/>
                    </a:lnTo>
                    <a:lnTo>
                      <a:pt x="574" y="585"/>
                    </a:lnTo>
                    <a:lnTo>
                      <a:pt x="598" y="614"/>
                    </a:lnTo>
                    <a:lnTo>
                      <a:pt x="618" y="646"/>
                    </a:lnTo>
                    <a:lnTo>
                      <a:pt x="632" y="680"/>
                    </a:lnTo>
                    <a:lnTo>
                      <a:pt x="642" y="719"/>
                    </a:lnTo>
                    <a:lnTo>
                      <a:pt x="645" y="758"/>
                    </a:lnTo>
                    <a:lnTo>
                      <a:pt x="642" y="797"/>
                    </a:lnTo>
                    <a:lnTo>
                      <a:pt x="632" y="834"/>
                    </a:lnTo>
                    <a:lnTo>
                      <a:pt x="618" y="869"/>
                    </a:lnTo>
                    <a:lnTo>
                      <a:pt x="597" y="901"/>
                    </a:lnTo>
                    <a:lnTo>
                      <a:pt x="574" y="929"/>
                    </a:lnTo>
                    <a:lnTo>
                      <a:pt x="545" y="953"/>
                    </a:lnTo>
                    <a:lnTo>
                      <a:pt x="513" y="973"/>
                    </a:lnTo>
                    <a:lnTo>
                      <a:pt x="479" y="988"/>
                    </a:lnTo>
                    <a:lnTo>
                      <a:pt x="441" y="997"/>
                    </a:lnTo>
                    <a:lnTo>
                      <a:pt x="402" y="1000"/>
                    </a:lnTo>
                    <a:lnTo>
                      <a:pt x="390" y="1000"/>
                    </a:lnTo>
                    <a:lnTo>
                      <a:pt x="390" y="1100"/>
                    </a:lnTo>
                    <a:lnTo>
                      <a:pt x="388" y="1118"/>
                    </a:lnTo>
                    <a:lnTo>
                      <a:pt x="381" y="1134"/>
                    </a:lnTo>
                    <a:lnTo>
                      <a:pt x="371" y="1149"/>
                    </a:lnTo>
                    <a:lnTo>
                      <a:pt x="357" y="1159"/>
                    </a:lnTo>
                    <a:lnTo>
                      <a:pt x="341" y="1166"/>
                    </a:lnTo>
                    <a:lnTo>
                      <a:pt x="322" y="1168"/>
                    </a:lnTo>
                    <a:lnTo>
                      <a:pt x="304" y="1166"/>
                    </a:lnTo>
                    <a:lnTo>
                      <a:pt x="287" y="1159"/>
                    </a:lnTo>
                    <a:lnTo>
                      <a:pt x="274" y="1149"/>
                    </a:lnTo>
                    <a:lnTo>
                      <a:pt x="264" y="1134"/>
                    </a:lnTo>
                    <a:lnTo>
                      <a:pt x="256" y="1118"/>
                    </a:lnTo>
                    <a:lnTo>
                      <a:pt x="253" y="1100"/>
                    </a:lnTo>
                    <a:lnTo>
                      <a:pt x="253" y="1000"/>
                    </a:lnTo>
                    <a:lnTo>
                      <a:pt x="116" y="1000"/>
                    </a:lnTo>
                    <a:lnTo>
                      <a:pt x="98" y="998"/>
                    </a:lnTo>
                    <a:lnTo>
                      <a:pt x="81" y="991"/>
                    </a:lnTo>
                    <a:lnTo>
                      <a:pt x="68" y="980"/>
                    </a:lnTo>
                    <a:lnTo>
                      <a:pt x="57" y="966"/>
                    </a:lnTo>
                    <a:lnTo>
                      <a:pt x="50" y="950"/>
                    </a:lnTo>
                    <a:lnTo>
                      <a:pt x="47" y="931"/>
                    </a:lnTo>
                    <a:lnTo>
                      <a:pt x="50" y="914"/>
                    </a:lnTo>
                    <a:lnTo>
                      <a:pt x="57" y="897"/>
                    </a:lnTo>
                    <a:lnTo>
                      <a:pt x="68" y="883"/>
                    </a:lnTo>
                    <a:lnTo>
                      <a:pt x="81" y="872"/>
                    </a:lnTo>
                    <a:lnTo>
                      <a:pt x="98" y="865"/>
                    </a:lnTo>
                    <a:lnTo>
                      <a:pt x="116" y="863"/>
                    </a:lnTo>
                    <a:lnTo>
                      <a:pt x="402" y="863"/>
                    </a:lnTo>
                    <a:lnTo>
                      <a:pt x="425" y="860"/>
                    </a:lnTo>
                    <a:lnTo>
                      <a:pt x="447" y="853"/>
                    </a:lnTo>
                    <a:lnTo>
                      <a:pt x="467" y="839"/>
                    </a:lnTo>
                    <a:lnTo>
                      <a:pt x="483" y="824"/>
                    </a:lnTo>
                    <a:lnTo>
                      <a:pt x="495" y="804"/>
                    </a:lnTo>
                    <a:lnTo>
                      <a:pt x="504" y="782"/>
                    </a:lnTo>
                    <a:lnTo>
                      <a:pt x="507" y="758"/>
                    </a:lnTo>
                    <a:lnTo>
                      <a:pt x="504" y="733"/>
                    </a:lnTo>
                    <a:lnTo>
                      <a:pt x="495" y="710"/>
                    </a:lnTo>
                    <a:lnTo>
                      <a:pt x="483" y="691"/>
                    </a:lnTo>
                    <a:lnTo>
                      <a:pt x="467" y="674"/>
                    </a:lnTo>
                    <a:lnTo>
                      <a:pt x="447" y="662"/>
                    </a:lnTo>
                    <a:lnTo>
                      <a:pt x="425" y="655"/>
                    </a:lnTo>
                    <a:lnTo>
                      <a:pt x="402" y="652"/>
                    </a:lnTo>
                    <a:lnTo>
                      <a:pt x="243" y="652"/>
                    </a:lnTo>
                    <a:lnTo>
                      <a:pt x="204" y="648"/>
                    </a:lnTo>
                    <a:lnTo>
                      <a:pt x="166" y="639"/>
                    </a:lnTo>
                    <a:lnTo>
                      <a:pt x="132" y="625"/>
                    </a:lnTo>
                    <a:lnTo>
                      <a:pt x="100" y="605"/>
                    </a:lnTo>
                    <a:lnTo>
                      <a:pt x="71" y="580"/>
                    </a:lnTo>
                    <a:lnTo>
                      <a:pt x="47" y="552"/>
                    </a:lnTo>
                    <a:lnTo>
                      <a:pt x="28" y="520"/>
                    </a:lnTo>
                    <a:lnTo>
                      <a:pt x="12" y="485"/>
                    </a:lnTo>
                    <a:lnTo>
                      <a:pt x="3" y="448"/>
                    </a:lnTo>
                    <a:lnTo>
                      <a:pt x="0" y="410"/>
                    </a:lnTo>
                    <a:lnTo>
                      <a:pt x="3" y="370"/>
                    </a:lnTo>
                    <a:lnTo>
                      <a:pt x="12" y="333"/>
                    </a:lnTo>
                    <a:lnTo>
                      <a:pt x="27" y="298"/>
                    </a:lnTo>
                    <a:lnTo>
                      <a:pt x="47" y="266"/>
                    </a:lnTo>
                    <a:lnTo>
                      <a:pt x="71" y="238"/>
                    </a:lnTo>
                    <a:lnTo>
                      <a:pt x="100" y="213"/>
                    </a:lnTo>
                    <a:lnTo>
                      <a:pt x="132" y="193"/>
                    </a:lnTo>
                    <a:lnTo>
                      <a:pt x="166" y="179"/>
                    </a:lnTo>
                    <a:lnTo>
                      <a:pt x="204" y="170"/>
                    </a:lnTo>
                    <a:lnTo>
                      <a:pt x="243" y="167"/>
                    </a:lnTo>
                    <a:lnTo>
                      <a:pt x="253" y="167"/>
                    </a:lnTo>
                    <a:lnTo>
                      <a:pt x="253" y="69"/>
                    </a:lnTo>
                    <a:lnTo>
                      <a:pt x="256" y="50"/>
                    </a:lnTo>
                    <a:lnTo>
                      <a:pt x="264" y="33"/>
                    </a:lnTo>
                    <a:lnTo>
                      <a:pt x="274" y="20"/>
                    </a:lnTo>
                    <a:lnTo>
                      <a:pt x="287" y="10"/>
                    </a:lnTo>
                    <a:lnTo>
                      <a:pt x="304" y="2"/>
                    </a:lnTo>
                    <a:lnTo>
                      <a:pt x="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5D135E-AE6A-01CB-8FC2-416681908391}"/>
              </a:ext>
            </a:extLst>
          </p:cNvPr>
          <p:cNvSpPr txBox="1"/>
          <p:nvPr/>
        </p:nvSpPr>
        <p:spPr>
          <a:xfrm>
            <a:off x="177852" y="2006974"/>
            <a:ext cx="618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Strategy, Tactics &amp; Metrics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B89366-B07D-62E2-1331-BF60C1B6927F}"/>
              </a:ext>
            </a:extLst>
          </p:cNvPr>
          <p:cNvGrpSpPr/>
          <p:nvPr/>
        </p:nvGrpSpPr>
        <p:grpSpPr>
          <a:xfrm>
            <a:off x="282944" y="2901394"/>
            <a:ext cx="6041730" cy="3001660"/>
            <a:chOff x="282944" y="2901394"/>
            <a:chExt cx="6041730" cy="30016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D97FB2-F4C1-BFFD-7367-B5A978775D16}"/>
                </a:ext>
              </a:extLst>
            </p:cNvPr>
            <p:cNvGrpSpPr/>
            <p:nvPr/>
          </p:nvGrpSpPr>
          <p:grpSpPr>
            <a:xfrm>
              <a:off x="282944" y="2901394"/>
              <a:ext cx="5917353" cy="1827582"/>
              <a:chOff x="642387" y="2057400"/>
              <a:chExt cx="10907226" cy="3368710"/>
            </a:xfrm>
          </p:grpSpPr>
          <p:sp>
            <p:nvSpPr>
              <p:cNvPr id="99" name="Freeform 43">
                <a:extLst>
                  <a:ext uri="{FF2B5EF4-FFF2-40B4-BE49-F238E27FC236}">
                    <a16:creationId xmlns:a16="http://schemas.microsoft.com/office/drawing/2014/main" id="{6C3E16BE-AD49-43B3-64DA-79405E418C64}"/>
                  </a:ext>
                </a:extLst>
              </p:cNvPr>
              <p:cNvSpPr/>
              <p:nvPr/>
            </p:nvSpPr>
            <p:spPr>
              <a:xfrm>
                <a:off x="642387" y="2970069"/>
                <a:ext cx="2456041" cy="2456041"/>
              </a:xfrm>
              <a:custGeom>
                <a:avLst/>
                <a:gdLst>
                  <a:gd name="connsiteX0" fmla="*/ 836638 w 1673276"/>
                  <a:gd name="connsiteY0" fmla="*/ 0 h 1673276"/>
                  <a:gd name="connsiteX1" fmla="*/ 897503 w 1673276"/>
                  <a:gd name="connsiteY1" fmla="*/ 3074 h 1673276"/>
                  <a:gd name="connsiteX2" fmla="*/ 934329 w 1673276"/>
                  <a:gd name="connsiteY2" fmla="*/ 190036 h 1673276"/>
                  <a:gd name="connsiteX3" fmla="*/ 968937 w 1673276"/>
                  <a:gd name="connsiteY3" fmla="*/ 193525 h 1673276"/>
                  <a:gd name="connsiteX4" fmla="*/ 1071469 w 1673276"/>
                  <a:gd name="connsiteY4" fmla="*/ 225353 h 1673276"/>
                  <a:gd name="connsiteX5" fmla="*/ 1194423 w 1673276"/>
                  <a:gd name="connsiteY5" fmla="*/ 83186 h 1673276"/>
                  <a:gd name="connsiteX6" fmla="*/ 1300871 w 1673276"/>
                  <a:gd name="connsiteY6" fmla="*/ 140964 h 1673276"/>
                  <a:gd name="connsiteX7" fmla="*/ 1240462 w 1673276"/>
                  <a:gd name="connsiteY7" fmla="*/ 322659 h 1673276"/>
                  <a:gd name="connsiteX8" fmla="*/ 1300819 w 1673276"/>
                  <a:gd name="connsiteY8" fmla="*/ 372458 h 1673276"/>
                  <a:gd name="connsiteX9" fmla="*/ 1344433 w 1673276"/>
                  <a:gd name="connsiteY9" fmla="*/ 425318 h 1673276"/>
                  <a:gd name="connsiteX10" fmla="*/ 1525601 w 1673276"/>
                  <a:gd name="connsiteY10" fmla="*/ 363060 h 1673276"/>
                  <a:gd name="connsiteX11" fmla="*/ 1530392 w 1673276"/>
                  <a:gd name="connsiteY11" fmla="*/ 368866 h 1673276"/>
                  <a:gd name="connsiteX12" fmla="*/ 1583878 w 1673276"/>
                  <a:gd name="connsiteY12" fmla="*/ 467408 h 1673276"/>
                  <a:gd name="connsiteX13" fmla="*/ 1444798 w 1673276"/>
                  <a:gd name="connsiteY13" fmla="*/ 591735 h 1673276"/>
                  <a:gd name="connsiteX14" fmla="*/ 1479753 w 1673276"/>
                  <a:gd name="connsiteY14" fmla="*/ 704341 h 1673276"/>
                  <a:gd name="connsiteX15" fmla="*/ 1483296 w 1673276"/>
                  <a:gd name="connsiteY15" fmla="*/ 739489 h 1673276"/>
                  <a:gd name="connsiteX16" fmla="*/ 1670293 w 1673276"/>
                  <a:gd name="connsiteY16" fmla="*/ 777561 h 1673276"/>
                  <a:gd name="connsiteX17" fmla="*/ 1673276 w 1673276"/>
                  <a:gd name="connsiteY17" fmla="*/ 836638 h 1673276"/>
                  <a:gd name="connsiteX18" fmla="*/ 1670293 w 1673276"/>
                  <a:gd name="connsiteY18" fmla="*/ 895716 h 1673276"/>
                  <a:gd name="connsiteX19" fmla="*/ 1483296 w 1673276"/>
                  <a:gd name="connsiteY19" fmla="*/ 933787 h 1673276"/>
                  <a:gd name="connsiteX20" fmla="*/ 1479753 w 1673276"/>
                  <a:gd name="connsiteY20" fmla="*/ 968936 h 1673276"/>
                  <a:gd name="connsiteX21" fmla="*/ 1444798 w 1673276"/>
                  <a:gd name="connsiteY21" fmla="*/ 1081541 h 1673276"/>
                  <a:gd name="connsiteX22" fmla="*/ 1583878 w 1673276"/>
                  <a:gd name="connsiteY22" fmla="*/ 1205868 h 1673276"/>
                  <a:gd name="connsiteX23" fmla="*/ 1530392 w 1673276"/>
                  <a:gd name="connsiteY23" fmla="*/ 1304410 h 1673276"/>
                  <a:gd name="connsiteX24" fmla="*/ 1525601 w 1673276"/>
                  <a:gd name="connsiteY24" fmla="*/ 1310216 h 1673276"/>
                  <a:gd name="connsiteX25" fmla="*/ 1344433 w 1673276"/>
                  <a:gd name="connsiteY25" fmla="*/ 1247959 h 1673276"/>
                  <a:gd name="connsiteX26" fmla="*/ 1300819 w 1673276"/>
                  <a:gd name="connsiteY26" fmla="*/ 1300818 h 1673276"/>
                  <a:gd name="connsiteX27" fmla="*/ 1240462 w 1673276"/>
                  <a:gd name="connsiteY27" fmla="*/ 1350618 h 1673276"/>
                  <a:gd name="connsiteX28" fmla="*/ 1300871 w 1673276"/>
                  <a:gd name="connsiteY28" fmla="*/ 1532313 h 1673276"/>
                  <a:gd name="connsiteX29" fmla="*/ 1194423 w 1673276"/>
                  <a:gd name="connsiteY29" fmla="*/ 1590091 h 1673276"/>
                  <a:gd name="connsiteX30" fmla="*/ 1071469 w 1673276"/>
                  <a:gd name="connsiteY30" fmla="*/ 1447924 h 1673276"/>
                  <a:gd name="connsiteX31" fmla="*/ 968937 w 1673276"/>
                  <a:gd name="connsiteY31" fmla="*/ 1479752 h 1673276"/>
                  <a:gd name="connsiteX32" fmla="*/ 934329 w 1673276"/>
                  <a:gd name="connsiteY32" fmla="*/ 1483240 h 1673276"/>
                  <a:gd name="connsiteX33" fmla="*/ 897503 w 1673276"/>
                  <a:gd name="connsiteY33" fmla="*/ 1670203 h 1673276"/>
                  <a:gd name="connsiteX34" fmla="*/ 836638 w 1673276"/>
                  <a:gd name="connsiteY34" fmla="*/ 1673276 h 1673276"/>
                  <a:gd name="connsiteX35" fmla="*/ 775777 w 1673276"/>
                  <a:gd name="connsiteY35" fmla="*/ 1670203 h 1673276"/>
                  <a:gd name="connsiteX36" fmla="*/ 738950 w 1673276"/>
                  <a:gd name="connsiteY36" fmla="*/ 1483240 h 1673276"/>
                  <a:gd name="connsiteX37" fmla="*/ 704342 w 1673276"/>
                  <a:gd name="connsiteY37" fmla="*/ 1479752 h 1673276"/>
                  <a:gd name="connsiteX38" fmla="*/ 601810 w 1673276"/>
                  <a:gd name="connsiteY38" fmla="*/ 1447924 h 1673276"/>
                  <a:gd name="connsiteX39" fmla="*/ 478855 w 1673276"/>
                  <a:gd name="connsiteY39" fmla="*/ 1590092 h 1673276"/>
                  <a:gd name="connsiteX40" fmla="*/ 372408 w 1673276"/>
                  <a:gd name="connsiteY40" fmla="*/ 1532314 h 1673276"/>
                  <a:gd name="connsiteX41" fmla="*/ 432817 w 1673276"/>
                  <a:gd name="connsiteY41" fmla="*/ 1350618 h 1673276"/>
                  <a:gd name="connsiteX42" fmla="*/ 372459 w 1673276"/>
                  <a:gd name="connsiteY42" fmla="*/ 1300818 h 1673276"/>
                  <a:gd name="connsiteX43" fmla="*/ 328846 w 1673276"/>
                  <a:gd name="connsiteY43" fmla="*/ 1247959 h 1673276"/>
                  <a:gd name="connsiteX44" fmla="*/ 147676 w 1673276"/>
                  <a:gd name="connsiteY44" fmla="*/ 1310217 h 1673276"/>
                  <a:gd name="connsiteX45" fmla="*/ 142885 w 1673276"/>
                  <a:gd name="connsiteY45" fmla="*/ 1304410 h 1673276"/>
                  <a:gd name="connsiteX46" fmla="*/ 89399 w 1673276"/>
                  <a:gd name="connsiteY46" fmla="*/ 1205870 h 1673276"/>
                  <a:gd name="connsiteX47" fmla="*/ 228481 w 1673276"/>
                  <a:gd name="connsiteY47" fmla="*/ 1081542 h 1673276"/>
                  <a:gd name="connsiteX48" fmla="*/ 193526 w 1673276"/>
                  <a:gd name="connsiteY48" fmla="*/ 968936 h 1673276"/>
                  <a:gd name="connsiteX49" fmla="*/ 189983 w 1673276"/>
                  <a:gd name="connsiteY49" fmla="*/ 933787 h 1673276"/>
                  <a:gd name="connsiteX50" fmla="*/ 2983 w 1673276"/>
                  <a:gd name="connsiteY50" fmla="*/ 895715 h 1673276"/>
                  <a:gd name="connsiteX51" fmla="*/ 0 w 1673276"/>
                  <a:gd name="connsiteY51" fmla="*/ 836638 h 1673276"/>
                  <a:gd name="connsiteX52" fmla="*/ 2983 w 1673276"/>
                  <a:gd name="connsiteY52" fmla="*/ 777562 h 1673276"/>
                  <a:gd name="connsiteX53" fmla="*/ 189983 w 1673276"/>
                  <a:gd name="connsiteY53" fmla="*/ 739490 h 1673276"/>
                  <a:gd name="connsiteX54" fmla="*/ 193526 w 1673276"/>
                  <a:gd name="connsiteY54" fmla="*/ 704341 h 1673276"/>
                  <a:gd name="connsiteX55" fmla="*/ 228481 w 1673276"/>
                  <a:gd name="connsiteY55" fmla="*/ 591734 h 1673276"/>
                  <a:gd name="connsiteX56" fmla="*/ 89399 w 1673276"/>
                  <a:gd name="connsiteY56" fmla="*/ 467406 h 1673276"/>
                  <a:gd name="connsiteX57" fmla="*/ 142885 w 1673276"/>
                  <a:gd name="connsiteY57" fmla="*/ 368866 h 1673276"/>
                  <a:gd name="connsiteX58" fmla="*/ 147676 w 1673276"/>
                  <a:gd name="connsiteY58" fmla="*/ 363059 h 1673276"/>
                  <a:gd name="connsiteX59" fmla="*/ 328846 w 1673276"/>
                  <a:gd name="connsiteY59" fmla="*/ 425317 h 1673276"/>
                  <a:gd name="connsiteX60" fmla="*/ 372459 w 1673276"/>
                  <a:gd name="connsiteY60" fmla="*/ 372458 h 1673276"/>
                  <a:gd name="connsiteX61" fmla="*/ 432817 w 1673276"/>
                  <a:gd name="connsiteY61" fmla="*/ 322658 h 1673276"/>
                  <a:gd name="connsiteX62" fmla="*/ 372408 w 1673276"/>
                  <a:gd name="connsiteY62" fmla="*/ 140962 h 1673276"/>
                  <a:gd name="connsiteX63" fmla="*/ 478855 w 1673276"/>
                  <a:gd name="connsiteY63" fmla="*/ 83185 h 1673276"/>
                  <a:gd name="connsiteX64" fmla="*/ 601810 w 1673276"/>
                  <a:gd name="connsiteY64" fmla="*/ 225352 h 1673276"/>
                  <a:gd name="connsiteX65" fmla="*/ 704342 w 1673276"/>
                  <a:gd name="connsiteY65" fmla="*/ 193525 h 1673276"/>
                  <a:gd name="connsiteX66" fmla="*/ 738950 w 1673276"/>
                  <a:gd name="connsiteY66" fmla="*/ 190036 h 1673276"/>
                  <a:gd name="connsiteX67" fmla="*/ 775777 w 1673276"/>
                  <a:gd name="connsiteY67" fmla="*/ 3073 h 167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673276" h="1673276">
                    <a:moveTo>
                      <a:pt x="836638" y="0"/>
                    </a:moveTo>
                    <a:lnTo>
                      <a:pt x="897503" y="3074"/>
                    </a:lnTo>
                    <a:lnTo>
                      <a:pt x="934329" y="190036"/>
                    </a:lnTo>
                    <a:lnTo>
                      <a:pt x="968937" y="193525"/>
                    </a:lnTo>
                    <a:lnTo>
                      <a:pt x="1071469" y="225353"/>
                    </a:lnTo>
                    <a:lnTo>
                      <a:pt x="1194423" y="83186"/>
                    </a:lnTo>
                    <a:lnTo>
                      <a:pt x="1300871" y="140964"/>
                    </a:lnTo>
                    <a:lnTo>
                      <a:pt x="1240462" y="322659"/>
                    </a:lnTo>
                    <a:lnTo>
                      <a:pt x="1300819" y="372458"/>
                    </a:lnTo>
                    <a:lnTo>
                      <a:pt x="1344433" y="425318"/>
                    </a:lnTo>
                    <a:lnTo>
                      <a:pt x="1525601" y="363060"/>
                    </a:lnTo>
                    <a:lnTo>
                      <a:pt x="1530392" y="368866"/>
                    </a:lnTo>
                    <a:lnTo>
                      <a:pt x="1583878" y="467408"/>
                    </a:lnTo>
                    <a:lnTo>
                      <a:pt x="1444798" y="591735"/>
                    </a:lnTo>
                    <a:lnTo>
                      <a:pt x="1479753" y="704341"/>
                    </a:lnTo>
                    <a:lnTo>
                      <a:pt x="1483296" y="739489"/>
                    </a:lnTo>
                    <a:lnTo>
                      <a:pt x="1670293" y="777561"/>
                    </a:lnTo>
                    <a:lnTo>
                      <a:pt x="1673276" y="836638"/>
                    </a:lnTo>
                    <a:lnTo>
                      <a:pt x="1670293" y="895716"/>
                    </a:lnTo>
                    <a:lnTo>
                      <a:pt x="1483296" y="933787"/>
                    </a:lnTo>
                    <a:lnTo>
                      <a:pt x="1479753" y="968936"/>
                    </a:lnTo>
                    <a:lnTo>
                      <a:pt x="1444798" y="1081541"/>
                    </a:lnTo>
                    <a:lnTo>
                      <a:pt x="1583878" y="1205868"/>
                    </a:lnTo>
                    <a:lnTo>
                      <a:pt x="1530392" y="1304410"/>
                    </a:lnTo>
                    <a:lnTo>
                      <a:pt x="1525601" y="1310216"/>
                    </a:lnTo>
                    <a:lnTo>
                      <a:pt x="1344433" y="1247959"/>
                    </a:lnTo>
                    <a:lnTo>
                      <a:pt x="1300819" y="1300818"/>
                    </a:lnTo>
                    <a:lnTo>
                      <a:pt x="1240462" y="1350618"/>
                    </a:lnTo>
                    <a:lnTo>
                      <a:pt x="1300871" y="1532313"/>
                    </a:lnTo>
                    <a:lnTo>
                      <a:pt x="1194423" y="1590091"/>
                    </a:lnTo>
                    <a:lnTo>
                      <a:pt x="1071469" y="1447924"/>
                    </a:lnTo>
                    <a:lnTo>
                      <a:pt x="968937" y="1479752"/>
                    </a:lnTo>
                    <a:lnTo>
                      <a:pt x="934329" y="1483240"/>
                    </a:lnTo>
                    <a:lnTo>
                      <a:pt x="897503" y="1670203"/>
                    </a:lnTo>
                    <a:lnTo>
                      <a:pt x="836638" y="1673276"/>
                    </a:lnTo>
                    <a:lnTo>
                      <a:pt x="775777" y="1670203"/>
                    </a:lnTo>
                    <a:lnTo>
                      <a:pt x="738950" y="1483240"/>
                    </a:lnTo>
                    <a:lnTo>
                      <a:pt x="704342" y="1479752"/>
                    </a:lnTo>
                    <a:lnTo>
                      <a:pt x="601810" y="1447924"/>
                    </a:lnTo>
                    <a:lnTo>
                      <a:pt x="478855" y="1590092"/>
                    </a:lnTo>
                    <a:lnTo>
                      <a:pt x="372408" y="1532314"/>
                    </a:lnTo>
                    <a:lnTo>
                      <a:pt x="432817" y="1350618"/>
                    </a:lnTo>
                    <a:lnTo>
                      <a:pt x="372459" y="1300818"/>
                    </a:lnTo>
                    <a:lnTo>
                      <a:pt x="328846" y="1247959"/>
                    </a:lnTo>
                    <a:lnTo>
                      <a:pt x="147676" y="1310217"/>
                    </a:lnTo>
                    <a:lnTo>
                      <a:pt x="142885" y="1304410"/>
                    </a:lnTo>
                    <a:lnTo>
                      <a:pt x="89399" y="1205870"/>
                    </a:lnTo>
                    <a:lnTo>
                      <a:pt x="228481" y="1081542"/>
                    </a:lnTo>
                    <a:lnTo>
                      <a:pt x="193526" y="968936"/>
                    </a:lnTo>
                    <a:lnTo>
                      <a:pt x="189983" y="933787"/>
                    </a:lnTo>
                    <a:lnTo>
                      <a:pt x="2983" y="895715"/>
                    </a:lnTo>
                    <a:lnTo>
                      <a:pt x="0" y="836638"/>
                    </a:lnTo>
                    <a:lnTo>
                      <a:pt x="2983" y="777562"/>
                    </a:lnTo>
                    <a:lnTo>
                      <a:pt x="189983" y="739490"/>
                    </a:lnTo>
                    <a:lnTo>
                      <a:pt x="193526" y="704341"/>
                    </a:lnTo>
                    <a:lnTo>
                      <a:pt x="228481" y="591734"/>
                    </a:lnTo>
                    <a:lnTo>
                      <a:pt x="89399" y="467406"/>
                    </a:lnTo>
                    <a:lnTo>
                      <a:pt x="142885" y="368866"/>
                    </a:lnTo>
                    <a:lnTo>
                      <a:pt x="147676" y="363059"/>
                    </a:lnTo>
                    <a:lnTo>
                      <a:pt x="328846" y="425317"/>
                    </a:lnTo>
                    <a:lnTo>
                      <a:pt x="372459" y="372458"/>
                    </a:lnTo>
                    <a:lnTo>
                      <a:pt x="432817" y="322658"/>
                    </a:lnTo>
                    <a:lnTo>
                      <a:pt x="372408" y="140962"/>
                    </a:lnTo>
                    <a:lnTo>
                      <a:pt x="478855" y="83185"/>
                    </a:lnTo>
                    <a:lnTo>
                      <a:pt x="601810" y="225352"/>
                    </a:lnTo>
                    <a:lnTo>
                      <a:pt x="704342" y="193525"/>
                    </a:lnTo>
                    <a:lnTo>
                      <a:pt x="738950" y="190036"/>
                    </a:lnTo>
                    <a:lnTo>
                      <a:pt x="775777" y="3073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44">
                <a:extLst>
                  <a:ext uri="{FF2B5EF4-FFF2-40B4-BE49-F238E27FC236}">
                    <a16:creationId xmlns:a16="http://schemas.microsoft.com/office/drawing/2014/main" id="{B9CCA446-66E6-7E10-04CF-B5D93DE62B0E}"/>
                  </a:ext>
                </a:extLst>
              </p:cNvPr>
              <p:cNvSpPr/>
              <p:nvPr/>
            </p:nvSpPr>
            <p:spPr>
              <a:xfrm>
                <a:off x="2755183" y="2057400"/>
                <a:ext cx="2456041" cy="2456041"/>
              </a:xfrm>
              <a:custGeom>
                <a:avLst/>
                <a:gdLst>
                  <a:gd name="connsiteX0" fmla="*/ 836638 w 1673276"/>
                  <a:gd name="connsiteY0" fmla="*/ 0 h 1673276"/>
                  <a:gd name="connsiteX1" fmla="*/ 897503 w 1673276"/>
                  <a:gd name="connsiteY1" fmla="*/ 3074 h 1673276"/>
                  <a:gd name="connsiteX2" fmla="*/ 934329 w 1673276"/>
                  <a:gd name="connsiteY2" fmla="*/ 190036 h 1673276"/>
                  <a:gd name="connsiteX3" fmla="*/ 968937 w 1673276"/>
                  <a:gd name="connsiteY3" fmla="*/ 193525 h 1673276"/>
                  <a:gd name="connsiteX4" fmla="*/ 1071469 w 1673276"/>
                  <a:gd name="connsiteY4" fmla="*/ 225353 h 1673276"/>
                  <a:gd name="connsiteX5" fmla="*/ 1194423 w 1673276"/>
                  <a:gd name="connsiteY5" fmla="*/ 83186 h 1673276"/>
                  <a:gd name="connsiteX6" fmla="*/ 1300871 w 1673276"/>
                  <a:gd name="connsiteY6" fmla="*/ 140964 h 1673276"/>
                  <a:gd name="connsiteX7" fmla="*/ 1240462 w 1673276"/>
                  <a:gd name="connsiteY7" fmla="*/ 322659 h 1673276"/>
                  <a:gd name="connsiteX8" fmla="*/ 1300819 w 1673276"/>
                  <a:gd name="connsiteY8" fmla="*/ 372458 h 1673276"/>
                  <a:gd name="connsiteX9" fmla="*/ 1344433 w 1673276"/>
                  <a:gd name="connsiteY9" fmla="*/ 425318 h 1673276"/>
                  <a:gd name="connsiteX10" fmla="*/ 1525601 w 1673276"/>
                  <a:gd name="connsiteY10" fmla="*/ 363060 h 1673276"/>
                  <a:gd name="connsiteX11" fmla="*/ 1530392 w 1673276"/>
                  <a:gd name="connsiteY11" fmla="*/ 368866 h 1673276"/>
                  <a:gd name="connsiteX12" fmla="*/ 1583878 w 1673276"/>
                  <a:gd name="connsiteY12" fmla="*/ 467408 h 1673276"/>
                  <a:gd name="connsiteX13" fmla="*/ 1444798 w 1673276"/>
                  <a:gd name="connsiteY13" fmla="*/ 591735 h 1673276"/>
                  <a:gd name="connsiteX14" fmla="*/ 1479753 w 1673276"/>
                  <a:gd name="connsiteY14" fmla="*/ 704341 h 1673276"/>
                  <a:gd name="connsiteX15" fmla="*/ 1483296 w 1673276"/>
                  <a:gd name="connsiteY15" fmla="*/ 739489 h 1673276"/>
                  <a:gd name="connsiteX16" fmla="*/ 1670293 w 1673276"/>
                  <a:gd name="connsiteY16" fmla="*/ 777561 h 1673276"/>
                  <a:gd name="connsiteX17" fmla="*/ 1673276 w 1673276"/>
                  <a:gd name="connsiteY17" fmla="*/ 836638 h 1673276"/>
                  <a:gd name="connsiteX18" fmla="*/ 1670293 w 1673276"/>
                  <a:gd name="connsiteY18" fmla="*/ 895716 h 1673276"/>
                  <a:gd name="connsiteX19" fmla="*/ 1483296 w 1673276"/>
                  <a:gd name="connsiteY19" fmla="*/ 933787 h 1673276"/>
                  <a:gd name="connsiteX20" fmla="*/ 1479753 w 1673276"/>
                  <a:gd name="connsiteY20" fmla="*/ 968936 h 1673276"/>
                  <a:gd name="connsiteX21" fmla="*/ 1444798 w 1673276"/>
                  <a:gd name="connsiteY21" fmla="*/ 1081541 h 1673276"/>
                  <a:gd name="connsiteX22" fmla="*/ 1583878 w 1673276"/>
                  <a:gd name="connsiteY22" fmla="*/ 1205868 h 1673276"/>
                  <a:gd name="connsiteX23" fmla="*/ 1530392 w 1673276"/>
                  <a:gd name="connsiteY23" fmla="*/ 1304410 h 1673276"/>
                  <a:gd name="connsiteX24" fmla="*/ 1525601 w 1673276"/>
                  <a:gd name="connsiteY24" fmla="*/ 1310216 h 1673276"/>
                  <a:gd name="connsiteX25" fmla="*/ 1344433 w 1673276"/>
                  <a:gd name="connsiteY25" fmla="*/ 1247959 h 1673276"/>
                  <a:gd name="connsiteX26" fmla="*/ 1300819 w 1673276"/>
                  <a:gd name="connsiteY26" fmla="*/ 1300818 h 1673276"/>
                  <a:gd name="connsiteX27" fmla="*/ 1240462 w 1673276"/>
                  <a:gd name="connsiteY27" fmla="*/ 1350618 h 1673276"/>
                  <a:gd name="connsiteX28" fmla="*/ 1300871 w 1673276"/>
                  <a:gd name="connsiteY28" fmla="*/ 1532313 h 1673276"/>
                  <a:gd name="connsiteX29" fmla="*/ 1194423 w 1673276"/>
                  <a:gd name="connsiteY29" fmla="*/ 1590091 h 1673276"/>
                  <a:gd name="connsiteX30" fmla="*/ 1071469 w 1673276"/>
                  <a:gd name="connsiteY30" fmla="*/ 1447924 h 1673276"/>
                  <a:gd name="connsiteX31" fmla="*/ 968937 w 1673276"/>
                  <a:gd name="connsiteY31" fmla="*/ 1479752 h 1673276"/>
                  <a:gd name="connsiteX32" fmla="*/ 934329 w 1673276"/>
                  <a:gd name="connsiteY32" fmla="*/ 1483240 h 1673276"/>
                  <a:gd name="connsiteX33" fmla="*/ 897503 w 1673276"/>
                  <a:gd name="connsiteY33" fmla="*/ 1670203 h 1673276"/>
                  <a:gd name="connsiteX34" fmla="*/ 836638 w 1673276"/>
                  <a:gd name="connsiteY34" fmla="*/ 1673276 h 1673276"/>
                  <a:gd name="connsiteX35" fmla="*/ 775777 w 1673276"/>
                  <a:gd name="connsiteY35" fmla="*/ 1670203 h 1673276"/>
                  <a:gd name="connsiteX36" fmla="*/ 738950 w 1673276"/>
                  <a:gd name="connsiteY36" fmla="*/ 1483240 h 1673276"/>
                  <a:gd name="connsiteX37" fmla="*/ 704342 w 1673276"/>
                  <a:gd name="connsiteY37" fmla="*/ 1479752 h 1673276"/>
                  <a:gd name="connsiteX38" fmla="*/ 601810 w 1673276"/>
                  <a:gd name="connsiteY38" fmla="*/ 1447924 h 1673276"/>
                  <a:gd name="connsiteX39" fmla="*/ 478855 w 1673276"/>
                  <a:gd name="connsiteY39" fmla="*/ 1590092 h 1673276"/>
                  <a:gd name="connsiteX40" fmla="*/ 372408 w 1673276"/>
                  <a:gd name="connsiteY40" fmla="*/ 1532314 h 1673276"/>
                  <a:gd name="connsiteX41" fmla="*/ 432817 w 1673276"/>
                  <a:gd name="connsiteY41" fmla="*/ 1350618 h 1673276"/>
                  <a:gd name="connsiteX42" fmla="*/ 372459 w 1673276"/>
                  <a:gd name="connsiteY42" fmla="*/ 1300818 h 1673276"/>
                  <a:gd name="connsiteX43" fmla="*/ 328846 w 1673276"/>
                  <a:gd name="connsiteY43" fmla="*/ 1247959 h 1673276"/>
                  <a:gd name="connsiteX44" fmla="*/ 147676 w 1673276"/>
                  <a:gd name="connsiteY44" fmla="*/ 1310217 h 1673276"/>
                  <a:gd name="connsiteX45" fmla="*/ 142885 w 1673276"/>
                  <a:gd name="connsiteY45" fmla="*/ 1304410 h 1673276"/>
                  <a:gd name="connsiteX46" fmla="*/ 89399 w 1673276"/>
                  <a:gd name="connsiteY46" fmla="*/ 1205870 h 1673276"/>
                  <a:gd name="connsiteX47" fmla="*/ 228481 w 1673276"/>
                  <a:gd name="connsiteY47" fmla="*/ 1081542 h 1673276"/>
                  <a:gd name="connsiteX48" fmla="*/ 193526 w 1673276"/>
                  <a:gd name="connsiteY48" fmla="*/ 968936 h 1673276"/>
                  <a:gd name="connsiteX49" fmla="*/ 189983 w 1673276"/>
                  <a:gd name="connsiteY49" fmla="*/ 933787 h 1673276"/>
                  <a:gd name="connsiteX50" fmla="*/ 2983 w 1673276"/>
                  <a:gd name="connsiteY50" fmla="*/ 895715 h 1673276"/>
                  <a:gd name="connsiteX51" fmla="*/ 0 w 1673276"/>
                  <a:gd name="connsiteY51" fmla="*/ 836638 h 1673276"/>
                  <a:gd name="connsiteX52" fmla="*/ 2983 w 1673276"/>
                  <a:gd name="connsiteY52" fmla="*/ 777562 h 1673276"/>
                  <a:gd name="connsiteX53" fmla="*/ 189983 w 1673276"/>
                  <a:gd name="connsiteY53" fmla="*/ 739490 h 1673276"/>
                  <a:gd name="connsiteX54" fmla="*/ 193526 w 1673276"/>
                  <a:gd name="connsiteY54" fmla="*/ 704341 h 1673276"/>
                  <a:gd name="connsiteX55" fmla="*/ 228481 w 1673276"/>
                  <a:gd name="connsiteY55" fmla="*/ 591734 h 1673276"/>
                  <a:gd name="connsiteX56" fmla="*/ 89399 w 1673276"/>
                  <a:gd name="connsiteY56" fmla="*/ 467406 h 1673276"/>
                  <a:gd name="connsiteX57" fmla="*/ 142885 w 1673276"/>
                  <a:gd name="connsiteY57" fmla="*/ 368866 h 1673276"/>
                  <a:gd name="connsiteX58" fmla="*/ 147676 w 1673276"/>
                  <a:gd name="connsiteY58" fmla="*/ 363059 h 1673276"/>
                  <a:gd name="connsiteX59" fmla="*/ 328846 w 1673276"/>
                  <a:gd name="connsiteY59" fmla="*/ 425317 h 1673276"/>
                  <a:gd name="connsiteX60" fmla="*/ 372459 w 1673276"/>
                  <a:gd name="connsiteY60" fmla="*/ 372458 h 1673276"/>
                  <a:gd name="connsiteX61" fmla="*/ 432817 w 1673276"/>
                  <a:gd name="connsiteY61" fmla="*/ 322658 h 1673276"/>
                  <a:gd name="connsiteX62" fmla="*/ 372408 w 1673276"/>
                  <a:gd name="connsiteY62" fmla="*/ 140962 h 1673276"/>
                  <a:gd name="connsiteX63" fmla="*/ 478855 w 1673276"/>
                  <a:gd name="connsiteY63" fmla="*/ 83185 h 1673276"/>
                  <a:gd name="connsiteX64" fmla="*/ 601810 w 1673276"/>
                  <a:gd name="connsiteY64" fmla="*/ 225352 h 1673276"/>
                  <a:gd name="connsiteX65" fmla="*/ 704342 w 1673276"/>
                  <a:gd name="connsiteY65" fmla="*/ 193525 h 1673276"/>
                  <a:gd name="connsiteX66" fmla="*/ 738950 w 1673276"/>
                  <a:gd name="connsiteY66" fmla="*/ 190036 h 1673276"/>
                  <a:gd name="connsiteX67" fmla="*/ 775777 w 1673276"/>
                  <a:gd name="connsiteY67" fmla="*/ 3073 h 167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673276" h="1673276">
                    <a:moveTo>
                      <a:pt x="836638" y="0"/>
                    </a:moveTo>
                    <a:lnTo>
                      <a:pt x="897503" y="3074"/>
                    </a:lnTo>
                    <a:lnTo>
                      <a:pt x="934329" y="190036"/>
                    </a:lnTo>
                    <a:lnTo>
                      <a:pt x="968937" y="193525"/>
                    </a:lnTo>
                    <a:lnTo>
                      <a:pt x="1071469" y="225353"/>
                    </a:lnTo>
                    <a:lnTo>
                      <a:pt x="1194423" y="83186"/>
                    </a:lnTo>
                    <a:lnTo>
                      <a:pt x="1300871" y="140964"/>
                    </a:lnTo>
                    <a:lnTo>
                      <a:pt x="1240462" y="322659"/>
                    </a:lnTo>
                    <a:lnTo>
                      <a:pt x="1300819" y="372458"/>
                    </a:lnTo>
                    <a:lnTo>
                      <a:pt x="1344433" y="425318"/>
                    </a:lnTo>
                    <a:lnTo>
                      <a:pt x="1525601" y="363060"/>
                    </a:lnTo>
                    <a:lnTo>
                      <a:pt x="1530392" y="368866"/>
                    </a:lnTo>
                    <a:lnTo>
                      <a:pt x="1583878" y="467408"/>
                    </a:lnTo>
                    <a:lnTo>
                      <a:pt x="1444798" y="591735"/>
                    </a:lnTo>
                    <a:lnTo>
                      <a:pt x="1479753" y="704341"/>
                    </a:lnTo>
                    <a:lnTo>
                      <a:pt x="1483296" y="739489"/>
                    </a:lnTo>
                    <a:lnTo>
                      <a:pt x="1670293" y="777561"/>
                    </a:lnTo>
                    <a:lnTo>
                      <a:pt x="1673276" y="836638"/>
                    </a:lnTo>
                    <a:lnTo>
                      <a:pt x="1670293" y="895716"/>
                    </a:lnTo>
                    <a:lnTo>
                      <a:pt x="1483296" y="933787"/>
                    </a:lnTo>
                    <a:lnTo>
                      <a:pt x="1479753" y="968936"/>
                    </a:lnTo>
                    <a:lnTo>
                      <a:pt x="1444798" y="1081541"/>
                    </a:lnTo>
                    <a:lnTo>
                      <a:pt x="1583878" y="1205868"/>
                    </a:lnTo>
                    <a:lnTo>
                      <a:pt x="1530392" y="1304410"/>
                    </a:lnTo>
                    <a:lnTo>
                      <a:pt x="1525601" y="1310216"/>
                    </a:lnTo>
                    <a:lnTo>
                      <a:pt x="1344433" y="1247959"/>
                    </a:lnTo>
                    <a:lnTo>
                      <a:pt x="1300819" y="1300818"/>
                    </a:lnTo>
                    <a:lnTo>
                      <a:pt x="1240462" y="1350618"/>
                    </a:lnTo>
                    <a:lnTo>
                      <a:pt x="1300871" y="1532313"/>
                    </a:lnTo>
                    <a:lnTo>
                      <a:pt x="1194423" y="1590091"/>
                    </a:lnTo>
                    <a:lnTo>
                      <a:pt x="1071469" y="1447924"/>
                    </a:lnTo>
                    <a:lnTo>
                      <a:pt x="968937" y="1479752"/>
                    </a:lnTo>
                    <a:lnTo>
                      <a:pt x="934329" y="1483240"/>
                    </a:lnTo>
                    <a:lnTo>
                      <a:pt x="897503" y="1670203"/>
                    </a:lnTo>
                    <a:lnTo>
                      <a:pt x="836638" y="1673276"/>
                    </a:lnTo>
                    <a:lnTo>
                      <a:pt x="775777" y="1670203"/>
                    </a:lnTo>
                    <a:lnTo>
                      <a:pt x="738950" y="1483240"/>
                    </a:lnTo>
                    <a:lnTo>
                      <a:pt x="704342" y="1479752"/>
                    </a:lnTo>
                    <a:lnTo>
                      <a:pt x="601810" y="1447924"/>
                    </a:lnTo>
                    <a:lnTo>
                      <a:pt x="478855" y="1590092"/>
                    </a:lnTo>
                    <a:lnTo>
                      <a:pt x="372408" y="1532314"/>
                    </a:lnTo>
                    <a:lnTo>
                      <a:pt x="432817" y="1350618"/>
                    </a:lnTo>
                    <a:lnTo>
                      <a:pt x="372459" y="1300818"/>
                    </a:lnTo>
                    <a:lnTo>
                      <a:pt x="328846" y="1247959"/>
                    </a:lnTo>
                    <a:lnTo>
                      <a:pt x="147676" y="1310217"/>
                    </a:lnTo>
                    <a:lnTo>
                      <a:pt x="142885" y="1304410"/>
                    </a:lnTo>
                    <a:lnTo>
                      <a:pt x="89399" y="1205870"/>
                    </a:lnTo>
                    <a:lnTo>
                      <a:pt x="228481" y="1081542"/>
                    </a:lnTo>
                    <a:lnTo>
                      <a:pt x="193526" y="968936"/>
                    </a:lnTo>
                    <a:lnTo>
                      <a:pt x="189983" y="933787"/>
                    </a:lnTo>
                    <a:lnTo>
                      <a:pt x="2983" y="895715"/>
                    </a:lnTo>
                    <a:lnTo>
                      <a:pt x="0" y="836638"/>
                    </a:lnTo>
                    <a:lnTo>
                      <a:pt x="2983" y="777562"/>
                    </a:lnTo>
                    <a:lnTo>
                      <a:pt x="189983" y="739490"/>
                    </a:lnTo>
                    <a:lnTo>
                      <a:pt x="193526" y="704341"/>
                    </a:lnTo>
                    <a:lnTo>
                      <a:pt x="228481" y="591734"/>
                    </a:lnTo>
                    <a:lnTo>
                      <a:pt x="89399" y="467406"/>
                    </a:lnTo>
                    <a:lnTo>
                      <a:pt x="142885" y="368866"/>
                    </a:lnTo>
                    <a:lnTo>
                      <a:pt x="147676" y="363059"/>
                    </a:lnTo>
                    <a:lnTo>
                      <a:pt x="328846" y="425317"/>
                    </a:lnTo>
                    <a:lnTo>
                      <a:pt x="372459" y="372458"/>
                    </a:lnTo>
                    <a:lnTo>
                      <a:pt x="432817" y="322658"/>
                    </a:lnTo>
                    <a:lnTo>
                      <a:pt x="372408" y="140962"/>
                    </a:lnTo>
                    <a:lnTo>
                      <a:pt x="478855" y="83185"/>
                    </a:lnTo>
                    <a:lnTo>
                      <a:pt x="601810" y="225352"/>
                    </a:lnTo>
                    <a:lnTo>
                      <a:pt x="704342" y="193525"/>
                    </a:lnTo>
                    <a:lnTo>
                      <a:pt x="738950" y="190036"/>
                    </a:lnTo>
                    <a:lnTo>
                      <a:pt x="775777" y="3073"/>
                    </a:lnTo>
                    <a:close/>
                  </a:path>
                </a:pathLst>
              </a:custGeom>
              <a:solidFill>
                <a:srgbClr val="2DA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id="{CDBEE35D-5077-5D07-8128-D8E459C55A2E}"/>
                  </a:ext>
                </a:extLst>
              </p:cNvPr>
              <p:cNvSpPr/>
              <p:nvPr/>
            </p:nvSpPr>
            <p:spPr>
              <a:xfrm>
                <a:off x="4867979" y="2970069"/>
                <a:ext cx="2456041" cy="2456041"/>
              </a:xfrm>
              <a:custGeom>
                <a:avLst/>
                <a:gdLst>
                  <a:gd name="connsiteX0" fmla="*/ 836638 w 1673276"/>
                  <a:gd name="connsiteY0" fmla="*/ 0 h 1673276"/>
                  <a:gd name="connsiteX1" fmla="*/ 897503 w 1673276"/>
                  <a:gd name="connsiteY1" fmla="*/ 3074 h 1673276"/>
                  <a:gd name="connsiteX2" fmla="*/ 934329 w 1673276"/>
                  <a:gd name="connsiteY2" fmla="*/ 190036 h 1673276"/>
                  <a:gd name="connsiteX3" fmla="*/ 968937 w 1673276"/>
                  <a:gd name="connsiteY3" fmla="*/ 193525 h 1673276"/>
                  <a:gd name="connsiteX4" fmla="*/ 1071469 w 1673276"/>
                  <a:gd name="connsiteY4" fmla="*/ 225353 h 1673276"/>
                  <a:gd name="connsiteX5" fmla="*/ 1194423 w 1673276"/>
                  <a:gd name="connsiteY5" fmla="*/ 83186 h 1673276"/>
                  <a:gd name="connsiteX6" fmla="*/ 1300871 w 1673276"/>
                  <a:gd name="connsiteY6" fmla="*/ 140964 h 1673276"/>
                  <a:gd name="connsiteX7" fmla="*/ 1240462 w 1673276"/>
                  <a:gd name="connsiteY7" fmla="*/ 322659 h 1673276"/>
                  <a:gd name="connsiteX8" fmla="*/ 1300819 w 1673276"/>
                  <a:gd name="connsiteY8" fmla="*/ 372458 h 1673276"/>
                  <a:gd name="connsiteX9" fmla="*/ 1344433 w 1673276"/>
                  <a:gd name="connsiteY9" fmla="*/ 425318 h 1673276"/>
                  <a:gd name="connsiteX10" fmla="*/ 1525601 w 1673276"/>
                  <a:gd name="connsiteY10" fmla="*/ 363060 h 1673276"/>
                  <a:gd name="connsiteX11" fmla="*/ 1530392 w 1673276"/>
                  <a:gd name="connsiteY11" fmla="*/ 368866 h 1673276"/>
                  <a:gd name="connsiteX12" fmla="*/ 1583878 w 1673276"/>
                  <a:gd name="connsiteY12" fmla="*/ 467408 h 1673276"/>
                  <a:gd name="connsiteX13" fmla="*/ 1444798 w 1673276"/>
                  <a:gd name="connsiteY13" fmla="*/ 591735 h 1673276"/>
                  <a:gd name="connsiteX14" fmla="*/ 1479753 w 1673276"/>
                  <a:gd name="connsiteY14" fmla="*/ 704341 h 1673276"/>
                  <a:gd name="connsiteX15" fmla="*/ 1483296 w 1673276"/>
                  <a:gd name="connsiteY15" fmla="*/ 739489 h 1673276"/>
                  <a:gd name="connsiteX16" fmla="*/ 1670293 w 1673276"/>
                  <a:gd name="connsiteY16" fmla="*/ 777561 h 1673276"/>
                  <a:gd name="connsiteX17" fmla="*/ 1673276 w 1673276"/>
                  <a:gd name="connsiteY17" fmla="*/ 836638 h 1673276"/>
                  <a:gd name="connsiteX18" fmla="*/ 1670293 w 1673276"/>
                  <a:gd name="connsiteY18" fmla="*/ 895716 h 1673276"/>
                  <a:gd name="connsiteX19" fmla="*/ 1483296 w 1673276"/>
                  <a:gd name="connsiteY19" fmla="*/ 933787 h 1673276"/>
                  <a:gd name="connsiteX20" fmla="*/ 1479753 w 1673276"/>
                  <a:gd name="connsiteY20" fmla="*/ 968936 h 1673276"/>
                  <a:gd name="connsiteX21" fmla="*/ 1444798 w 1673276"/>
                  <a:gd name="connsiteY21" fmla="*/ 1081541 h 1673276"/>
                  <a:gd name="connsiteX22" fmla="*/ 1583878 w 1673276"/>
                  <a:gd name="connsiteY22" fmla="*/ 1205868 h 1673276"/>
                  <a:gd name="connsiteX23" fmla="*/ 1530392 w 1673276"/>
                  <a:gd name="connsiteY23" fmla="*/ 1304410 h 1673276"/>
                  <a:gd name="connsiteX24" fmla="*/ 1525601 w 1673276"/>
                  <a:gd name="connsiteY24" fmla="*/ 1310216 h 1673276"/>
                  <a:gd name="connsiteX25" fmla="*/ 1344433 w 1673276"/>
                  <a:gd name="connsiteY25" fmla="*/ 1247959 h 1673276"/>
                  <a:gd name="connsiteX26" fmla="*/ 1300819 w 1673276"/>
                  <a:gd name="connsiteY26" fmla="*/ 1300818 h 1673276"/>
                  <a:gd name="connsiteX27" fmla="*/ 1240462 w 1673276"/>
                  <a:gd name="connsiteY27" fmla="*/ 1350618 h 1673276"/>
                  <a:gd name="connsiteX28" fmla="*/ 1300871 w 1673276"/>
                  <a:gd name="connsiteY28" fmla="*/ 1532313 h 1673276"/>
                  <a:gd name="connsiteX29" fmla="*/ 1194423 w 1673276"/>
                  <a:gd name="connsiteY29" fmla="*/ 1590091 h 1673276"/>
                  <a:gd name="connsiteX30" fmla="*/ 1071469 w 1673276"/>
                  <a:gd name="connsiteY30" fmla="*/ 1447924 h 1673276"/>
                  <a:gd name="connsiteX31" fmla="*/ 968937 w 1673276"/>
                  <a:gd name="connsiteY31" fmla="*/ 1479752 h 1673276"/>
                  <a:gd name="connsiteX32" fmla="*/ 934329 w 1673276"/>
                  <a:gd name="connsiteY32" fmla="*/ 1483240 h 1673276"/>
                  <a:gd name="connsiteX33" fmla="*/ 897503 w 1673276"/>
                  <a:gd name="connsiteY33" fmla="*/ 1670203 h 1673276"/>
                  <a:gd name="connsiteX34" fmla="*/ 836638 w 1673276"/>
                  <a:gd name="connsiteY34" fmla="*/ 1673276 h 1673276"/>
                  <a:gd name="connsiteX35" fmla="*/ 775777 w 1673276"/>
                  <a:gd name="connsiteY35" fmla="*/ 1670203 h 1673276"/>
                  <a:gd name="connsiteX36" fmla="*/ 738950 w 1673276"/>
                  <a:gd name="connsiteY36" fmla="*/ 1483240 h 1673276"/>
                  <a:gd name="connsiteX37" fmla="*/ 704342 w 1673276"/>
                  <a:gd name="connsiteY37" fmla="*/ 1479752 h 1673276"/>
                  <a:gd name="connsiteX38" fmla="*/ 601810 w 1673276"/>
                  <a:gd name="connsiteY38" fmla="*/ 1447924 h 1673276"/>
                  <a:gd name="connsiteX39" fmla="*/ 478855 w 1673276"/>
                  <a:gd name="connsiteY39" fmla="*/ 1590092 h 1673276"/>
                  <a:gd name="connsiteX40" fmla="*/ 372408 w 1673276"/>
                  <a:gd name="connsiteY40" fmla="*/ 1532314 h 1673276"/>
                  <a:gd name="connsiteX41" fmla="*/ 432817 w 1673276"/>
                  <a:gd name="connsiteY41" fmla="*/ 1350618 h 1673276"/>
                  <a:gd name="connsiteX42" fmla="*/ 372459 w 1673276"/>
                  <a:gd name="connsiteY42" fmla="*/ 1300818 h 1673276"/>
                  <a:gd name="connsiteX43" fmla="*/ 328846 w 1673276"/>
                  <a:gd name="connsiteY43" fmla="*/ 1247959 h 1673276"/>
                  <a:gd name="connsiteX44" fmla="*/ 147676 w 1673276"/>
                  <a:gd name="connsiteY44" fmla="*/ 1310217 h 1673276"/>
                  <a:gd name="connsiteX45" fmla="*/ 142885 w 1673276"/>
                  <a:gd name="connsiteY45" fmla="*/ 1304410 h 1673276"/>
                  <a:gd name="connsiteX46" fmla="*/ 89399 w 1673276"/>
                  <a:gd name="connsiteY46" fmla="*/ 1205870 h 1673276"/>
                  <a:gd name="connsiteX47" fmla="*/ 228481 w 1673276"/>
                  <a:gd name="connsiteY47" fmla="*/ 1081542 h 1673276"/>
                  <a:gd name="connsiteX48" fmla="*/ 193526 w 1673276"/>
                  <a:gd name="connsiteY48" fmla="*/ 968936 h 1673276"/>
                  <a:gd name="connsiteX49" fmla="*/ 189983 w 1673276"/>
                  <a:gd name="connsiteY49" fmla="*/ 933787 h 1673276"/>
                  <a:gd name="connsiteX50" fmla="*/ 2983 w 1673276"/>
                  <a:gd name="connsiteY50" fmla="*/ 895715 h 1673276"/>
                  <a:gd name="connsiteX51" fmla="*/ 0 w 1673276"/>
                  <a:gd name="connsiteY51" fmla="*/ 836638 h 1673276"/>
                  <a:gd name="connsiteX52" fmla="*/ 2983 w 1673276"/>
                  <a:gd name="connsiteY52" fmla="*/ 777562 h 1673276"/>
                  <a:gd name="connsiteX53" fmla="*/ 189983 w 1673276"/>
                  <a:gd name="connsiteY53" fmla="*/ 739490 h 1673276"/>
                  <a:gd name="connsiteX54" fmla="*/ 193526 w 1673276"/>
                  <a:gd name="connsiteY54" fmla="*/ 704341 h 1673276"/>
                  <a:gd name="connsiteX55" fmla="*/ 228481 w 1673276"/>
                  <a:gd name="connsiteY55" fmla="*/ 591734 h 1673276"/>
                  <a:gd name="connsiteX56" fmla="*/ 89399 w 1673276"/>
                  <a:gd name="connsiteY56" fmla="*/ 467406 h 1673276"/>
                  <a:gd name="connsiteX57" fmla="*/ 142885 w 1673276"/>
                  <a:gd name="connsiteY57" fmla="*/ 368866 h 1673276"/>
                  <a:gd name="connsiteX58" fmla="*/ 147676 w 1673276"/>
                  <a:gd name="connsiteY58" fmla="*/ 363059 h 1673276"/>
                  <a:gd name="connsiteX59" fmla="*/ 328846 w 1673276"/>
                  <a:gd name="connsiteY59" fmla="*/ 425317 h 1673276"/>
                  <a:gd name="connsiteX60" fmla="*/ 372459 w 1673276"/>
                  <a:gd name="connsiteY60" fmla="*/ 372458 h 1673276"/>
                  <a:gd name="connsiteX61" fmla="*/ 432817 w 1673276"/>
                  <a:gd name="connsiteY61" fmla="*/ 322658 h 1673276"/>
                  <a:gd name="connsiteX62" fmla="*/ 372408 w 1673276"/>
                  <a:gd name="connsiteY62" fmla="*/ 140962 h 1673276"/>
                  <a:gd name="connsiteX63" fmla="*/ 478855 w 1673276"/>
                  <a:gd name="connsiteY63" fmla="*/ 83185 h 1673276"/>
                  <a:gd name="connsiteX64" fmla="*/ 601810 w 1673276"/>
                  <a:gd name="connsiteY64" fmla="*/ 225352 h 1673276"/>
                  <a:gd name="connsiteX65" fmla="*/ 704342 w 1673276"/>
                  <a:gd name="connsiteY65" fmla="*/ 193525 h 1673276"/>
                  <a:gd name="connsiteX66" fmla="*/ 738950 w 1673276"/>
                  <a:gd name="connsiteY66" fmla="*/ 190036 h 1673276"/>
                  <a:gd name="connsiteX67" fmla="*/ 775777 w 1673276"/>
                  <a:gd name="connsiteY67" fmla="*/ 3073 h 167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673276" h="1673276">
                    <a:moveTo>
                      <a:pt x="836638" y="0"/>
                    </a:moveTo>
                    <a:lnTo>
                      <a:pt x="897503" y="3074"/>
                    </a:lnTo>
                    <a:lnTo>
                      <a:pt x="934329" y="190036"/>
                    </a:lnTo>
                    <a:lnTo>
                      <a:pt x="968937" y="193525"/>
                    </a:lnTo>
                    <a:lnTo>
                      <a:pt x="1071469" y="225353"/>
                    </a:lnTo>
                    <a:lnTo>
                      <a:pt x="1194423" y="83186"/>
                    </a:lnTo>
                    <a:lnTo>
                      <a:pt x="1300871" y="140964"/>
                    </a:lnTo>
                    <a:lnTo>
                      <a:pt x="1240462" y="322659"/>
                    </a:lnTo>
                    <a:lnTo>
                      <a:pt x="1300819" y="372458"/>
                    </a:lnTo>
                    <a:lnTo>
                      <a:pt x="1344433" y="425318"/>
                    </a:lnTo>
                    <a:lnTo>
                      <a:pt x="1525601" y="363060"/>
                    </a:lnTo>
                    <a:lnTo>
                      <a:pt x="1530392" y="368866"/>
                    </a:lnTo>
                    <a:lnTo>
                      <a:pt x="1583878" y="467408"/>
                    </a:lnTo>
                    <a:lnTo>
                      <a:pt x="1444798" y="591735"/>
                    </a:lnTo>
                    <a:lnTo>
                      <a:pt x="1479753" y="704341"/>
                    </a:lnTo>
                    <a:lnTo>
                      <a:pt x="1483296" y="739489"/>
                    </a:lnTo>
                    <a:lnTo>
                      <a:pt x="1670293" y="777561"/>
                    </a:lnTo>
                    <a:lnTo>
                      <a:pt x="1673276" y="836638"/>
                    </a:lnTo>
                    <a:lnTo>
                      <a:pt x="1670293" y="895716"/>
                    </a:lnTo>
                    <a:lnTo>
                      <a:pt x="1483296" y="933787"/>
                    </a:lnTo>
                    <a:lnTo>
                      <a:pt x="1479753" y="968936"/>
                    </a:lnTo>
                    <a:lnTo>
                      <a:pt x="1444798" y="1081541"/>
                    </a:lnTo>
                    <a:lnTo>
                      <a:pt x="1583878" y="1205868"/>
                    </a:lnTo>
                    <a:lnTo>
                      <a:pt x="1530392" y="1304410"/>
                    </a:lnTo>
                    <a:lnTo>
                      <a:pt x="1525601" y="1310216"/>
                    </a:lnTo>
                    <a:lnTo>
                      <a:pt x="1344433" y="1247959"/>
                    </a:lnTo>
                    <a:lnTo>
                      <a:pt x="1300819" y="1300818"/>
                    </a:lnTo>
                    <a:lnTo>
                      <a:pt x="1240462" y="1350618"/>
                    </a:lnTo>
                    <a:lnTo>
                      <a:pt x="1300871" y="1532313"/>
                    </a:lnTo>
                    <a:lnTo>
                      <a:pt x="1194423" y="1590091"/>
                    </a:lnTo>
                    <a:lnTo>
                      <a:pt x="1071469" y="1447924"/>
                    </a:lnTo>
                    <a:lnTo>
                      <a:pt x="968937" y="1479752"/>
                    </a:lnTo>
                    <a:lnTo>
                      <a:pt x="934329" y="1483240"/>
                    </a:lnTo>
                    <a:lnTo>
                      <a:pt x="897503" y="1670203"/>
                    </a:lnTo>
                    <a:lnTo>
                      <a:pt x="836638" y="1673276"/>
                    </a:lnTo>
                    <a:lnTo>
                      <a:pt x="775777" y="1670203"/>
                    </a:lnTo>
                    <a:lnTo>
                      <a:pt x="738950" y="1483240"/>
                    </a:lnTo>
                    <a:lnTo>
                      <a:pt x="704342" y="1479752"/>
                    </a:lnTo>
                    <a:lnTo>
                      <a:pt x="601810" y="1447924"/>
                    </a:lnTo>
                    <a:lnTo>
                      <a:pt x="478855" y="1590092"/>
                    </a:lnTo>
                    <a:lnTo>
                      <a:pt x="372408" y="1532314"/>
                    </a:lnTo>
                    <a:lnTo>
                      <a:pt x="432817" y="1350618"/>
                    </a:lnTo>
                    <a:lnTo>
                      <a:pt x="372459" y="1300818"/>
                    </a:lnTo>
                    <a:lnTo>
                      <a:pt x="328846" y="1247959"/>
                    </a:lnTo>
                    <a:lnTo>
                      <a:pt x="147676" y="1310217"/>
                    </a:lnTo>
                    <a:lnTo>
                      <a:pt x="142885" y="1304410"/>
                    </a:lnTo>
                    <a:lnTo>
                      <a:pt x="89399" y="1205870"/>
                    </a:lnTo>
                    <a:lnTo>
                      <a:pt x="228481" y="1081542"/>
                    </a:lnTo>
                    <a:lnTo>
                      <a:pt x="193526" y="968936"/>
                    </a:lnTo>
                    <a:lnTo>
                      <a:pt x="189983" y="933787"/>
                    </a:lnTo>
                    <a:lnTo>
                      <a:pt x="2983" y="895715"/>
                    </a:lnTo>
                    <a:lnTo>
                      <a:pt x="0" y="836638"/>
                    </a:lnTo>
                    <a:lnTo>
                      <a:pt x="2983" y="777562"/>
                    </a:lnTo>
                    <a:lnTo>
                      <a:pt x="189983" y="739490"/>
                    </a:lnTo>
                    <a:lnTo>
                      <a:pt x="193526" y="704341"/>
                    </a:lnTo>
                    <a:lnTo>
                      <a:pt x="228481" y="591734"/>
                    </a:lnTo>
                    <a:lnTo>
                      <a:pt x="89399" y="467406"/>
                    </a:lnTo>
                    <a:lnTo>
                      <a:pt x="142885" y="368866"/>
                    </a:lnTo>
                    <a:lnTo>
                      <a:pt x="147676" y="363059"/>
                    </a:lnTo>
                    <a:lnTo>
                      <a:pt x="328846" y="425317"/>
                    </a:lnTo>
                    <a:lnTo>
                      <a:pt x="372459" y="372458"/>
                    </a:lnTo>
                    <a:lnTo>
                      <a:pt x="432817" y="322658"/>
                    </a:lnTo>
                    <a:lnTo>
                      <a:pt x="372408" y="140962"/>
                    </a:lnTo>
                    <a:lnTo>
                      <a:pt x="478855" y="83185"/>
                    </a:lnTo>
                    <a:lnTo>
                      <a:pt x="601810" y="225352"/>
                    </a:lnTo>
                    <a:lnTo>
                      <a:pt x="704342" y="193525"/>
                    </a:lnTo>
                    <a:lnTo>
                      <a:pt x="738950" y="190036"/>
                    </a:lnTo>
                    <a:lnTo>
                      <a:pt x="775777" y="3073"/>
                    </a:lnTo>
                    <a:close/>
                  </a:path>
                </a:pathLst>
              </a:custGeom>
              <a:solidFill>
                <a:srgbClr val="0296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46">
                <a:extLst>
                  <a:ext uri="{FF2B5EF4-FFF2-40B4-BE49-F238E27FC236}">
                    <a16:creationId xmlns:a16="http://schemas.microsoft.com/office/drawing/2014/main" id="{2FA5F17D-423B-F733-5BDE-D0B81F34F480}"/>
                  </a:ext>
                </a:extLst>
              </p:cNvPr>
              <p:cNvSpPr/>
              <p:nvPr/>
            </p:nvSpPr>
            <p:spPr>
              <a:xfrm>
                <a:off x="6980775" y="2057400"/>
                <a:ext cx="2456041" cy="2456041"/>
              </a:xfrm>
              <a:custGeom>
                <a:avLst/>
                <a:gdLst>
                  <a:gd name="connsiteX0" fmla="*/ 836638 w 1673276"/>
                  <a:gd name="connsiteY0" fmla="*/ 0 h 1673276"/>
                  <a:gd name="connsiteX1" fmla="*/ 897503 w 1673276"/>
                  <a:gd name="connsiteY1" fmla="*/ 3074 h 1673276"/>
                  <a:gd name="connsiteX2" fmla="*/ 934329 w 1673276"/>
                  <a:gd name="connsiteY2" fmla="*/ 190036 h 1673276"/>
                  <a:gd name="connsiteX3" fmla="*/ 968937 w 1673276"/>
                  <a:gd name="connsiteY3" fmla="*/ 193525 h 1673276"/>
                  <a:gd name="connsiteX4" fmla="*/ 1071469 w 1673276"/>
                  <a:gd name="connsiteY4" fmla="*/ 225353 h 1673276"/>
                  <a:gd name="connsiteX5" fmla="*/ 1194423 w 1673276"/>
                  <a:gd name="connsiteY5" fmla="*/ 83186 h 1673276"/>
                  <a:gd name="connsiteX6" fmla="*/ 1300871 w 1673276"/>
                  <a:gd name="connsiteY6" fmla="*/ 140964 h 1673276"/>
                  <a:gd name="connsiteX7" fmla="*/ 1240462 w 1673276"/>
                  <a:gd name="connsiteY7" fmla="*/ 322659 h 1673276"/>
                  <a:gd name="connsiteX8" fmla="*/ 1300819 w 1673276"/>
                  <a:gd name="connsiteY8" fmla="*/ 372458 h 1673276"/>
                  <a:gd name="connsiteX9" fmla="*/ 1344433 w 1673276"/>
                  <a:gd name="connsiteY9" fmla="*/ 425318 h 1673276"/>
                  <a:gd name="connsiteX10" fmla="*/ 1525601 w 1673276"/>
                  <a:gd name="connsiteY10" fmla="*/ 363060 h 1673276"/>
                  <a:gd name="connsiteX11" fmla="*/ 1530392 w 1673276"/>
                  <a:gd name="connsiteY11" fmla="*/ 368866 h 1673276"/>
                  <a:gd name="connsiteX12" fmla="*/ 1583878 w 1673276"/>
                  <a:gd name="connsiteY12" fmla="*/ 467408 h 1673276"/>
                  <a:gd name="connsiteX13" fmla="*/ 1444798 w 1673276"/>
                  <a:gd name="connsiteY13" fmla="*/ 591735 h 1673276"/>
                  <a:gd name="connsiteX14" fmla="*/ 1479753 w 1673276"/>
                  <a:gd name="connsiteY14" fmla="*/ 704341 h 1673276"/>
                  <a:gd name="connsiteX15" fmla="*/ 1483296 w 1673276"/>
                  <a:gd name="connsiteY15" fmla="*/ 739489 h 1673276"/>
                  <a:gd name="connsiteX16" fmla="*/ 1670293 w 1673276"/>
                  <a:gd name="connsiteY16" fmla="*/ 777561 h 1673276"/>
                  <a:gd name="connsiteX17" fmla="*/ 1673276 w 1673276"/>
                  <a:gd name="connsiteY17" fmla="*/ 836638 h 1673276"/>
                  <a:gd name="connsiteX18" fmla="*/ 1670293 w 1673276"/>
                  <a:gd name="connsiteY18" fmla="*/ 895716 h 1673276"/>
                  <a:gd name="connsiteX19" fmla="*/ 1483296 w 1673276"/>
                  <a:gd name="connsiteY19" fmla="*/ 933787 h 1673276"/>
                  <a:gd name="connsiteX20" fmla="*/ 1479753 w 1673276"/>
                  <a:gd name="connsiteY20" fmla="*/ 968936 h 1673276"/>
                  <a:gd name="connsiteX21" fmla="*/ 1444798 w 1673276"/>
                  <a:gd name="connsiteY21" fmla="*/ 1081541 h 1673276"/>
                  <a:gd name="connsiteX22" fmla="*/ 1583878 w 1673276"/>
                  <a:gd name="connsiteY22" fmla="*/ 1205868 h 1673276"/>
                  <a:gd name="connsiteX23" fmla="*/ 1530392 w 1673276"/>
                  <a:gd name="connsiteY23" fmla="*/ 1304410 h 1673276"/>
                  <a:gd name="connsiteX24" fmla="*/ 1525601 w 1673276"/>
                  <a:gd name="connsiteY24" fmla="*/ 1310216 h 1673276"/>
                  <a:gd name="connsiteX25" fmla="*/ 1344433 w 1673276"/>
                  <a:gd name="connsiteY25" fmla="*/ 1247959 h 1673276"/>
                  <a:gd name="connsiteX26" fmla="*/ 1300819 w 1673276"/>
                  <a:gd name="connsiteY26" fmla="*/ 1300818 h 1673276"/>
                  <a:gd name="connsiteX27" fmla="*/ 1240462 w 1673276"/>
                  <a:gd name="connsiteY27" fmla="*/ 1350618 h 1673276"/>
                  <a:gd name="connsiteX28" fmla="*/ 1300871 w 1673276"/>
                  <a:gd name="connsiteY28" fmla="*/ 1532313 h 1673276"/>
                  <a:gd name="connsiteX29" fmla="*/ 1194423 w 1673276"/>
                  <a:gd name="connsiteY29" fmla="*/ 1590091 h 1673276"/>
                  <a:gd name="connsiteX30" fmla="*/ 1071469 w 1673276"/>
                  <a:gd name="connsiteY30" fmla="*/ 1447924 h 1673276"/>
                  <a:gd name="connsiteX31" fmla="*/ 968937 w 1673276"/>
                  <a:gd name="connsiteY31" fmla="*/ 1479752 h 1673276"/>
                  <a:gd name="connsiteX32" fmla="*/ 934329 w 1673276"/>
                  <a:gd name="connsiteY32" fmla="*/ 1483240 h 1673276"/>
                  <a:gd name="connsiteX33" fmla="*/ 897503 w 1673276"/>
                  <a:gd name="connsiteY33" fmla="*/ 1670203 h 1673276"/>
                  <a:gd name="connsiteX34" fmla="*/ 836638 w 1673276"/>
                  <a:gd name="connsiteY34" fmla="*/ 1673276 h 1673276"/>
                  <a:gd name="connsiteX35" fmla="*/ 775777 w 1673276"/>
                  <a:gd name="connsiteY35" fmla="*/ 1670203 h 1673276"/>
                  <a:gd name="connsiteX36" fmla="*/ 738950 w 1673276"/>
                  <a:gd name="connsiteY36" fmla="*/ 1483240 h 1673276"/>
                  <a:gd name="connsiteX37" fmla="*/ 704342 w 1673276"/>
                  <a:gd name="connsiteY37" fmla="*/ 1479752 h 1673276"/>
                  <a:gd name="connsiteX38" fmla="*/ 601810 w 1673276"/>
                  <a:gd name="connsiteY38" fmla="*/ 1447924 h 1673276"/>
                  <a:gd name="connsiteX39" fmla="*/ 478855 w 1673276"/>
                  <a:gd name="connsiteY39" fmla="*/ 1590092 h 1673276"/>
                  <a:gd name="connsiteX40" fmla="*/ 372408 w 1673276"/>
                  <a:gd name="connsiteY40" fmla="*/ 1532314 h 1673276"/>
                  <a:gd name="connsiteX41" fmla="*/ 432817 w 1673276"/>
                  <a:gd name="connsiteY41" fmla="*/ 1350618 h 1673276"/>
                  <a:gd name="connsiteX42" fmla="*/ 372459 w 1673276"/>
                  <a:gd name="connsiteY42" fmla="*/ 1300818 h 1673276"/>
                  <a:gd name="connsiteX43" fmla="*/ 328846 w 1673276"/>
                  <a:gd name="connsiteY43" fmla="*/ 1247959 h 1673276"/>
                  <a:gd name="connsiteX44" fmla="*/ 147676 w 1673276"/>
                  <a:gd name="connsiteY44" fmla="*/ 1310217 h 1673276"/>
                  <a:gd name="connsiteX45" fmla="*/ 142885 w 1673276"/>
                  <a:gd name="connsiteY45" fmla="*/ 1304410 h 1673276"/>
                  <a:gd name="connsiteX46" fmla="*/ 89399 w 1673276"/>
                  <a:gd name="connsiteY46" fmla="*/ 1205870 h 1673276"/>
                  <a:gd name="connsiteX47" fmla="*/ 228481 w 1673276"/>
                  <a:gd name="connsiteY47" fmla="*/ 1081542 h 1673276"/>
                  <a:gd name="connsiteX48" fmla="*/ 193526 w 1673276"/>
                  <a:gd name="connsiteY48" fmla="*/ 968936 h 1673276"/>
                  <a:gd name="connsiteX49" fmla="*/ 189983 w 1673276"/>
                  <a:gd name="connsiteY49" fmla="*/ 933787 h 1673276"/>
                  <a:gd name="connsiteX50" fmla="*/ 2983 w 1673276"/>
                  <a:gd name="connsiteY50" fmla="*/ 895715 h 1673276"/>
                  <a:gd name="connsiteX51" fmla="*/ 0 w 1673276"/>
                  <a:gd name="connsiteY51" fmla="*/ 836638 h 1673276"/>
                  <a:gd name="connsiteX52" fmla="*/ 2983 w 1673276"/>
                  <a:gd name="connsiteY52" fmla="*/ 777562 h 1673276"/>
                  <a:gd name="connsiteX53" fmla="*/ 189983 w 1673276"/>
                  <a:gd name="connsiteY53" fmla="*/ 739490 h 1673276"/>
                  <a:gd name="connsiteX54" fmla="*/ 193526 w 1673276"/>
                  <a:gd name="connsiteY54" fmla="*/ 704341 h 1673276"/>
                  <a:gd name="connsiteX55" fmla="*/ 228481 w 1673276"/>
                  <a:gd name="connsiteY55" fmla="*/ 591734 h 1673276"/>
                  <a:gd name="connsiteX56" fmla="*/ 89399 w 1673276"/>
                  <a:gd name="connsiteY56" fmla="*/ 467406 h 1673276"/>
                  <a:gd name="connsiteX57" fmla="*/ 142885 w 1673276"/>
                  <a:gd name="connsiteY57" fmla="*/ 368866 h 1673276"/>
                  <a:gd name="connsiteX58" fmla="*/ 147676 w 1673276"/>
                  <a:gd name="connsiteY58" fmla="*/ 363059 h 1673276"/>
                  <a:gd name="connsiteX59" fmla="*/ 328846 w 1673276"/>
                  <a:gd name="connsiteY59" fmla="*/ 425317 h 1673276"/>
                  <a:gd name="connsiteX60" fmla="*/ 372459 w 1673276"/>
                  <a:gd name="connsiteY60" fmla="*/ 372458 h 1673276"/>
                  <a:gd name="connsiteX61" fmla="*/ 432817 w 1673276"/>
                  <a:gd name="connsiteY61" fmla="*/ 322658 h 1673276"/>
                  <a:gd name="connsiteX62" fmla="*/ 372408 w 1673276"/>
                  <a:gd name="connsiteY62" fmla="*/ 140962 h 1673276"/>
                  <a:gd name="connsiteX63" fmla="*/ 478855 w 1673276"/>
                  <a:gd name="connsiteY63" fmla="*/ 83185 h 1673276"/>
                  <a:gd name="connsiteX64" fmla="*/ 601810 w 1673276"/>
                  <a:gd name="connsiteY64" fmla="*/ 225352 h 1673276"/>
                  <a:gd name="connsiteX65" fmla="*/ 704342 w 1673276"/>
                  <a:gd name="connsiteY65" fmla="*/ 193525 h 1673276"/>
                  <a:gd name="connsiteX66" fmla="*/ 738950 w 1673276"/>
                  <a:gd name="connsiteY66" fmla="*/ 190036 h 1673276"/>
                  <a:gd name="connsiteX67" fmla="*/ 775777 w 1673276"/>
                  <a:gd name="connsiteY67" fmla="*/ 3073 h 167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673276" h="1673276">
                    <a:moveTo>
                      <a:pt x="836638" y="0"/>
                    </a:moveTo>
                    <a:lnTo>
                      <a:pt x="897503" y="3074"/>
                    </a:lnTo>
                    <a:lnTo>
                      <a:pt x="934329" y="190036"/>
                    </a:lnTo>
                    <a:lnTo>
                      <a:pt x="968937" y="193525"/>
                    </a:lnTo>
                    <a:lnTo>
                      <a:pt x="1071469" y="225353"/>
                    </a:lnTo>
                    <a:lnTo>
                      <a:pt x="1194423" y="83186"/>
                    </a:lnTo>
                    <a:lnTo>
                      <a:pt x="1300871" y="140964"/>
                    </a:lnTo>
                    <a:lnTo>
                      <a:pt x="1240462" y="322659"/>
                    </a:lnTo>
                    <a:lnTo>
                      <a:pt x="1300819" y="372458"/>
                    </a:lnTo>
                    <a:lnTo>
                      <a:pt x="1344433" y="425318"/>
                    </a:lnTo>
                    <a:lnTo>
                      <a:pt x="1525601" y="363060"/>
                    </a:lnTo>
                    <a:lnTo>
                      <a:pt x="1530392" y="368866"/>
                    </a:lnTo>
                    <a:lnTo>
                      <a:pt x="1583878" y="467408"/>
                    </a:lnTo>
                    <a:lnTo>
                      <a:pt x="1444798" y="591735"/>
                    </a:lnTo>
                    <a:lnTo>
                      <a:pt x="1479753" y="704341"/>
                    </a:lnTo>
                    <a:lnTo>
                      <a:pt x="1483296" y="739489"/>
                    </a:lnTo>
                    <a:lnTo>
                      <a:pt x="1670293" y="777561"/>
                    </a:lnTo>
                    <a:lnTo>
                      <a:pt x="1673276" y="836638"/>
                    </a:lnTo>
                    <a:lnTo>
                      <a:pt x="1670293" y="895716"/>
                    </a:lnTo>
                    <a:lnTo>
                      <a:pt x="1483296" y="933787"/>
                    </a:lnTo>
                    <a:lnTo>
                      <a:pt x="1479753" y="968936"/>
                    </a:lnTo>
                    <a:lnTo>
                      <a:pt x="1444798" y="1081541"/>
                    </a:lnTo>
                    <a:lnTo>
                      <a:pt x="1583878" y="1205868"/>
                    </a:lnTo>
                    <a:lnTo>
                      <a:pt x="1530392" y="1304410"/>
                    </a:lnTo>
                    <a:lnTo>
                      <a:pt x="1525601" y="1310216"/>
                    </a:lnTo>
                    <a:lnTo>
                      <a:pt x="1344433" y="1247959"/>
                    </a:lnTo>
                    <a:lnTo>
                      <a:pt x="1300819" y="1300818"/>
                    </a:lnTo>
                    <a:lnTo>
                      <a:pt x="1240462" y="1350618"/>
                    </a:lnTo>
                    <a:lnTo>
                      <a:pt x="1300871" y="1532313"/>
                    </a:lnTo>
                    <a:lnTo>
                      <a:pt x="1194423" y="1590091"/>
                    </a:lnTo>
                    <a:lnTo>
                      <a:pt x="1071469" y="1447924"/>
                    </a:lnTo>
                    <a:lnTo>
                      <a:pt x="968937" y="1479752"/>
                    </a:lnTo>
                    <a:lnTo>
                      <a:pt x="934329" y="1483240"/>
                    </a:lnTo>
                    <a:lnTo>
                      <a:pt x="897503" y="1670203"/>
                    </a:lnTo>
                    <a:lnTo>
                      <a:pt x="836638" y="1673276"/>
                    </a:lnTo>
                    <a:lnTo>
                      <a:pt x="775777" y="1670203"/>
                    </a:lnTo>
                    <a:lnTo>
                      <a:pt x="738950" y="1483240"/>
                    </a:lnTo>
                    <a:lnTo>
                      <a:pt x="704342" y="1479752"/>
                    </a:lnTo>
                    <a:lnTo>
                      <a:pt x="601810" y="1447924"/>
                    </a:lnTo>
                    <a:lnTo>
                      <a:pt x="478855" y="1590092"/>
                    </a:lnTo>
                    <a:lnTo>
                      <a:pt x="372408" y="1532314"/>
                    </a:lnTo>
                    <a:lnTo>
                      <a:pt x="432817" y="1350618"/>
                    </a:lnTo>
                    <a:lnTo>
                      <a:pt x="372459" y="1300818"/>
                    </a:lnTo>
                    <a:lnTo>
                      <a:pt x="328846" y="1247959"/>
                    </a:lnTo>
                    <a:lnTo>
                      <a:pt x="147676" y="1310217"/>
                    </a:lnTo>
                    <a:lnTo>
                      <a:pt x="142885" y="1304410"/>
                    </a:lnTo>
                    <a:lnTo>
                      <a:pt x="89399" y="1205870"/>
                    </a:lnTo>
                    <a:lnTo>
                      <a:pt x="228481" y="1081542"/>
                    </a:lnTo>
                    <a:lnTo>
                      <a:pt x="193526" y="968936"/>
                    </a:lnTo>
                    <a:lnTo>
                      <a:pt x="189983" y="933787"/>
                    </a:lnTo>
                    <a:lnTo>
                      <a:pt x="2983" y="895715"/>
                    </a:lnTo>
                    <a:lnTo>
                      <a:pt x="0" y="836638"/>
                    </a:lnTo>
                    <a:lnTo>
                      <a:pt x="2983" y="777562"/>
                    </a:lnTo>
                    <a:lnTo>
                      <a:pt x="189983" y="739490"/>
                    </a:lnTo>
                    <a:lnTo>
                      <a:pt x="193526" y="704341"/>
                    </a:lnTo>
                    <a:lnTo>
                      <a:pt x="228481" y="591734"/>
                    </a:lnTo>
                    <a:lnTo>
                      <a:pt x="89399" y="467406"/>
                    </a:lnTo>
                    <a:lnTo>
                      <a:pt x="142885" y="368866"/>
                    </a:lnTo>
                    <a:lnTo>
                      <a:pt x="147676" y="363059"/>
                    </a:lnTo>
                    <a:lnTo>
                      <a:pt x="328846" y="425317"/>
                    </a:lnTo>
                    <a:lnTo>
                      <a:pt x="372459" y="372458"/>
                    </a:lnTo>
                    <a:lnTo>
                      <a:pt x="432817" y="322658"/>
                    </a:lnTo>
                    <a:lnTo>
                      <a:pt x="372408" y="140962"/>
                    </a:lnTo>
                    <a:lnTo>
                      <a:pt x="478855" y="83185"/>
                    </a:lnTo>
                    <a:lnTo>
                      <a:pt x="601810" y="225352"/>
                    </a:lnTo>
                    <a:lnTo>
                      <a:pt x="704342" y="193525"/>
                    </a:lnTo>
                    <a:lnTo>
                      <a:pt x="738950" y="190036"/>
                    </a:lnTo>
                    <a:lnTo>
                      <a:pt x="775777" y="3073"/>
                    </a:lnTo>
                    <a:close/>
                  </a:path>
                </a:pathLst>
              </a:custGeom>
              <a:solidFill>
                <a:srgbClr val="9AC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47">
                <a:extLst>
                  <a:ext uri="{FF2B5EF4-FFF2-40B4-BE49-F238E27FC236}">
                    <a16:creationId xmlns:a16="http://schemas.microsoft.com/office/drawing/2014/main" id="{72BA2C0D-EFC3-F1E8-836E-9667110B3827}"/>
                  </a:ext>
                </a:extLst>
              </p:cNvPr>
              <p:cNvSpPr/>
              <p:nvPr/>
            </p:nvSpPr>
            <p:spPr>
              <a:xfrm>
                <a:off x="9093572" y="2970069"/>
                <a:ext cx="2456041" cy="2456041"/>
              </a:xfrm>
              <a:custGeom>
                <a:avLst/>
                <a:gdLst>
                  <a:gd name="connsiteX0" fmla="*/ 836638 w 1673276"/>
                  <a:gd name="connsiteY0" fmla="*/ 0 h 1673276"/>
                  <a:gd name="connsiteX1" fmla="*/ 897503 w 1673276"/>
                  <a:gd name="connsiteY1" fmla="*/ 3074 h 1673276"/>
                  <a:gd name="connsiteX2" fmla="*/ 934329 w 1673276"/>
                  <a:gd name="connsiteY2" fmla="*/ 190036 h 1673276"/>
                  <a:gd name="connsiteX3" fmla="*/ 968937 w 1673276"/>
                  <a:gd name="connsiteY3" fmla="*/ 193525 h 1673276"/>
                  <a:gd name="connsiteX4" fmla="*/ 1071469 w 1673276"/>
                  <a:gd name="connsiteY4" fmla="*/ 225353 h 1673276"/>
                  <a:gd name="connsiteX5" fmla="*/ 1194423 w 1673276"/>
                  <a:gd name="connsiteY5" fmla="*/ 83186 h 1673276"/>
                  <a:gd name="connsiteX6" fmla="*/ 1300871 w 1673276"/>
                  <a:gd name="connsiteY6" fmla="*/ 140964 h 1673276"/>
                  <a:gd name="connsiteX7" fmla="*/ 1240462 w 1673276"/>
                  <a:gd name="connsiteY7" fmla="*/ 322659 h 1673276"/>
                  <a:gd name="connsiteX8" fmla="*/ 1300819 w 1673276"/>
                  <a:gd name="connsiteY8" fmla="*/ 372458 h 1673276"/>
                  <a:gd name="connsiteX9" fmla="*/ 1344433 w 1673276"/>
                  <a:gd name="connsiteY9" fmla="*/ 425318 h 1673276"/>
                  <a:gd name="connsiteX10" fmla="*/ 1525601 w 1673276"/>
                  <a:gd name="connsiteY10" fmla="*/ 363060 h 1673276"/>
                  <a:gd name="connsiteX11" fmla="*/ 1530392 w 1673276"/>
                  <a:gd name="connsiteY11" fmla="*/ 368866 h 1673276"/>
                  <a:gd name="connsiteX12" fmla="*/ 1583878 w 1673276"/>
                  <a:gd name="connsiteY12" fmla="*/ 467408 h 1673276"/>
                  <a:gd name="connsiteX13" fmla="*/ 1444798 w 1673276"/>
                  <a:gd name="connsiteY13" fmla="*/ 591735 h 1673276"/>
                  <a:gd name="connsiteX14" fmla="*/ 1479753 w 1673276"/>
                  <a:gd name="connsiteY14" fmla="*/ 704341 h 1673276"/>
                  <a:gd name="connsiteX15" fmla="*/ 1483296 w 1673276"/>
                  <a:gd name="connsiteY15" fmla="*/ 739489 h 1673276"/>
                  <a:gd name="connsiteX16" fmla="*/ 1670293 w 1673276"/>
                  <a:gd name="connsiteY16" fmla="*/ 777561 h 1673276"/>
                  <a:gd name="connsiteX17" fmla="*/ 1673276 w 1673276"/>
                  <a:gd name="connsiteY17" fmla="*/ 836638 h 1673276"/>
                  <a:gd name="connsiteX18" fmla="*/ 1670293 w 1673276"/>
                  <a:gd name="connsiteY18" fmla="*/ 895716 h 1673276"/>
                  <a:gd name="connsiteX19" fmla="*/ 1483296 w 1673276"/>
                  <a:gd name="connsiteY19" fmla="*/ 933787 h 1673276"/>
                  <a:gd name="connsiteX20" fmla="*/ 1479753 w 1673276"/>
                  <a:gd name="connsiteY20" fmla="*/ 968936 h 1673276"/>
                  <a:gd name="connsiteX21" fmla="*/ 1444798 w 1673276"/>
                  <a:gd name="connsiteY21" fmla="*/ 1081541 h 1673276"/>
                  <a:gd name="connsiteX22" fmla="*/ 1583878 w 1673276"/>
                  <a:gd name="connsiteY22" fmla="*/ 1205868 h 1673276"/>
                  <a:gd name="connsiteX23" fmla="*/ 1530392 w 1673276"/>
                  <a:gd name="connsiteY23" fmla="*/ 1304410 h 1673276"/>
                  <a:gd name="connsiteX24" fmla="*/ 1525601 w 1673276"/>
                  <a:gd name="connsiteY24" fmla="*/ 1310216 h 1673276"/>
                  <a:gd name="connsiteX25" fmla="*/ 1344433 w 1673276"/>
                  <a:gd name="connsiteY25" fmla="*/ 1247959 h 1673276"/>
                  <a:gd name="connsiteX26" fmla="*/ 1300819 w 1673276"/>
                  <a:gd name="connsiteY26" fmla="*/ 1300818 h 1673276"/>
                  <a:gd name="connsiteX27" fmla="*/ 1240462 w 1673276"/>
                  <a:gd name="connsiteY27" fmla="*/ 1350618 h 1673276"/>
                  <a:gd name="connsiteX28" fmla="*/ 1300871 w 1673276"/>
                  <a:gd name="connsiteY28" fmla="*/ 1532313 h 1673276"/>
                  <a:gd name="connsiteX29" fmla="*/ 1194423 w 1673276"/>
                  <a:gd name="connsiteY29" fmla="*/ 1590091 h 1673276"/>
                  <a:gd name="connsiteX30" fmla="*/ 1071469 w 1673276"/>
                  <a:gd name="connsiteY30" fmla="*/ 1447924 h 1673276"/>
                  <a:gd name="connsiteX31" fmla="*/ 968937 w 1673276"/>
                  <a:gd name="connsiteY31" fmla="*/ 1479752 h 1673276"/>
                  <a:gd name="connsiteX32" fmla="*/ 934329 w 1673276"/>
                  <a:gd name="connsiteY32" fmla="*/ 1483240 h 1673276"/>
                  <a:gd name="connsiteX33" fmla="*/ 897503 w 1673276"/>
                  <a:gd name="connsiteY33" fmla="*/ 1670203 h 1673276"/>
                  <a:gd name="connsiteX34" fmla="*/ 836638 w 1673276"/>
                  <a:gd name="connsiteY34" fmla="*/ 1673276 h 1673276"/>
                  <a:gd name="connsiteX35" fmla="*/ 775777 w 1673276"/>
                  <a:gd name="connsiteY35" fmla="*/ 1670203 h 1673276"/>
                  <a:gd name="connsiteX36" fmla="*/ 738950 w 1673276"/>
                  <a:gd name="connsiteY36" fmla="*/ 1483240 h 1673276"/>
                  <a:gd name="connsiteX37" fmla="*/ 704342 w 1673276"/>
                  <a:gd name="connsiteY37" fmla="*/ 1479752 h 1673276"/>
                  <a:gd name="connsiteX38" fmla="*/ 601810 w 1673276"/>
                  <a:gd name="connsiteY38" fmla="*/ 1447924 h 1673276"/>
                  <a:gd name="connsiteX39" fmla="*/ 478855 w 1673276"/>
                  <a:gd name="connsiteY39" fmla="*/ 1590092 h 1673276"/>
                  <a:gd name="connsiteX40" fmla="*/ 372408 w 1673276"/>
                  <a:gd name="connsiteY40" fmla="*/ 1532314 h 1673276"/>
                  <a:gd name="connsiteX41" fmla="*/ 432817 w 1673276"/>
                  <a:gd name="connsiteY41" fmla="*/ 1350618 h 1673276"/>
                  <a:gd name="connsiteX42" fmla="*/ 372459 w 1673276"/>
                  <a:gd name="connsiteY42" fmla="*/ 1300818 h 1673276"/>
                  <a:gd name="connsiteX43" fmla="*/ 328846 w 1673276"/>
                  <a:gd name="connsiteY43" fmla="*/ 1247959 h 1673276"/>
                  <a:gd name="connsiteX44" fmla="*/ 147676 w 1673276"/>
                  <a:gd name="connsiteY44" fmla="*/ 1310217 h 1673276"/>
                  <a:gd name="connsiteX45" fmla="*/ 142885 w 1673276"/>
                  <a:gd name="connsiteY45" fmla="*/ 1304410 h 1673276"/>
                  <a:gd name="connsiteX46" fmla="*/ 89399 w 1673276"/>
                  <a:gd name="connsiteY46" fmla="*/ 1205870 h 1673276"/>
                  <a:gd name="connsiteX47" fmla="*/ 228481 w 1673276"/>
                  <a:gd name="connsiteY47" fmla="*/ 1081542 h 1673276"/>
                  <a:gd name="connsiteX48" fmla="*/ 193526 w 1673276"/>
                  <a:gd name="connsiteY48" fmla="*/ 968936 h 1673276"/>
                  <a:gd name="connsiteX49" fmla="*/ 189983 w 1673276"/>
                  <a:gd name="connsiteY49" fmla="*/ 933787 h 1673276"/>
                  <a:gd name="connsiteX50" fmla="*/ 2983 w 1673276"/>
                  <a:gd name="connsiteY50" fmla="*/ 895715 h 1673276"/>
                  <a:gd name="connsiteX51" fmla="*/ 0 w 1673276"/>
                  <a:gd name="connsiteY51" fmla="*/ 836638 h 1673276"/>
                  <a:gd name="connsiteX52" fmla="*/ 2983 w 1673276"/>
                  <a:gd name="connsiteY52" fmla="*/ 777562 h 1673276"/>
                  <a:gd name="connsiteX53" fmla="*/ 189983 w 1673276"/>
                  <a:gd name="connsiteY53" fmla="*/ 739490 h 1673276"/>
                  <a:gd name="connsiteX54" fmla="*/ 193526 w 1673276"/>
                  <a:gd name="connsiteY54" fmla="*/ 704341 h 1673276"/>
                  <a:gd name="connsiteX55" fmla="*/ 228481 w 1673276"/>
                  <a:gd name="connsiteY55" fmla="*/ 591734 h 1673276"/>
                  <a:gd name="connsiteX56" fmla="*/ 89399 w 1673276"/>
                  <a:gd name="connsiteY56" fmla="*/ 467406 h 1673276"/>
                  <a:gd name="connsiteX57" fmla="*/ 142885 w 1673276"/>
                  <a:gd name="connsiteY57" fmla="*/ 368866 h 1673276"/>
                  <a:gd name="connsiteX58" fmla="*/ 147676 w 1673276"/>
                  <a:gd name="connsiteY58" fmla="*/ 363059 h 1673276"/>
                  <a:gd name="connsiteX59" fmla="*/ 328846 w 1673276"/>
                  <a:gd name="connsiteY59" fmla="*/ 425317 h 1673276"/>
                  <a:gd name="connsiteX60" fmla="*/ 372459 w 1673276"/>
                  <a:gd name="connsiteY60" fmla="*/ 372458 h 1673276"/>
                  <a:gd name="connsiteX61" fmla="*/ 432817 w 1673276"/>
                  <a:gd name="connsiteY61" fmla="*/ 322658 h 1673276"/>
                  <a:gd name="connsiteX62" fmla="*/ 372408 w 1673276"/>
                  <a:gd name="connsiteY62" fmla="*/ 140962 h 1673276"/>
                  <a:gd name="connsiteX63" fmla="*/ 478855 w 1673276"/>
                  <a:gd name="connsiteY63" fmla="*/ 83185 h 1673276"/>
                  <a:gd name="connsiteX64" fmla="*/ 601810 w 1673276"/>
                  <a:gd name="connsiteY64" fmla="*/ 225352 h 1673276"/>
                  <a:gd name="connsiteX65" fmla="*/ 704342 w 1673276"/>
                  <a:gd name="connsiteY65" fmla="*/ 193525 h 1673276"/>
                  <a:gd name="connsiteX66" fmla="*/ 738950 w 1673276"/>
                  <a:gd name="connsiteY66" fmla="*/ 190036 h 1673276"/>
                  <a:gd name="connsiteX67" fmla="*/ 775777 w 1673276"/>
                  <a:gd name="connsiteY67" fmla="*/ 3073 h 167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673276" h="1673276">
                    <a:moveTo>
                      <a:pt x="836638" y="0"/>
                    </a:moveTo>
                    <a:lnTo>
                      <a:pt x="897503" y="3074"/>
                    </a:lnTo>
                    <a:lnTo>
                      <a:pt x="934329" y="190036"/>
                    </a:lnTo>
                    <a:lnTo>
                      <a:pt x="968937" y="193525"/>
                    </a:lnTo>
                    <a:lnTo>
                      <a:pt x="1071469" y="225353"/>
                    </a:lnTo>
                    <a:lnTo>
                      <a:pt x="1194423" y="83186"/>
                    </a:lnTo>
                    <a:lnTo>
                      <a:pt x="1300871" y="140964"/>
                    </a:lnTo>
                    <a:lnTo>
                      <a:pt x="1240462" y="322659"/>
                    </a:lnTo>
                    <a:lnTo>
                      <a:pt x="1300819" y="372458"/>
                    </a:lnTo>
                    <a:lnTo>
                      <a:pt x="1344433" y="425318"/>
                    </a:lnTo>
                    <a:lnTo>
                      <a:pt x="1525601" y="363060"/>
                    </a:lnTo>
                    <a:lnTo>
                      <a:pt x="1530392" y="368866"/>
                    </a:lnTo>
                    <a:lnTo>
                      <a:pt x="1583878" y="467408"/>
                    </a:lnTo>
                    <a:lnTo>
                      <a:pt x="1444798" y="591735"/>
                    </a:lnTo>
                    <a:lnTo>
                      <a:pt x="1479753" y="704341"/>
                    </a:lnTo>
                    <a:lnTo>
                      <a:pt x="1483296" y="739489"/>
                    </a:lnTo>
                    <a:lnTo>
                      <a:pt x="1670293" y="777561"/>
                    </a:lnTo>
                    <a:lnTo>
                      <a:pt x="1673276" y="836638"/>
                    </a:lnTo>
                    <a:lnTo>
                      <a:pt x="1670293" y="895716"/>
                    </a:lnTo>
                    <a:lnTo>
                      <a:pt x="1483296" y="933787"/>
                    </a:lnTo>
                    <a:lnTo>
                      <a:pt x="1479753" y="968936"/>
                    </a:lnTo>
                    <a:lnTo>
                      <a:pt x="1444798" y="1081541"/>
                    </a:lnTo>
                    <a:lnTo>
                      <a:pt x="1583878" y="1205868"/>
                    </a:lnTo>
                    <a:lnTo>
                      <a:pt x="1530392" y="1304410"/>
                    </a:lnTo>
                    <a:lnTo>
                      <a:pt x="1525601" y="1310216"/>
                    </a:lnTo>
                    <a:lnTo>
                      <a:pt x="1344433" y="1247959"/>
                    </a:lnTo>
                    <a:lnTo>
                      <a:pt x="1300819" y="1300818"/>
                    </a:lnTo>
                    <a:lnTo>
                      <a:pt x="1240462" y="1350618"/>
                    </a:lnTo>
                    <a:lnTo>
                      <a:pt x="1300871" y="1532313"/>
                    </a:lnTo>
                    <a:lnTo>
                      <a:pt x="1194423" y="1590091"/>
                    </a:lnTo>
                    <a:lnTo>
                      <a:pt x="1071469" y="1447924"/>
                    </a:lnTo>
                    <a:lnTo>
                      <a:pt x="968937" y="1479752"/>
                    </a:lnTo>
                    <a:lnTo>
                      <a:pt x="934329" y="1483240"/>
                    </a:lnTo>
                    <a:lnTo>
                      <a:pt x="897503" y="1670203"/>
                    </a:lnTo>
                    <a:lnTo>
                      <a:pt x="836638" y="1673276"/>
                    </a:lnTo>
                    <a:lnTo>
                      <a:pt x="775777" y="1670203"/>
                    </a:lnTo>
                    <a:lnTo>
                      <a:pt x="738950" y="1483240"/>
                    </a:lnTo>
                    <a:lnTo>
                      <a:pt x="704342" y="1479752"/>
                    </a:lnTo>
                    <a:lnTo>
                      <a:pt x="601810" y="1447924"/>
                    </a:lnTo>
                    <a:lnTo>
                      <a:pt x="478855" y="1590092"/>
                    </a:lnTo>
                    <a:lnTo>
                      <a:pt x="372408" y="1532314"/>
                    </a:lnTo>
                    <a:lnTo>
                      <a:pt x="432817" y="1350618"/>
                    </a:lnTo>
                    <a:lnTo>
                      <a:pt x="372459" y="1300818"/>
                    </a:lnTo>
                    <a:lnTo>
                      <a:pt x="328846" y="1247959"/>
                    </a:lnTo>
                    <a:lnTo>
                      <a:pt x="147676" y="1310217"/>
                    </a:lnTo>
                    <a:lnTo>
                      <a:pt x="142885" y="1304410"/>
                    </a:lnTo>
                    <a:lnTo>
                      <a:pt x="89399" y="1205870"/>
                    </a:lnTo>
                    <a:lnTo>
                      <a:pt x="228481" y="1081542"/>
                    </a:lnTo>
                    <a:lnTo>
                      <a:pt x="193526" y="968936"/>
                    </a:lnTo>
                    <a:lnTo>
                      <a:pt x="189983" y="933787"/>
                    </a:lnTo>
                    <a:lnTo>
                      <a:pt x="2983" y="895715"/>
                    </a:lnTo>
                    <a:lnTo>
                      <a:pt x="0" y="836638"/>
                    </a:lnTo>
                    <a:lnTo>
                      <a:pt x="2983" y="777562"/>
                    </a:lnTo>
                    <a:lnTo>
                      <a:pt x="189983" y="739490"/>
                    </a:lnTo>
                    <a:lnTo>
                      <a:pt x="193526" y="704341"/>
                    </a:lnTo>
                    <a:lnTo>
                      <a:pt x="228481" y="591734"/>
                    </a:lnTo>
                    <a:lnTo>
                      <a:pt x="89399" y="467406"/>
                    </a:lnTo>
                    <a:lnTo>
                      <a:pt x="142885" y="368866"/>
                    </a:lnTo>
                    <a:lnTo>
                      <a:pt x="147676" y="363059"/>
                    </a:lnTo>
                    <a:lnTo>
                      <a:pt x="328846" y="425317"/>
                    </a:lnTo>
                    <a:lnTo>
                      <a:pt x="372459" y="372458"/>
                    </a:lnTo>
                    <a:lnTo>
                      <a:pt x="432817" y="322658"/>
                    </a:lnTo>
                    <a:lnTo>
                      <a:pt x="372408" y="140962"/>
                    </a:lnTo>
                    <a:lnTo>
                      <a:pt x="478855" y="83185"/>
                    </a:lnTo>
                    <a:lnTo>
                      <a:pt x="601810" y="225352"/>
                    </a:lnTo>
                    <a:lnTo>
                      <a:pt x="704342" y="193525"/>
                    </a:lnTo>
                    <a:lnTo>
                      <a:pt x="738950" y="190036"/>
                    </a:lnTo>
                    <a:lnTo>
                      <a:pt x="775777" y="3073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DEADB-6063-91DD-E8CB-095C29DA22FD}"/>
                </a:ext>
              </a:extLst>
            </p:cNvPr>
            <p:cNvSpPr txBox="1"/>
            <p:nvPr/>
          </p:nvSpPr>
          <p:spPr>
            <a:xfrm>
              <a:off x="388619" y="5072057"/>
              <a:ext cx="1082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Training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E84D2D-F3E0-1DAB-FD67-6E91E3757CDE}"/>
                </a:ext>
              </a:extLst>
            </p:cNvPr>
            <p:cNvSpPr txBox="1"/>
            <p:nvPr/>
          </p:nvSpPr>
          <p:spPr>
            <a:xfrm>
              <a:off x="1429138" y="5072057"/>
              <a:ext cx="1255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DA099"/>
                  </a:solidFill>
                  <a:latin typeface="Century Gothic" panose="020B0502020202020204" pitchFamily="34" charset="0"/>
                </a:rPr>
                <a:t>Business &amp; Campaign Planning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60F16E6-31FF-1276-30B2-7AD1005F3087}"/>
                </a:ext>
              </a:extLst>
            </p:cNvPr>
            <p:cNvSpPr txBox="1"/>
            <p:nvPr/>
          </p:nvSpPr>
          <p:spPr>
            <a:xfrm>
              <a:off x="2642417" y="5072057"/>
              <a:ext cx="1255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29676"/>
                  </a:solidFill>
                  <a:latin typeface="Century Gothic" panose="020B0502020202020204" pitchFamily="34" charset="0"/>
                </a:rPr>
                <a:t>Execution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F1346FA-2F04-4362-8BF5-97AF46ED7D36}"/>
                </a:ext>
              </a:extLst>
            </p:cNvPr>
            <p:cNvSpPr txBox="1"/>
            <p:nvPr/>
          </p:nvSpPr>
          <p:spPr>
            <a:xfrm>
              <a:off x="3855696" y="5072057"/>
              <a:ext cx="1255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9AC458"/>
                  </a:solidFill>
                  <a:latin typeface="Century Gothic" panose="020B0502020202020204" pitchFamily="34" charset="0"/>
                </a:rPr>
                <a:t>Reporting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1D9BB09-AA36-FACD-A744-A66BD9369F64}"/>
                </a:ext>
              </a:extLst>
            </p:cNvPr>
            <p:cNvSpPr txBox="1"/>
            <p:nvPr/>
          </p:nvSpPr>
          <p:spPr>
            <a:xfrm>
              <a:off x="5068976" y="5072057"/>
              <a:ext cx="1255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Quarterly &amp; Annual Reviews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E6D42E2-0996-ADC0-7748-498943026955}"/>
                </a:ext>
              </a:extLst>
            </p:cNvPr>
            <p:cNvSpPr/>
            <p:nvPr/>
          </p:nvSpPr>
          <p:spPr>
            <a:xfrm>
              <a:off x="895350" y="4932861"/>
              <a:ext cx="114160" cy="114160"/>
            </a:xfrm>
            <a:prstGeom prst="ellipse">
              <a:avLst/>
            </a:prstGeom>
            <a:solidFill>
              <a:srgbClr val="4454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A4FFB04-010F-CBC7-465D-9164E6CF5A52}"/>
                </a:ext>
              </a:extLst>
            </p:cNvPr>
            <p:cNvSpPr/>
            <p:nvPr/>
          </p:nvSpPr>
          <p:spPr>
            <a:xfrm>
              <a:off x="1952665" y="4932861"/>
              <a:ext cx="114160" cy="114160"/>
            </a:xfrm>
            <a:prstGeom prst="ellipse">
              <a:avLst/>
            </a:prstGeom>
            <a:solidFill>
              <a:srgbClr val="2DA099"/>
            </a:solidFill>
            <a:ln>
              <a:solidFill>
                <a:srgbClr val="2DA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AB96A-F049-6C2B-663B-01A4E1A2F932}"/>
                </a:ext>
              </a:extLst>
            </p:cNvPr>
            <p:cNvSpPr/>
            <p:nvPr/>
          </p:nvSpPr>
          <p:spPr>
            <a:xfrm>
              <a:off x="3179939" y="4932861"/>
              <a:ext cx="114160" cy="114160"/>
            </a:xfrm>
            <a:prstGeom prst="ellipse">
              <a:avLst/>
            </a:prstGeom>
            <a:solidFill>
              <a:srgbClr val="029676"/>
            </a:solidFill>
            <a:ln>
              <a:solidFill>
                <a:srgbClr val="029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8B9E2B-5C2A-1485-FF39-0156B6D04587}"/>
                </a:ext>
              </a:extLst>
            </p:cNvPr>
            <p:cNvSpPr/>
            <p:nvPr/>
          </p:nvSpPr>
          <p:spPr>
            <a:xfrm>
              <a:off x="4312033" y="4932861"/>
              <a:ext cx="114160" cy="114160"/>
            </a:xfrm>
            <a:prstGeom prst="ellipse">
              <a:avLst/>
            </a:prstGeom>
            <a:solidFill>
              <a:srgbClr val="9AC458"/>
            </a:solidFill>
            <a:ln>
              <a:solidFill>
                <a:srgbClr val="9AC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450A695-BF15-C10B-CBB4-C13CD32F8D6F}"/>
                </a:ext>
              </a:extLst>
            </p:cNvPr>
            <p:cNvSpPr/>
            <p:nvPr/>
          </p:nvSpPr>
          <p:spPr>
            <a:xfrm>
              <a:off x="5471950" y="4932861"/>
              <a:ext cx="114160" cy="114160"/>
            </a:xfrm>
            <a:prstGeom prst="ellipse">
              <a:avLst/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49441E4-3199-1781-DBBD-61EC2E673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57" y="3790104"/>
              <a:ext cx="503661" cy="540158"/>
            </a:xfrm>
            <a:prstGeom prst="rect">
              <a:avLst/>
            </a:prstGeom>
          </p:spPr>
        </p:pic>
        <p:pic>
          <p:nvPicPr>
            <p:cNvPr id="95" name="Picture 6" descr="Planning - Free marketing icons">
              <a:extLst>
                <a:ext uri="{FF2B5EF4-FFF2-40B4-BE49-F238E27FC236}">
                  <a16:creationId xmlns:a16="http://schemas.microsoft.com/office/drawing/2014/main" id="{185A01B9-0395-02F5-376C-B9FE122F6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330" y="3295937"/>
              <a:ext cx="522815" cy="52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0" descr="To-go Icons - Free SVG &amp; PNG To-go Images - Noun Project">
              <a:extLst>
                <a:ext uri="{FF2B5EF4-FFF2-40B4-BE49-F238E27FC236}">
                  <a16:creationId xmlns:a16="http://schemas.microsoft.com/office/drawing/2014/main" id="{992F1D91-DEBF-997A-9321-53B69F930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066" y="3760416"/>
              <a:ext cx="586885" cy="586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2" descr="Generate Report icon PNG and SVG Vector Free Download">
              <a:extLst>
                <a:ext uri="{FF2B5EF4-FFF2-40B4-BE49-F238E27FC236}">
                  <a16:creationId xmlns:a16="http://schemas.microsoft.com/office/drawing/2014/main" id="{0CFCFC08-6A7D-4F67-5B79-7C942182F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016" y="3325479"/>
              <a:ext cx="425693" cy="49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5F7DDE47-A795-4683-8317-4F014D30C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56" y="3771360"/>
              <a:ext cx="564998" cy="564998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3B830-1772-B892-E884-40C5FC107BD5}"/>
              </a:ext>
            </a:extLst>
          </p:cNvPr>
          <p:cNvGrpSpPr/>
          <p:nvPr/>
        </p:nvGrpSpPr>
        <p:grpSpPr>
          <a:xfrm>
            <a:off x="916863" y="5459944"/>
            <a:ext cx="4669247" cy="973360"/>
            <a:chOff x="916863" y="5459944"/>
            <a:chExt cx="4669247" cy="97336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7CD936D-2EDC-1622-FB34-F8823BBBD49C}"/>
                </a:ext>
              </a:extLst>
            </p:cNvPr>
            <p:cNvCxnSpPr/>
            <p:nvPr/>
          </p:nvCxnSpPr>
          <p:spPr>
            <a:xfrm>
              <a:off x="5586110" y="5883535"/>
              <a:ext cx="0" cy="5497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38CC53A-66E1-0098-35B9-EA40719AA74E}"/>
                </a:ext>
              </a:extLst>
            </p:cNvPr>
            <p:cNvCxnSpPr>
              <a:cxnSpLocks/>
            </p:cNvCxnSpPr>
            <p:nvPr/>
          </p:nvCxnSpPr>
          <p:spPr>
            <a:xfrm>
              <a:off x="916863" y="5459944"/>
              <a:ext cx="0" cy="970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C5B4200-ACF6-869A-3D86-68858850AC1A}"/>
                </a:ext>
              </a:extLst>
            </p:cNvPr>
            <p:cNvCxnSpPr/>
            <p:nvPr/>
          </p:nvCxnSpPr>
          <p:spPr>
            <a:xfrm>
              <a:off x="916863" y="6433304"/>
              <a:ext cx="466924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78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9E7C28-DAF0-B067-1E19-BF8A330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Partner &amp; Contract Alignment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3B96AF-B247-3F0F-012B-150BAC31D857}"/>
              </a:ext>
            </a:extLst>
          </p:cNvPr>
          <p:cNvGrpSpPr/>
          <p:nvPr/>
        </p:nvGrpSpPr>
        <p:grpSpPr>
          <a:xfrm>
            <a:off x="485963" y="1779622"/>
            <a:ext cx="10991353" cy="4358342"/>
            <a:chOff x="72562" y="946924"/>
            <a:chExt cx="9070408" cy="34914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5BC508C-1321-337E-A62E-7531E6B52067}"/>
                </a:ext>
              </a:extLst>
            </p:cNvPr>
            <p:cNvGrpSpPr/>
            <p:nvPr/>
          </p:nvGrpSpPr>
          <p:grpSpPr>
            <a:xfrm>
              <a:off x="72562" y="973533"/>
              <a:ext cx="9070408" cy="3196434"/>
              <a:chOff x="72562" y="1168497"/>
              <a:chExt cx="9070408" cy="319643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485DA1E-F988-1C03-56E9-DFEF4EF31B2A}"/>
                  </a:ext>
                </a:extLst>
              </p:cNvPr>
              <p:cNvGrpSpPr/>
              <p:nvPr/>
            </p:nvGrpSpPr>
            <p:grpSpPr>
              <a:xfrm>
                <a:off x="72562" y="2040105"/>
                <a:ext cx="1539263" cy="1534511"/>
                <a:chOff x="5248285" y="2270563"/>
                <a:chExt cx="1539263" cy="1534511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C1EF6F3-ACC9-6FE7-6C18-AB685B71A254}"/>
                    </a:ext>
                  </a:extLst>
                </p:cNvPr>
                <p:cNvSpPr/>
                <p:nvPr/>
              </p:nvSpPr>
              <p:spPr>
                <a:xfrm>
                  <a:off x="5642689" y="2660215"/>
                  <a:ext cx="1144859" cy="114485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B83BDE2D-FA76-E8D9-0736-443676D4B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8285" y="2270563"/>
                  <a:ext cx="788807" cy="779303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E487D8E-7C32-6DC8-3F78-84413EBDEDDE}"/>
                  </a:ext>
                </a:extLst>
              </p:cNvPr>
              <p:cNvGrpSpPr/>
              <p:nvPr/>
            </p:nvGrpSpPr>
            <p:grpSpPr>
              <a:xfrm>
                <a:off x="2006227" y="2441804"/>
                <a:ext cx="1575437" cy="1534508"/>
                <a:chOff x="2006227" y="2441804"/>
                <a:chExt cx="1575437" cy="1534508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D40878B0-D9AC-F4FC-1337-73C9E3665D3B}"/>
                    </a:ext>
                  </a:extLst>
                </p:cNvPr>
                <p:cNvGrpSpPr/>
                <p:nvPr/>
              </p:nvGrpSpPr>
              <p:grpSpPr>
                <a:xfrm>
                  <a:off x="2006227" y="2441804"/>
                  <a:ext cx="1575437" cy="1534508"/>
                  <a:chOff x="5642689" y="2660215"/>
                  <a:chExt cx="1575437" cy="1534508"/>
                </a:xfrm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91B8B500-3C46-9193-120D-C29AF1F1FEB0}"/>
                      </a:ext>
                    </a:extLst>
                  </p:cNvPr>
                  <p:cNvSpPr/>
                  <p:nvPr/>
                </p:nvSpPr>
                <p:spPr>
                  <a:xfrm>
                    <a:off x="5642689" y="2660215"/>
                    <a:ext cx="1144859" cy="1144859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AC3F80C1-A2E3-F387-1350-4B1FEEB2FD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29319" y="3415420"/>
                    <a:ext cx="788807" cy="77930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2FE95D2-2720-C3F2-4381-D01C4D81C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1108" y="2871446"/>
                  <a:ext cx="695096" cy="309704"/>
                </a:xfrm>
                <a:prstGeom prst="rect">
                  <a:avLst/>
                </a:prstGeom>
              </p:spPr>
            </p:pic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5986939-FAA4-D062-B1A7-D4FB0EDB7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156" y="2571750"/>
                <a:ext cx="0" cy="1282855"/>
              </a:xfrm>
              <a:prstGeom prst="line">
                <a:avLst/>
              </a:prstGeom>
              <a:ln w="12700">
                <a:solidFill>
                  <a:srgbClr val="1A242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E2CA9F5-7C7A-0BEF-B399-306541D79D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156" y="3854605"/>
                <a:ext cx="2801155" cy="0"/>
              </a:xfrm>
              <a:prstGeom prst="line">
                <a:avLst/>
              </a:prstGeom>
              <a:ln w="12700">
                <a:solidFill>
                  <a:srgbClr val="1A242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5DD4F61-D65D-6B92-9866-243545E095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8294" y="3854605"/>
                <a:ext cx="486935" cy="0"/>
              </a:xfrm>
              <a:prstGeom prst="line">
                <a:avLst/>
              </a:prstGeom>
              <a:ln w="12700">
                <a:solidFill>
                  <a:srgbClr val="1A242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6D4CCF7-87D4-D347-D118-E36B1F4B15D6}"/>
                  </a:ext>
                </a:extLst>
              </p:cNvPr>
              <p:cNvGrpSpPr/>
              <p:nvPr/>
            </p:nvGrpSpPr>
            <p:grpSpPr>
              <a:xfrm>
                <a:off x="4184846" y="1615782"/>
                <a:ext cx="2818330" cy="2749149"/>
                <a:chOff x="4176566" y="1394401"/>
                <a:chExt cx="2818330" cy="2749149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AA670C0B-F694-DB99-6DB4-6A3FCB947683}"/>
                    </a:ext>
                  </a:extLst>
                </p:cNvPr>
                <p:cNvGrpSpPr/>
                <p:nvPr/>
              </p:nvGrpSpPr>
              <p:grpSpPr>
                <a:xfrm>
                  <a:off x="4176566" y="1394401"/>
                  <a:ext cx="2818330" cy="794613"/>
                  <a:chOff x="4176566" y="1394401"/>
                  <a:chExt cx="2818330" cy="794613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F843E2B-4F07-8A1F-E107-629A07C0736E}"/>
                      </a:ext>
                    </a:extLst>
                  </p:cNvPr>
                  <p:cNvSpPr/>
                  <p:nvPr/>
                </p:nvSpPr>
                <p:spPr>
                  <a:xfrm>
                    <a:off x="4176566" y="1400206"/>
                    <a:ext cx="788808" cy="7888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DF6FC995-1A89-23D2-3877-0942414444F8}"/>
                      </a:ext>
                    </a:extLst>
                  </p:cNvPr>
                  <p:cNvSpPr/>
                  <p:nvPr/>
                </p:nvSpPr>
                <p:spPr>
                  <a:xfrm>
                    <a:off x="5191327" y="1400206"/>
                    <a:ext cx="788808" cy="7888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ABE9E36C-02C1-43D0-4E48-6BA42AB31627}"/>
                      </a:ext>
                    </a:extLst>
                  </p:cNvPr>
                  <p:cNvSpPr/>
                  <p:nvPr/>
                </p:nvSpPr>
                <p:spPr>
                  <a:xfrm>
                    <a:off x="6206088" y="1394401"/>
                    <a:ext cx="788808" cy="7888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2F7625E1-26FE-B08C-6799-8AF2EF6FF839}"/>
                    </a:ext>
                  </a:extLst>
                </p:cNvPr>
                <p:cNvGrpSpPr/>
                <p:nvPr/>
              </p:nvGrpSpPr>
              <p:grpSpPr>
                <a:xfrm>
                  <a:off x="4176566" y="2371669"/>
                  <a:ext cx="2818330" cy="794613"/>
                  <a:chOff x="4176566" y="1394401"/>
                  <a:chExt cx="2818330" cy="794613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F9647D4C-9EF7-B956-56C1-11E395E04718}"/>
                      </a:ext>
                    </a:extLst>
                  </p:cNvPr>
                  <p:cNvSpPr/>
                  <p:nvPr/>
                </p:nvSpPr>
                <p:spPr>
                  <a:xfrm>
                    <a:off x="4176566" y="1400206"/>
                    <a:ext cx="788808" cy="7888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1C11FE41-397C-40C3-524F-B578E5572B5F}"/>
                      </a:ext>
                    </a:extLst>
                  </p:cNvPr>
                  <p:cNvSpPr/>
                  <p:nvPr/>
                </p:nvSpPr>
                <p:spPr>
                  <a:xfrm>
                    <a:off x="5191327" y="1400206"/>
                    <a:ext cx="788808" cy="7888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F3C9D95F-BBCE-1F51-57D1-647F16146975}"/>
                      </a:ext>
                    </a:extLst>
                  </p:cNvPr>
                  <p:cNvSpPr/>
                  <p:nvPr/>
                </p:nvSpPr>
                <p:spPr>
                  <a:xfrm>
                    <a:off x="6206088" y="1394401"/>
                    <a:ext cx="788808" cy="7888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104BB41A-9653-EFC4-EE9A-D457BEA720C2}"/>
                    </a:ext>
                  </a:extLst>
                </p:cNvPr>
                <p:cNvGrpSpPr/>
                <p:nvPr/>
              </p:nvGrpSpPr>
              <p:grpSpPr>
                <a:xfrm>
                  <a:off x="4176566" y="3348937"/>
                  <a:ext cx="2818330" cy="794613"/>
                  <a:chOff x="4176566" y="1394401"/>
                  <a:chExt cx="2818330" cy="794613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91B08E8-91E9-C7B7-0BAB-FFD80D73C3BD}"/>
                      </a:ext>
                    </a:extLst>
                  </p:cNvPr>
                  <p:cNvSpPr/>
                  <p:nvPr/>
                </p:nvSpPr>
                <p:spPr>
                  <a:xfrm>
                    <a:off x="4176566" y="1400206"/>
                    <a:ext cx="788808" cy="7888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26493330-65C2-B547-268B-821D4EFF10D3}"/>
                      </a:ext>
                    </a:extLst>
                  </p:cNvPr>
                  <p:cNvSpPr/>
                  <p:nvPr/>
                </p:nvSpPr>
                <p:spPr>
                  <a:xfrm>
                    <a:off x="5191327" y="1400206"/>
                    <a:ext cx="788808" cy="7888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7E51E73-2A6D-593F-ED14-E21522A20B6C}"/>
                      </a:ext>
                    </a:extLst>
                  </p:cNvPr>
                  <p:cNvSpPr/>
                  <p:nvPr/>
                </p:nvSpPr>
                <p:spPr>
                  <a:xfrm>
                    <a:off x="6206088" y="1394401"/>
                    <a:ext cx="788808" cy="7888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D4634E6-3979-715F-182E-ADA6C0385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7794" y="1450603"/>
                <a:ext cx="0" cy="2404002"/>
              </a:xfrm>
              <a:prstGeom prst="line">
                <a:avLst/>
              </a:prstGeom>
              <a:ln w="12700">
                <a:solidFill>
                  <a:srgbClr val="1A242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464CFAD-CB58-87E5-850E-D10BF4DB7D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7794" y="1450603"/>
                <a:ext cx="2884450" cy="0"/>
              </a:xfrm>
              <a:prstGeom prst="line">
                <a:avLst/>
              </a:prstGeom>
              <a:ln w="12700">
                <a:solidFill>
                  <a:srgbClr val="1A242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BD9D59E-836C-1909-19DB-66AB05F5F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036" y="1168497"/>
                <a:ext cx="571093" cy="56421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85BB726-4D2C-4EBB-E14C-97B646EEE0A9}"/>
                  </a:ext>
                </a:extLst>
              </p:cNvPr>
              <p:cNvGrpSpPr/>
              <p:nvPr/>
            </p:nvGrpSpPr>
            <p:grpSpPr>
              <a:xfrm>
                <a:off x="7567533" y="2445923"/>
                <a:ext cx="1575437" cy="1534508"/>
                <a:chOff x="5642689" y="2660215"/>
                <a:chExt cx="1575437" cy="153450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1A03450-2D86-A019-6988-A57519AEC1D5}"/>
                    </a:ext>
                  </a:extLst>
                </p:cNvPr>
                <p:cNvSpPr/>
                <p:nvPr/>
              </p:nvSpPr>
              <p:spPr>
                <a:xfrm>
                  <a:off x="5642689" y="2660215"/>
                  <a:ext cx="1144859" cy="114485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91B1470F-89C6-82EC-7594-D09F1A5883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9319" y="3415420"/>
                  <a:ext cx="788807" cy="779303"/>
                </a:xfrm>
                <a:prstGeom prst="rect">
                  <a:avLst/>
                </a:prstGeom>
              </p:spPr>
            </p:pic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0DB13CA-07F1-383A-EBC7-8C97452D2D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0233" y="3836964"/>
                <a:ext cx="1412489" cy="0"/>
              </a:xfrm>
              <a:prstGeom prst="line">
                <a:avLst/>
              </a:prstGeom>
              <a:ln w="12700">
                <a:solidFill>
                  <a:srgbClr val="1A242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9A0592A-AAD4-C6D3-1EB1-5994A4E93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233" y="1572310"/>
                <a:ext cx="0" cy="2282295"/>
              </a:xfrm>
              <a:prstGeom prst="line">
                <a:avLst/>
              </a:prstGeom>
              <a:ln w="12700">
                <a:solidFill>
                  <a:srgbClr val="1A242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67FA5E4-13AA-5AD6-2D6E-9CDAEB759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7625" y="2624254"/>
                <a:ext cx="712263" cy="71226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1D0F0DB-AB08-4EFC-EFC8-1483CE586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0245" y="1747679"/>
                <a:ext cx="817053" cy="53427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689C117-37A5-5FA4-A3F3-3AC4779FA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4846" y="1776989"/>
                <a:ext cx="798516" cy="399258"/>
              </a:xfrm>
              <a:prstGeom prst="rect">
                <a:avLst/>
              </a:prstGeom>
            </p:spPr>
          </p:pic>
          <p:pic>
            <p:nvPicPr>
              <p:cNvPr id="46" name="Picture 18" descr="AWS and Splunk NatSec Workshop: Lunch and Learn">
                <a:extLst>
                  <a:ext uri="{FF2B5EF4-FFF2-40B4-BE49-F238E27FC236}">
                    <a16:creationId xmlns:a16="http://schemas.microsoft.com/office/drawing/2014/main" id="{7CC1CF04-8A71-231E-6BC3-E4E9988888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096" y="2903166"/>
                <a:ext cx="706078" cy="168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7D5217C-AD9A-7E4B-0B60-142EE0D7C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37" y="2864251"/>
                <a:ext cx="691400" cy="32409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3E79F2E-A367-BDE7-1FF3-CBE5E7928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337" y="3761345"/>
                <a:ext cx="732480" cy="42993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AC86959-AC62-B9EE-A2D3-3CAAEFD89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2882" y="3876574"/>
                <a:ext cx="756187" cy="241943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23B67D-8544-FC01-BB4A-200688C4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286" y="3677949"/>
              <a:ext cx="580156" cy="29007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BB1A36-D235-6A6B-E49F-6462EC9F1CD1}"/>
                </a:ext>
              </a:extLst>
            </p:cNvPr>
            <p:cNvGrpSpPr/>
            <p:nvPr/>
          </p:nvGrpSpPr>
          <p:grpSpPr>
            <a:xfrm>
              <a:off x="466965" y="3379652"/>
              <a:ext cx="1258664" cy="1058709"/>
              <a:chOff x="466965" y="3379652"/>
              <a:chExt cx="1258664" cy="105870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5E6B63-A19C-17D9-FE71-1278A822F32A}"/>
                  </a:ext>
                </a:extLst>
              </p:cNvPr>
              <p:cNvSpPr txBox="1"/>
              <p:nvPr/>
            </p:nvSpPr>
            <p:spPr>
              <a:xfrm>
                <a:off x="466965" y="3846622"/>
                <a:ext cx="1258664" cy="59173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entury Gothic" panose="020B0502020202020204" pitchFamily="34" charset="0"/>
                  </a:rPr>
                  <a:t>OEM Sales Rep needs SSA Relationship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54B24F-F35F-406F-39D9-FF00FC1B18E7}"/>
                  </a:ext>
                </a:extLst>
              </p:cNvPr>
              <p:cNvCxnSpPr>
                <a:cxnSpLocks/>
                <a:stCxn id="68" idx="2"/>
              </p:cNvCxnSpPr>
              <p:nvPr/>
            </p:nvCxnSpPr>
            <p:spPr>
              <a:xfrm>
                <a:off x="1039396" y="3379652"/>
                <a:ext cx="0" cy="46640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8461B3-E634-B78D-0262-ADA4CFA4DBE3}"/>
                </a:ext>
              </a:extLst>
            </p:cNvPr>
            <p:cNvGrpSpPr/>
            <p:nvPr/>
          </p:nvGrpSpPr>
          <p:grpSpPr>
            <a:xfrm>
              <a:off x="1897908" y="1062643"/>
              <a:ext cx="1361495" cy="1184197"/>
              <a:chOff x="436740" y="3893393"/>
              <a:chExt cx="1361495" cy="118419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AF547-73F1-E293-BA36-2BC32850D3A5}"/>
                  </a:ext>
                </a:extLst>
              </p:cNvPr>
              <p:cNvSpPr txBox="1"/>
              <p:nvPr/>
            </p:nvSpPr>
            <p:spPr>
              <a:xfrm>
                <a:off x="436740" y="3893393"/>
                <a:ext cx="1361495" cy="76432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entury Gothic" panose="020B0502020202020204" pitchFamily="34" charset="0"/>
                  </a:rPr>
                  <a:t>Four Inc. Sales Rep has Partner Contact with SSA Expertise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5FB1815-3455-8376-A462-AEDA90D15525}"/>
                  </a:ext>
                </a:extLst>
              </p:cNvPr>
              <p:cNvCxnSpPr>
                <a:cxnSpLocks/>
                <a:stCxn id="27" idx="2"/>
                <a:endCxn id="66" idx="0"/>
              </p:cNvCxnSpPr>
              <p:nvPr/>
            </p:nvCxnSpPr>
            <p:spPr>
              <a:xfrm>
                <a:off x="1117488" y="4657722"/>
                <a:ext cx="1" cy="419868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6768F2-71FE-1693-D411-2D67E08EF0E9}"/>
                </a:ext>
              </a:extLst>
            </p:cNvPr>
            <p:cNvGrpSpPr/>
            <p:nvPr/>
          </p:nvGrpSpPr>
          <p:grpSpPr>
            <a:xfrm>
              <a:off x="7009120" y="946924"/>
              <a:ext cx="1703273" cy="722718"/>
              <a:chOff x="-14399" y="3833011"/>
              <a:chExt cx="1703273" cy="72271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82FE6B-7D90-1B28-3C8A-D10ABF996F4C}"/>
                  </a:ext>
                </a:extLst>
              </p:cNvPr>
              <p:cNvSpPr txBox="1"/>
              <p:nvPr/>
            </p:nvSpPr>
            <p:spPr>
              <a:xfrm>
                <a:off x="328423" y="3833011"/>
                <a:ext cx="1360451" cy="419148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entury Gothic" panose="020B0502020202020204" pitchFamily="34" charset="0"/>
                  </a:rPr>
                  <a:t>Optiv has a Rock Star SSA Rep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8E11170-F7D0-9C27-FED7-B4E09162603A}"/>
                  </a:ext>
                </a:extLst>
              </p:cNvPr>
              <p:cNvCxnSpPr>
                <a:cxnSpLocks/>
                <a:stCxn id="25" idx="1"/>
              </p:cNvCxnSpPr>
              <p:nvPr/>
            </p:nvCxnSpPr>
            <p:spPr>
              <a:xfrm flipH="1">
                <a:off x="-14399" y="4042585"/>
                <a:ext cx="342822" cy="51314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2600C-D142-09B5-DE4C-271B024543C8}"/>
                </a:ext>
              </a:extLst>
            </p:cNvPr>
            <p:cNvSpPr txBox="1"/>
            <p:nvPr/>
          </p:nvSpPr>
          <p:spPr>
            <a:xfrm>
              <a:off x="7453731" y="3846061"/>
              <a:ext cx="1258663" cy="41914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Mutual joint success at SSA!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C1121BE-55F0-3886-1CC5-942ED5EB2D79}"/>
                </a:ext>
              </a:extLst>
            </p:cNvPr>
            <p:cNvGrpSpPr/>
            <p:nvPr/>
          </p:nvGrpSpPr>
          <p:grpSpPr>
            <a:xfrm>
              <a:off x="6851754" y="1759508"/>
              <a:ext cx="543720" cy="537169"/>
              <a:chOff x="6844320" y="1759508"/>
              <a:chExt cx="543720" cy="53716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2DB5890-3917-B89D-D0A6-EB3D84A53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4320" y="1759508"/>
                <a:ext cx="543720" cy="537169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40B473A-78FA-87E3-550D-AB67B6297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2193" y="2068270"/>
                <a:ext cx="279550" cy="182798"/>
              </a:xfrm>
              <a:prstGeom prst="rect">
                <a:avLst/>
              </a:prstGeom>
            </p:spPr>
          </p:pic>
        </p:grpSp>
        <p:pic>
          <p:nvPicPr>
            <p:cNvPr id="16" name="Picture 20" descr="thundercat logo » Media | GovLoop">
              <a:extLst>
                <a:ext uri="{FF2B5EF4-FFF2-40B4-BE49-F238E27FC236}">
                  <a16:creationId xmlns:a16="http://schemas.microsoft.com/office/drawing/2014/main" id="{2F18D11C-5D4E-939D-888A-46003CEC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843" y="1678225"/>
              <a:ext cx="798517" cy="32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2" descr="RavenTek-General-Logo-609-456 - Insight Engines">
              <a:extLst>
                <a:ext uri="{FF2B5EF4-FFF2-40B4-BE49-F238E27FC236}">
                  <a16:creationId xmlns:a16="http://schemas.microsoft.com/office/drawing/2014/main" id="{9BC57A88-6FD7-3702-D5CE-D87940DC3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748" y="2495416"/>
              <a:ext cx="852443" cy="638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6309E2-A38C-5BB7-FBFF-9DB2829A8131}"/>
                </a:ext>
              </a:extLst>
            </p:cNvPr>
            <p:cNvSpPr txBox="1"/>
            <p:nvPr/>
          </p:nvSpPr>
          <p:spPr>
            <a:xfrm>
              <a:off x="645043" y="2601935"/>
              <a:ext cx="9022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OEM</a:t>
              </a:r>
              <a:endParaRPr lang="en-US" sz="20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F80513-1E4B-9EE3-CFB7-BB41D21A0144}"/>
                </a:ext>
              </a:extLst>
            </p:cNvPr>
            <p:cNvSpPr txBox="1"/>
            <p:nvPr/>
          </p:nvSpPr>
          <p:spPr>
            <a:xfrm>
              <a:off x="304289" y="2328672"/>
              <a:ext cx="507845" cy="184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Century Gothic" panose="020B0502020202020204" pitchFamily="34" charset="0"/>
                </a:rPr>
                <a:t>OEM</a:t>
              </a:r>
              <a:endParaRPr lang="en-US" sz="9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E9257B-1282-E026-0184-5533D78ABBEC}"/>
                </a:ext>
              </a:extLst>
            </p:cNvPr>
            <p:cNvSpPr txBox="1"/>
            <p:nvPr/>
          </p:nvSpPr>
          <p:spPr>
            <a:xfrm>
              <a:off x="3016166" y="3485905"/>
              <a:ext cx="507845" cy="184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Century Gothic" panose="020B0502020202020204" pitchFamily="34" charset="0"/>
                </a:rPr>
                <a:t>OEM</a:t>
              </a:r>
              <a:endParaRPr lang="en-US" sz="9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033297-9317-3C67-FEC4-02581C847AF1}"/>
                </a:ext>
              </a:extLst>
            </p:cNvPr>
            <p:cNvSpPr txBox="1"/>
            <p:nvPr/>
          </p:nvSpPr>
          <p:spPr>
            <a:xfrm>
              <a:off x="8586833" y="3491713"/>
              <a:ext cx="507845" cy="184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Century Gothic" panose="020B0502020202020204" pitchFamily="34" charset="0"/>
                </a:rPr>
                <a:t>OEM</a:t>
              </a:r>
              <a:endParaRPr lang="en-US" sz="9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4AD22B-EBA3-3465-5F2A-98AA1AF846C2}"/>
                </a:ext>
              </a:extLst>
            </p:cNvPr>
            <p:cNvSpPr txBox="1"/>
            <p:nvPr/>
          </p:nvSpPr>
          <p:spPr>
            <a:xfrm>
              <a:off x="6796673" y="1311676"/>
              <a:ext cx="507845" cy="160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dirty="0">
                  <a:latin typeface="Century Gothic" panose="020B0502020202020204" pitchFamily="34" charset="0"/>
                </a:rPr>
                <a:t>OEM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069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362AB-CE7A-A6BD-13B9-3B9951AC9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06DF5B-C244-81A1-7948-121B3D7A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96183"/>
            <a:ext cx="8731897" cy="885177"/>
          </a:xfrm>
        </p:spPr>
        <p:txBody>
          <a:bodyPr>
            <a:normAutofit/>
          </a:bodyPr>
          <a:lstStyle/>
          <a:p>
            <a:r>
              <a:rPr lang="en-US" sz="3200" dirty="0"/>
              <a:t>SLED Strength &amp; Capabilities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FF19C37B-3EA8-FD5C-5194-616CD1D9555E}"/>
              </a:ext>
            </a:extLst>
          </p:cNvPr>
          <p:cNvSpPr txBox="1">
            <a:spLocks/>
          </p:cNvSpPr>
          <p:nvPr/>
        </p:nvSpPr>
        <p:spPr>
          <a:xfrm>
            <a:off x="2641018" y="798566"/>
            <a:ext cx="8815875" cy="448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0"/>
              </a:spcBef>
              <a:buNone/>
            </a:pPr>
            <a:r>
              <a:rPr lang="en-US" altLang="en-US" sz="2000" b="0" dirty="0">
                <a:solidFill>
                  <a:schemeClr val="bg1"/>
                </a:solidFill>
                <a:latin typeface="Century Gothic" panose="020B0502020202020204" pitchFamily="34" charset="0"/>
                <a:cs typeface="Lato" pitchFamily="34" charset="0"/>
              </a:rPr>
              <a:t>Operational Excellence in the State, Local, &amp; Education Market</a:t>
            </a:r>
            <a:endParaRPr lang="en-CA" altLang="en-US" sz="2000" b="0" dirty="0">
              <a:solidFill>
                <a:schemeClr val="bg1"/>
              </a:solidFill>
              <a:latin typeface="Century Gothic" panose="020B0502020202020204" pitchFamily="34" charset="0"/>
              <a:cs typeface="Lato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C5A5C69-5766-C0EE-C0CB-B0B8588EBCE2}"/>
              </a:ext>
            </a:extLst>
          </p:cNvPr>
          <p:cNvSpPr/>
          <p:nvPr/>
        </p:nvSpPr>
        <p:spPr>
          <a:xfrm>
            <a:off x="9390315" y="1299880"/>
            <a:ext cx="2801686" cy="555811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4E738E3-8AE9-7F2D-2C72-C00F114216CB}"/>
              </a:ext>
            </a:extLst>
          </p:cNvPr>
          <p:cNvSpPr txBox="1"/>
          <p:nvPr/>
        </p:nvSpPr>
        <p:spPr>
          <a:xfrm>
            <a:off x="9593140" y="1565971"/>
            <a:ext cx="22984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75+ years of combined SLED experience, delivering a sales approach tailored to your OEM.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E7B2EFF-54A8-4125-086B-5EFEBA93AB8B}"/>
              </a:ext>
            </a:extLst>
          </p:cNvPr>
          <p:cNvSpPr txBox="1"/>
          <p:nvPr/>
        </p:nvSpPr>
        <p:spPr>
          <a:xfrm>
            <a:off x="9593140" y="4527068"/>
            <a:ext cx="247926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Four Inc. offers financing solutions for SLED transactions, unlocking new possibilities for your products in the State, Local, and Education sectors.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9DEE40A0-F1E5-539B-DEF1-48A414EE5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15" y="3401784"/>
            <a:ext cx="1372335" cy="10661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41C5DB2-EA06-1B2B-330D-E2F04AA6E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878" y="744776"/>
            <a:ext cx="1863596" cy="1863596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A887835-28C1-E0EC-5066-4156B704F808}"/>
              </a:ext>
            </a:extLst>
          </p:cNvPr>
          <p:cNvGrpSpPr/>
          <p:nvPr/>
        </p:nvGrpSpPr>
        <p:grpSpPr>
          <a:xfrm>
            <a:off x="322732" y="1703726"/>
            <a:ext cx="8595626" cy="4661216"/>
            <a:chOff x="322732" y="1703726"/>
            <a:chExt cx="8595626" cy="466121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CBD4D6B-C07E-C164-5A1C-D8D2C17BA839}"/>
                </a:ext>
              </a:extLst>
            </p:cNvPr>
            <p:cNvGrpSpPr/>
            <p:nvPr/>
          </p:nvGrpSpPr>
          <p:grpSpPr>
            <a:xfrm>
              <a:off x="322732" y="1846775"/>
              <a:ext cx="8435786" cy="4518167"/>
              <a:chOff x="1117173" y="860385"/>
              <a:chExt cx="9729753" cy="5137230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6F06948A-6BCD-D681-05A3-218D3D373FCD}"/>
                  </a:ext>
                </a:extLst>
              </p:cNvPr>
              <p:cNvCxnSpPr>
                <a:stCxn id="5" idx="3"/>
                <a:endCxn id="73" idx="1"/>
              </p:cNvCxnSpPr>
              <p:nvPr/>
            </p:nvCxnSpPr>
            <p:spPr>
              <a:xfrm>
                <a:off x="2313490" y="3429000"/>
                <a:ext cx="2506884" cy="0"/>
              </a:xfrm>
              <a:prstGeom prst="line">
                <a:avLst/>
              </a:prstGeom>
              <a:ln w="38100">
                <a:solidFill>
                  <a:srgbClr val="445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4ACBD6-E8B5-0640-14C5-F8A9C00C36B4}"/>
                  </a:ext>
                </a:extLst>
              </p:cNvPr>
              <p:cNvSpPr/>
              <p:nvPr/>
            </p:nvSpPr>
            <p:spPr>
              <a:xfrm>
                <a:off x="1345075" y="860385"/>
                <a:ext cx="1558724" cy="1558724"/>
              </a:xfrm>
              <a:prstGeom prst="rect">
                <a:avLst/>
              </a:prstGeom>
              <a:solidFill>
                <a:srgbClr val="44546A"/>
              </a:solidFill>
              <a:ln>
                <a:solidFill>
                  <a:srgbClr val="4454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060BD2-4A2F-074C-ACBC-9EF9670F3B55}"/>
                  </a:ext>
                </a:extLst>
              </p:cNvPr>
              <p:cNvSpPr/>
              <p:nvPr/>
            </p:nvSpPr>
            <p:spPr>
              <a:xfrm>
                <a:off x="1935384" y="3239947"/>
                <a:ext cx="378106" cy="378106"/>
              </a:xfrm>
              <a:prstGeom prst="rect">
                <a:avLst/>
              </a:prstGeom>
              <a:solidFill>
                <a:srgbClr val="44546A"/>
              </a:solidFill>
              <a:ln>
                <a:solidFill>
                  <a:srgbClr val="4454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04240B-F4B7-AC8D-8725-555032CF37F4}"/>
                  </a:ext>
                </a:extLst>
              </p:cNvPr>
              <p:cNvSpPr/>
              <p:nvPr/>
            </p:nvSpPr>
            <p:spPr>
              <a:xfrm>
                <a:off x="3243326" y="1066027"/>
                <a:ext cx="2799138" cy="114743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400"/>
                  </a:spcBef>
                </a:pPr>
                <a:r>
                  <a:rPr lang="en-US" sz="1600" b="1" dirty="0"/>
                  <a:t>Partner Network</a:t>
                </a: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</a:pPr>
                <a:r>
                  <a:rPr lang="en-US" sz="1100" i="0" u="none" strike="noStrike" dirty="0">
                    <a:effectLst/>
                    <a:latin typeface="Century Gothic" panose="020B0502020202020204" pitchFamily="34" charset="0"/>
                  </a:rPr>
                  <a:t>Extensive national </a:t>
                </a:r>
                <a:r>
                  <a:rPr lang="en-US" sz="1100" i="0" dirty="0">
                    <a:effectLst/>
                    <a:latin typeface="Century Gothic" panose="020B0502020202020204" pitchFamily="34" charset="0"/>
                  </a:rPr>
                  <a:t>Partner Network </a:t>
                </a:r>
                <a:r>
                  <a:rPr lang="en-US" sz="1100" i="0" u="none" strike="noStrike" dirty="0">
                    <a:effectLst/>
                    <a:latin typeface="Century Gothic" panose="020B0502020202020204" pitchFamily="34" charset="0"/>
                  </a:rPr>
                  <a:t>providing boots-on-the-ground &amp; local relationship access to thousands of SLED Customers</a:t>
                </a:r>
                <a:r>
                  <a:rPr lang="en-US" sz="1100" i="0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.</a:t>
                </a:r>
                <a:endPara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(Body)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3B85938-81FC-D5E3-34D5-7E3701E6C970}"/>
                  </a:ext>
                </a:extLst>
              </p:cNvPr>
              <p:cNvSpPr/>
              <p:nvPr/>
            </p:nvSpPr>
            <p:spPr>
              <a:xfrm flipH="1">
                <a:off x="9288202" y="860385"/>
                <a:ext cx="1558724" cy="1558724"/>
              </a:xfrm>
              <a:prstGeom prst="rect">
                <a:avLst/>
              </a:prstGeom>
              <a:solidFill>
                <a:srgbClr val="9AC458"/>
              </a:solidFill>
              <a:ln>
                <a:solidFill>
                  <a:srgbClr val="9AC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6DD8382-F1E7-D10E-F4C2-446DEDFC8CE1}"/>
                  </a:ext>
                </a:extLst>
              </p:cNvPr>
              <p:cNvSpPr/>
              <p:nvPr/>
            </p:nvSpPr>
            <p:spPr>
              <a:xfrm flipH="1">
                <a:off x="9878511" y="3239947"/>
                <a:ext cx="378106" cy="378106"/>
              </a:xfrm>
              <a:prstGeom prst="rect">
                <a:avLst/>
              </a:prstGeom>
              <a:solidFill>
                <a:srgbClr val="9AC458"/>
              </a:solidFill>
              <a:ln>
                <a:solidFill>
                  <a:srgbClr val="9AC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800DA37-F0FA-1853-8ABD-6AB438A89697}"/>
                  </a:ext>
                </a:extLst>
              </p:cNvPr>
              <p:cNvSpPr/>
              <p:nvPr/>
            </p:nvSpPr>
            <p:spPr>
              <a:xfrm flipH="1">
                <a:off x="6558857" y="935986"/>
                <a:ext cx="2347286" cy="1407516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r">
                  <a:lnSpc>
                    <a:spcPct val="110000"/>
                  </a:lnSpc>
                  <a:spcBef>
                    <a:spcPts val="400"/>
                  </a:spcBef>
                </a:pPr>
                <a:r>
                  <a:rPr lang="en-US" sz="1600" b="1" dirty="0"/>
                  <a:t>Demand Generation</a:t>
                </a:r>
              </a:p>
              <a:p>
                <a:pPr algn="r">
                  <a:lnSpc>
                    <a:spcPct val="110000"/>
                  </a:lnSpc>
                  <a:spcBef>
                    <a:spcPts val="400"/>
                  </a:spcBef>
                </a:pPr>
                <a:r>
                  <a:rPr lang="en-US" sz="1100" dirty="0"/>
                  <a:t>Industry-leading Demand Generation by a dedicated team using innovative analysis of SLED market trends &amp; funding sources.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4B966F9-70DA-93A0-A342-AF820773AEF6}"/>
                  </a:ext>
                </a:extLst>
              </p:cNvPr>
              <p:cNvSpPr/>
              <p:nvPr/>
            </p:nvSpPr>
            <p:spPr>
              <a:xfrm>
                <a:off x="4820374" y="3239947"/>
                <a:ext cx="378106" cy="378106"/>
              </a:xfrm>
              <a:prstGeom prst="rect">
                <a:avLst/>
              </a:prstGeom>
              <a:solidFill>
                <a:srgbClr val="2DA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104DD75-A7F2-5071-6652-197F295F6D9D}"/>
                  </a:ext>
                </a:extLst>
              </p:cNvPr>
              <p:cNvSpPr/>
              <p:nvPr/>
            </p:nvSpPr>
            <p:spPr>
              <a:xfrm>
                <a:off x="4230065" y="4438891"/>
                <a:ext cx="1558724" cy="1558724"/>
              </a:xfrm>
              <a:prstGeom prst="rect">
                <a:avLst/>
              </a:prstGeom>
              <a:solidFill>
                <a:srgbClr val="2DA099"/>
              </a:solidFill>
              <a:ln>
                <a:solidFill>
                  <a:srgbClr val="2DA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5C3E24-6FCA-F3C1-FAD8-84310D4FB99A}"/>
                  </a:ext>
                </a:extLst>
              </p:cNvPr>
              <p:cNvSpPr/>
              <p:nvPr/>
            </p:nvSpPr>
            <p:spPr>
              <a:xfrm>
                <a:off x="1117173" y="4726213"/>
                <a:ext cx="2752684" cy="984080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r">
                  <a:lnSpc>
                    <a:spcPct val="110000"/>
                  </a:lnSpc>
                  <a:spcBef>
                    <a:spcPts val="400"/>
                  </a:spcBef>
                </a:pPr>
                <a:r>
                  <a:rPr lang="en-US" sz="1600" b="1" dirty="0"/>
                  <a:t>Marketing</a:t>
                </a:r>
              </a:p>
              <a:p>
                <a:pPr algn="r">
                  <a:lnSpc>
                    <a:spcPct val="110000"/>
                  </a:lnSpc>
                  <a:spcBef>
                    <a:spcPts val="400"/>
                  </a:spcBef>
                </a:pPr>
                <a:r>
                  <a:rPr lang="en-US" sz="1100" dirty="0"/>
                  <a:t>Marketing across diverse platforms leveraging existing install-base insights &amp; market intelligence.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282B1E2-AD12-E9AA-5AB9-1AA357A3F07E}"/>
                  </a:ext>
                </a:extLst>
              </p:cNvPr>
              <p:cNvSpPr/>
              <p:nvPr/>
            </p:nvSpPr>
            <p:spPr>
              <a:xfrm flipH="1">
                <a:off x="6993521" y="3239947"/>
                <a:ext cx="378106" cy="378106"/>
              </a:xfrm>
              <a:prstGeom prst="rect">
                <a:avLst/>
              </a:prstGeom>
              <a:solidFill>
                <a:srgbClr val="029676"/>
              </a:solidFill>
              <a:ln>
                <a:solidFill>
                  <a:srgbClr val="0296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4E5E96E-FB7A-62AB-645F-6A6B6439A7B1}"/>
                  </a:ext>
                </a:extLst>
              </p:cNvPr>
              <p:cNvSpPr/>
              <p:nvPr/>
            </p:nvSpPr>
            <p:spPr>
              <a:xfrm flipH="1">
                <a:off x="6403212" y="4438891"/>
                <a:ext cx="1558724" cy="1558724"/>
              </a:xfrm>
              <a:prstGeom prst="rect">
                <a:avLst/>
              </a:prstGeom>
              <a:solidFill>
                <a:srgbClr val="0296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285DC8D-D9AE-57D7-9EDC-35C102CA6799}"/>
                  </a:ext>
                </a:extLst>
              </p:cNvPr>
              <p:cNvSpPr/>
              <p:nvPr/>
            </p:nvSpPr>
            <p:spPr>
              <a:xfrm flipH="1">
                <a:off x="8321557" y="4747347"/>
                <a:ext cx="2373774" cy="941810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400"/>
                  </a:spcBef>
                </a:pPr>
                <a:r>
                  <a:rPr lang="en-US" sz="1600" b="1" dirty="0"/>
                  <a:t>Purchasing Vehicles</a:t>
                </a: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</a:pPr>
                <a:r>
                  <a:rPr lang="en-US" sz="1100" dirty="0"/>
                  <a:t>Purchasing Vehicles across multiple channel paths for many top contracts.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8940DDA-6196-7275-1FDF-39D01447D4EA}"/>
                  </a:ext>
                </a:extLst>
              </p:cNvPr>
              <p:cNvCxnSpPr>
                <a:stCxn id="73" idx="3"/>
                <a:endCxn id="76" idx="3"/>
              </p:cNvCxnSpPr>
              <p:nvPr/>
            </p:nvCxnSpPr>
            <p:spPr>
              <a:xfrm>
                <a:off x="5198480" y="3429000"/>
                <a:ext cx="1795041" cy="0"/>
              </a:xfrm>
              <a:prstGeom prst="line">
                <a:avLst/>
              </a:prstGeom>
              <a:ln w="38100">
                <a:solidFill>
                  <a:srgbClr val="2DA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DF927A2-5A69-35E1-B76E-BA985DD28506}"/>
                  </a:ext>
                </a:extLst>
              </p:cNvPr>
              <p:cNvCxnSpPr>
                <a:stCxn id="76" idx="1"/>
                <a:endCxn id="71" idx="3"/>
              </p:cNvCxnSpPr>
              <p:nvPr/>
            </p:nvCxnSpPr>
            <p:spPr>
              <a:xfrm>
                <a:off x="7371627" y="3429000"/>
                <a:ext cx="2506884" cy="0"/>
              </a:xfrm>
              <a:prstGeom prst="line">
                <a:avLst/>
              </a:prstGeom>
              <a:ln w="38100">
                <a:solidFill>
                  <a:srgbClr val="0296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CEA2683-3835-AE3A-6882-CB9DB068DA71}"/>
                  </a:ext>
                </a:extLst>
              </p:cNvPr>
              <p:cNvCxnSpPr>
                <a:stCxn id="5" idx="0"/>
                <a:endCxn id="4" idx="2"/>
              </p:cNvCxnSpPr>
              <p:nvPr/>
            </p:nvCxnSpPr>
            <p:spPr>
              <a:xfrm flipV="1">
                <a:off x="2124437" y="2419109"/>
                <a:ext cx="0" cy="820838"/>
              </a:xfrm>
              <a:prstGeom prst="line">
                <a:avLst/>
              </a:prstGeom>
              <a:ln w="38100">
                <a:solidFill>
                  <a:srgbClr val="445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E309928-568C-48E3-AD24-52B4C4D31D63}"/>
                  </a:ext>
                </a:extLst>
              </p:cNvPr>
              <p:cNvCxnSpPr>
                <a:stCxn id="73" idx="2"/>
                <a:endCxn id="74" idx="0"/>
              </p:cNvCxnSpPr>
              <p:nvPr/>
            </p:nvCxnSpPr>
            <p:spPr>
              <a:xfrm>
                <a:off x="5009427" y="3618053"/>
                <a:ext cx="0" cy="820838"/>
              </a:xfrm>
              <a:prstGeom prst="line">
                <a:avLst/>
              </a:prstGeom>
              <a:ln w="38100">
                <a:solidFill>
                  <a:srgbClr val="2DA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35A0469-91E9-6353-08D0-A52111379FFA}"/>
                  </a:ext>
                </a:extLst>
              </p:cNvPr>
              <p:cNvCxnSpPr>
                <a:stCxn id="76" idx="2"/>
                <a:endCxn id="77" idx="0"/>
              </p:cNvCxnSpPr>
              <p:nvPr/>
            </p:nvCxnSpPr>
            <p:spPr>
              <a:xfrm>
                <a:off x="7182574" y="3618053"/>
                <a:ext cx="0" cy="820838"/>
              </a:xfrm>
              <a:prstGeom prst="line">
                <a:avLst/>
              </a:prstGeom>
              <a:ln w="38100">
                <a:solidFill>
                  <a:srgbClr val="0296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32D29EA-B021-BAD5-C56F-9D1D57CD753E}"/>
                  </a:ext>
                </a:extLst>
              </p:cNvPr>
              <p:cNvCxnSpPr>
                <a:stCxn id="71" idx="0"/>
                <a:endCxn id="70" idx="2"/>
              </p:cNvCxnSpPr>
              <p:nvPr/>
            </p:nvCxnSpPr>
            <p:spPr>
              <a:xfrm flipV="1">
                <a:off x="10067564" y="2419109"/>
                <a:ext cx="0" cy="820838"/>
              </a:xfrm>
              <a:prstGeom prst="line">
                <a:avLst/>
              </a:prstGeom>
              <a:ln w="38100">
                <a:solidFill>
                  <a:srgbClr val="9AC4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32A85CC8-7B72-A1C5-65E1-A5982C969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97" y="2116439"/>
              <a:ext cx="831556" cy="831556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E1E2D33-0875-9D00-7CB0-E87D3EDD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6351" y="5115464"/>
              <a:ext cx="1113918" cy="1113918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3BAA7756-7F9C-D105-0B12-A0C70DA71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75" y="1703726"/>
              <a:ext cx="1683083" cy="168308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D37F351E-B1FA-B9F2-37FF-EF48823AC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67510" y="5174920"/>
              <a:ext cx="1021258" cy="1021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83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F0580-31EA-1F21-C08B-E192EF572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8FDAC4-AEE9-36F7-630D-F1796977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400983"/>
            <a:ext cx="9032216" cy="88517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SLED Partner Network &amp; Contract Access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FA47C3-4905-0BD5-0D49-C34F27956A7E}"/>
              </a:ext>
            </a:extLst>
          </p:cNvPr>
          <p:cNvGrpSpPr/>
          <p:nvPr/>
        </p:nvGrpSpPr>
        <p:grpSpPr>
          <a:xfrm>
            <a:off x="1116106" y="2084951"/>
            <a:ext cx="9959788" cy="4563464"/>
            <a:chOff x="277907" y="1423646"/>
            <a:chExt cx="11636186" cy="533157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0ABA3E-C19E-7CDA-523A-6846D2A1B59F}"/>
                </a:ext>
              </a:extLst>
            </p:cNvPr>
            <p:cNvGrpSpPr/>
            <p:nvPr/>
          </p:nvGrpSpPr>
          <p:grpSpPr>
            <a:xfrm>
              <a:off x="277907" y="1423646"/>
              <a:ext cx="5331578" cy="5331571"/>
              <a:chOff x="277907" y="1405716"/>
              <a:chExt cx="5331578" cy="5331571"/>
            </a:xfrm>
          </p:grpSpPr>
          <p:sp>
            <p:nvSpPr>
              <p:cNvPr id="31" name="Freeform 1171">
                <a:extLst>
                  <a:ext uri="{FF2B5EF4-FFF2-40B4-BE49-F238E27FC236}">
                    <a16:creationId xmlns:a16="http://schemas.microsoft.com/office/drawing/2014/main" id="{009401DA-6484-67F8-79BC-57D6B952A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07" y="1405716"/>
                <a:ext cx="5331578" cy="5331571"/>
              </a:xfrm>
              <a:custGeom>
                <a:avLst/>
                <a:gdLst>
                  <a:gd name="T0" fmla="*/ 633 w 1263"/>
                  <a:gd name="T1" fmla="*/ 0 h 1262"/>
                  <a:gd name="T2" fmla="*/ 717 w 1263"/>
                  <a:gd name="T3" fmla="*/ 5 h 1262"/>
                  <a:gd name="T4" fmla="*/ 800 w 1263"/>
                  <a:gd name="T5" fmla="*/ 23 h 1262"/>
                  <a:gd name="T6" fmla="*/ 878 w 1263"/>
                  <a:gd name="T7" fmla="*/ 51 h 1262"/>
                  <a:gd name="T8" fmla="*/ 951 w 1263"/>
                  <a:gd name="T9" fmla="*/ 86 h 1262"/>
                  <a:gd name="T10" fmla="*/ 1018 w 1263"/>
                  <a:gd name="T11" fmla="*/ 131 h 1262"/>
                  <a:gd name="T12" fmla="*/ 1079 w 1263"/>
                  <a:gd name="T13" fmla="*/ 186 h 1262"/>
                  <a:gd name="T14" fmla="*/ 1132 w 1263"/>
                  <a:gd name="T15" fmla="*/ 245 h 1262"/>
                  <a:gd name="T16" fmla="*/ 1177 w 1263"/>
                  <a:gd name="T17" fmla="*/ 314 h 1262"/>
                  <a:gd name="T18" fmla="*/ 1214 w 1263"/>
                  <a:gd name="T19" fmla="*/ 386 h 1262"/>
                  <a:gd name="T20" fmla="*/ 1241 w 1263"/>
                  <a:gd name="T21" fmla="*/ 463 h 1262"/>
                  <a:gd name="T22" fmla="*/ 1257 w 1263"/>
                  <a:gd name="T23" fmla="*/ 545 h 1262"/>
                  <a:gd name="T24" fmla="*/ 1263 w 1263"/>
                  <a:gd name="T25" fmla="*/ 632 h 1262"/>
                  <a:gd name="T26" fmla="*/ 1257 w 1263"/>
                  <a:gd name="T27" fmla="*/ 718 h 1262"/>
                  <a:gd name="T28" fmla="*/ 1241 w 1263"/>
                  <a:gd name="T29" fmla="*/ 799 h 1262"/>
                  <a:gd name="T30" fmla="*/ 1214 w 1263"/>
                  <a:gd name="T31" fmla="*/ 877 h 1262"/>
                  <a:gd name="T32" fmla="*/ 1177 w 1263"/>
                  <a:gd name="T33" fmla="*/ 950 h 1262"/>
                  <a:gd name="T34" fmla="*/ 1132 w 1263"/>
                  <a:gd name="T35" fmla="*/ 1017 h 1262"/>
                  <a:gd name="T36" fmla="*/ 1079 w 1263"/>
                  <a:gd name="T37" fmla="*/ 1078 h 1262"/>
                  <a:gd name="T38" fmla="*/ 1018 w 1263"/>
                  <a:gd name="T39" fmla="*/ 1131 h 1262"/>
                  <a:gd name="T40" fmla="*/ 951 w 1263"/>
                  <a:gd name="T41" fmla="*/ 1178 h 1262"/>
                  <a:gd name="T42" fmla="*/ 878 w 1263"/>
                  <a:gd name="T43" fmla="*/ 1213 h 1262"/>
                  <a:gd name="T44" fmla="*/ 800 w 1263"/>
                  <a:gd name="T45" fmla="*/ 1241 h 1262"/>
                  <a:gd name="T46" fmla="*/ 717 w 1263"/>
                  <a:gd name="T47" fmla="*/ 1258 h 1262"/>
                  <a:gd name="T48" fmla="*/ 633 w 1263"/>
                  <a:gd name="T49" fmla="*/ 1262 h 1262"/>
                  <a:gd name="T50" fmla="*/ 546 w 1263"/>
                  <a:gd name="T51" fmla="*/ 1258 h 1262"/>
                  <a:gd name="T52" fmla="*/ 464 w 1263"/>
                  <a:gd name="T53" fmla="*/ 1241 h 1262"/>
                  <a:gd name="T54" fmla="*/ 387 w 1263"/>
                  <a:gd name="T55" fmla="*/ 1213 h 1262"/>
                  <a:gd name="T56" fmla="*/ 313 w 1263"/>
                  <a:gd name="T57" fmla="*/ 1178 h 1262"/>
                  <a:gd name="T58" fmla="*/ 246 w 1263"/>
                  <a:gd name="T59" fmla="*/ 1131 h 1262"/>
                  <a:gd name="T60" fmla="*/ 185 w 1263"/>
                  <a:gd name="T61" fmla="*/ 1078 h 1262"/>
                  <a:gd name="T62" fmla="*/ 132 w 1263"/>
                  <a:gd name="T63" fmla="*/ 1017 h 1262"/>
                  <a:gd name="T64" fmla="*/ 87 w 1263"/>
                  <a:gd name="T65" fmla="*/ 950 h 1262"/>
                  <a:gd name="T66" fmla="*/ 52 w 1263"/>
                  <a:gd name="T67" fmla="*/ 877 h 1262"/>
                  <a:gd name="T68" fmla="*/ 24 w 1263"/>
                  <a:gd name="T69" fmla="*/ 799 h 1262"/>
                  <a:gd name="T70" fmla="*/ 6 w 1263"/>
                  <a:gd name="T71" fmla="*/ 718 h 1262"/>
                  <a:gd name="T72" fmla="*/ 0 w 1263"/>
                  <a:gd name="T73" fmla="*/ 632 h 1262"/>
                  <a:gd name="T74" fmla="*/ 6 w 1263"/>
                  <a:gd name="T75" fmla="*/ 545 h 1262"/>
                  <a:gd name="T76" fmla="*/ 24 w 1263"/>
                  <a:gd name="T77" fmla="*/ 463 h 1262"/>
                  <a:gd name="T78" fmla="*/ 52 w 1263"/>
                  <a:gd name="T79" fmla="*/ 386 h 1262"/>
                  <a:gd name="T80" fmla="*/ 87 w 1263"/>
                  <a:gd name="T81" fmla="*/ 314 h 1262"/>
                  <a:gd name="T82" fmla="*/ 132 w 1263"/>
                  <a:gd name="T83" fmla="*/ 245 h 1262"/>
                  <a:gd name="T84" fmla="*/ 185 w 1263"/>
                  <a:gd name="T85" fmla="*/ 186 h 1262"/>
                  <a:gd name="T86" fmla="*/ 246 w 1263"/>
                  <a:gd name="T87" fmla="*/ 131 h 1262"/>
                  <a:gd name="T88" fmla="*/ 313 w 1263"/>
                  <a:gd name="T89" fmla="*/ 86 h 1262"/>
                  <a:gd name="T90" fmla="*/ 387 w 1263"/>
                  <a:gd name="T91" fmla="*/ 51 h 1262"/>
                  <a:gd name="T92" fmla="*/ 464 w 1263"/>
                  <a:gd name="T93" fmla="*/ 23 h 1262"/>
                  <a:gd name="T94" fmla="*/ 546 w 1263"/>
                  <a:gd name="T95" fmla="*/ 5 h 1262"/>
                  <a:gd name="T96" fmla="*/ 633 w 1263"/>
                  <a:gd name="T97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3" h="1262">
                    <a:moveTo>
                      <a:pt x="633" y="0"/>
                    </a:moveTo>
                    <a:lnTo>
                      <a:pt x="717" y="5"/>
                    </a:lnTo>
                    <a:lnTo>
                      <a:pt x="800" y="23"/>
                    </a:lnTo>
                    <a:lnTo>
                      <a:pt x="878" y="51"/>
                    </a:lnTo>
                    <a:lnTo>
                      <a:pt x="951" y="86"/>
                    </a:lnTo>
                    <a:lnTo>
                      <a:pt x="1018" y="131"/>
                    </a:lnTo>
                    <a:lnTo>
                      <a:pt x="1079" y="186"/>
                    </a:lnTo>
                    <a:lnTo>
                      <a:pt x="1132" y="245"/>
                    </a:lnTo>
                    <a:lnTo>
                      <a:pt x="1177" y="314"/>
                    </a:lnTo>
                    <a:lnTo>
                      <a:pt x="1214" y="386"/>
                    </a:lnTo>
                    <a:lnTo>
                      <a:pt x="1241" y="463"/>
                    </a:lnTo>
                    <a:lnTo>
                      <a:pt x="1257" y="545"/>
                    </a:lnTo>
                    <a:lnTo>
                      <a:pt x="1263" y="632"/>
                    </a:lnTo>
                    <a:lnTo>
                      <a:pt x="1257" y="718"/>
                    </a:lnTo>
                    <a:lnTo>
                      <a:pt x="1241" y="799"/>
                    </a:lnTo>
                    <a:lnTo>
                      <a:pt x="1214" y="877"/>
                    </a:lnTo>
                    <a:lnTo>
                      <a:pt x="1177" y="950"/>
                    </a:lnTo>
                    <a:lnTo>
                      <a:pt x="1132" y="1017"/>
                    </a:lnTo>
                    <a:lnTo>
                      <a:pt x="1079" y="1078"/>
                    </a:lnTo>
                    <a:lnTo>
                      <a:pt x="1018" y="1131"/>
                    </a:lnTo>
                    <a:lnTo>
                      <a:pt x="951" y="1178"/>
                    </a:lnTo>
                    <a:lnTo>
                      <a:pt x="878" y="1213"/>
                    </a:lnTo>
                    <a:lnTo>
                      <a:pt x="800" y="1241"/>
                    </a:lnTo>
                    <a:lnTo>
                      <a:pt x="717" y="1258"/>
                    </a:lnTo>
                    <a:lnTo>
                      <a:pt x="633" y="1262"/>
                    </a:lnTo>
                    <a:lnTo>
                      <a:pt x="546" y="1258"/>
                    </a:lnTo>
                    <a:lnTo>
                      <a:pt x="464" y="1241"/>
                    </a:lnTo>
                    <a:lnTo>
                      <a:pt x="387" y="1213"/>
                    </a:lnTo>
                    <a:lnTo>
                      <a:pt x="313" y="1178"/>
                    </a:lnTo>
                    <a:lnTo>
                      <a:pt x="246" y="1131"/>
                    </a:lnTo>
                    <a:lnTo>
                      <a:pt x="185" y="1078"/>
                    </a:lnTo>
                    <a:lnTo>
                      <a:pt x="132" y="1017"/>
                    </a:lnTo>
                    <a:lnTo>
                      <a:pt x="87" y="950"/>
                    </a:lnTo>
                    <a:lnTo>
                      <a:pt x="52" y="877"/>
                    </a:lnTo>
                    <a:lnTo>
                      <a:pt x="24" y="799"/>
                    </a:lnTo>
                    <a:lnTo>
                      <a:pt x="6" y="718"/>
                    </a:lnTo>
                    <a:lnTo>
                      <a:pt x="0" y="632"/>
                    </a:lnTo>
                    <a:lnTo>
                      <a:pt x="6" y="545"/>
                    </a:lnTo>
                    <a:lnTo>
                      <a:pt x="24" y="463"/>
                    </a:lnTo>
                    <a:lnTo>
                      <a:pt x="52" y="386"/>
                    </a:lnTo>
                    <a:lnTo>
                      <a:pt x="87" y="314"/>
                    </a:lnTo>
                    <a:lnTo>
                      <a:pt x="132" y="245"/>
                    </a:lnTo>
                    <a:lnTo>
                      <a:pt x="185" y="186"/>
                    </a:lnTo>
                    <a:lnTo>
                      <a:pt x="246" y="131"/>
                    </a:lnTo>
                    <a:lnTo>
                      <a:pt x="313" y="86"/>
                    </a:lnTo>
                    <a:lnTo>
                      <a:pt x="387" y="51"/>
                    </a:lnTo>
                    <a:lnTo>
                      <a:pt x="464" y="23"/>
                    </a:lnTo>
                    <a:lnTo>
                      <a:pt x="546" y="5"/>
                    </a:lnTo>
                    <a:lnTo>
                      <a:pt x="633" y="0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9AC45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" name="Freeform 1171">
                <a:extLst>
                  <a:ext uri="{FF2B5EF4-FFF2-40B4-BE49-F238E27FC236}">
                    <a16:creationId xmlns:a16="http://schemas.microsoft.com/office/drawing/2014/main" id="{F3D2D1C1-EFD3-9853-A0C1-B7DDC83FE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54" y="1643793"/>
                <a:ext cx="4878348" cy="4878342"/>
              </a:xfrm>
              <a:custGeom>
                <a:avLst/>
                <a:gdLst>
                  <a:gd name="T0" fmla="*/ 633 w 1263"/>
                  <a:gd name="T1" fmla="*/ 0 h 1262"/>
                  <a:gd name="T2" fmla="*/ 717 w 1263"/>
                  <a:gd name="T3" fmla="*/ 5 h 1262"/>
                  <a:gd name="T4" fmla="*/ 800 w 1263"/>
                  <a:gd name="T5" fmla="*/ 23 h 1262"/>
                  <a:gd name="T6" fmla="*/ 878 w 1263"/>
                  <a:gd name="T7" fmla="*/ 51 h 1262"/>
                  <a:gd name="T8" fmla="*/ 951 w 1263"/>
                  <a:gd name="T9" fmla="*/ 86 h 1262"/>
                  <a:gd name="T10" fmla="*/ 1018 w 1263"/>
                  <a:gd name="T11" fmla="*/ 131 h 1262"/>
                  <a:gd name="T12" fmla="*/ 1079 w 1263"/>
                  <a:gd name="T13" fmla="*/ 186 h 1262"/>
                  <a:gd name="T14" fmla="*/ 1132 w 1263"/>
                  <a:gd name="T15" fmla="*/ 245 h 1262"/>
                  <a:gd name="T16" fmla="*/ 1177 w 1263"/>
                  <a:gd name="T17" fmla="*/ 314 h 1262"/>
                  <a:gd name="T18" fmla="*/ 1214 w 1263"/>
                  <a:gd name="T19" fmla="*/ 386 h 1262"/>
                  <a:gd name="T20" fmla="*/ 1241 w 1263"/>
                  <a:gd name="T21" fmla="*/ 463 h 1262"/>
                  <a:gd name="T22" fmla="*/ 1257 w 1263"/>
                  <a:gd name="T23" fmla="*/ 545 h 1262"/>
                  <a:gd name="T24" fmla="*/ 1263 w 1263"/>
                  <a:gd name="T25" fmla="*/ 632 h 1262"/>
                  <a:gd name="T26" fmla="*/ 1257 w 1263"/>
                  <a:gd name="T27" fmla="*/ 718 h 1262"/>
                  <a:gd name="T28" fmla="*/ 1241 w 1263"/>
                  <a:gd name="T29" fmla="*/ 799 h 1262"/>
                  <a:gd name="T30" fmla="*/ 1214 w 1263"/>
                  <a:gd name="T31" fmla="*/ 877 h 1262"/>
                  <a:gd name="T32" fmla="*/ 1177 w 1263"/>
                  <a:gd name="T33" fmla="*/ 950 h 1262"/>
                  <a:gd name="T34" fmla="*/ 1132 w 1263"/>
                  <a:gd name="T35" fmla="*/ 1017 h 1262"/>
                  <a:gd name="T36" fmla="*/ 1079 w 1263"/>
                  <a:gd name="T37" fmla="*/ 1078 h 1262"/>
                  <a:gd name="T38" fmla="*/ 1018 w 1263"/>
                  <a:gd name="T39" fmla="*/ 1131 h 1262"/>
                  <a:gd name="T40" fmla="*/ 951 w 1263"/>
                  <a:gd name="T41" fmla="*/ 1178 h 1262"/>
                  <a:gd name="T42" fmla="*/ 878 w 1263"/>
                  <a:gd name="T43" fmla="*/ 1213 h 1262"/>
                  <a:gd name="T44" fmla="*/ 800 w 1263"/>
                  <a:gd name="T45" fmla="*/ 1241 h 1262"/>
                  <a:gd name="T46" fmla="*/ 717 w 1263"/>
                  <a:gd name="T47" fmla="*/ 1258 h 1262"/>
                  <a:gd name="T48" fmla="*/ 633 w 1263"/>
                  <a:gd name="T49" fmla="*/ 1262 h 1262"/>
                  <a:gd name="T50" fmla="*/ 546 w 1263"/>
                  <a:gd name="T51" fmla="*/ 1258 h 1262"/>
                  <a:gd name="T52" fmla="*/ 464 w 1263"/>
                  <a:gd name="T53" fmla="*/ 1241 h 1262"/>
                  <a:gd name="T54" fmla="*/ 387 w 1263"/>
                  <a:gd name="T55" fmla="*/ 1213 h 1262"/>
                  <a:gd name="T56" fmla="*/ 313 w 1263"/>
                  <a:gd name="T57" fmla="*/ 1178 h 1262"/>
                  <a:gd name="T58" fmla="*/ 246 w 1263"/>
                  <a:gd name="T59" fmla="*/ 1131 h 1262"/>
                  <a:gd name="T60" fmla="*/ 185 w 1263"/>
                  <a:gd name="T61" fmla="*/ 1078 h 1262"/>
                  <a:gd name="T62" fmla="*/ 132 w 1263"/>
                  <a:gd name="T63" fmla="*/ 1017 h 1262"/>
                  <a:gd name="T64" fmla="*/ 87 w 1263"/>
                  <a:gd name="T65" fmla="*/ 950 h 1262"/>
                  <a:gd name="T66" fmla="*/ 52 w 1263"/>
                  <a:gd name="T67" fmla="*/ 877 h 1262"/>
                  <a:gd name="T68" fmla="*/ 24 w 1263"/>
                  <a:gd name="T69" fmla="*/ 799 h 1262"/>
                  <a:gd name="T70" fmla="*/ 6 w 1263"/>
                  <a:gd name="T71" fmla="*/ 718 h 1262"/>
                  <a:gd name="T72" fmla="*/ 0 w 1263"/>
                  <a:gd name="T73" fmla="*/ 632 h 1262"/>
                  <a:gd name="T74" fmla="*/ 6 w 1263"/>
                  <a:gd name="T75" fmla="*/ 545 h 1262"/>
                  <a:gd name="T76" fmla="*/ 24 w 1263"/>
                  <a:gd name="T77" fmla="*/ 463 h 1262"/>
                  <a:gd name="T78" fmla="*/ 52 w 1263"/>
                  <a:gd name="T79" fmla="*/ 386 h 1262"/>
                  <a:gd name="T80" fmla="*/ 87 w 1263"/>
                  <a:gd name="T81" fmla="*/ 314 h 1262"/>
                  <a:gd name="T82" fmla="*/ 132 w 1263"/>
                  <a:gd name="T83" fmla="*/ 245 h 1262"/>
                  <a:gd name="T84" fmla="*/ 185 w 1263"/>
                  <a:gd name="T85" fmla="*/ 186 h 1262"/>
                  <a:gd name="T86" fmla="*/ 246 w 1263"/>
                  <a:gd name="T87" fmla="*/ 131 h 1262"/>
                  <a:gd name="T88" fmla="*/ 313 w 1263"/>
                  <a:gd name="T89" fmla="*/ 86 h 1262"/>
                  <a:gd name="T90" fmla="*/ 387 w 1263"/>
                  <a:gd name="T91" fmla="*/ 51 h 1262"/>
                  <a:gd name="T92" fmla="*/ 464 w 1263"/>
                  <a:gd name="T93" fmla="*/ 23 h 1262"/>
                  <a:gd name="T94" fmla="*/ 546 w 1263"/>
                  <a:gd name="T95" fmla="*/ 5 h 1262"/>
                  <a:gd name="T96" fmla="*/ 633 w 1263"/>
                  <a:gd name="T97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3" h="1262">
                    <a:moveTo>
                      <a:pt x="633" y="0"/>
                    </a:moveTo>
                    <a:lnTo>
                      <a:pt x="717" y="5"/>
                    </a:lnTo>
                    <a:lnTo>
                      <a:pt x="800" y="23"/>
                    </a:lnTo>
                    <a:lnTo>
                      <a:pt x="878" y="51"/>
                    </a:lnTo>
                    <a:lnTo>
                      <a:pt x="951" y="86"/>
                    </a:lnTo>
                    <a:lnTo>
                      <a:pt x="1018" y="131"/>
                    </a:lnTo>
                    <a:lnTo>
                      <a:pt x="1079" y="186"/>
                    </a:lnTo>
                    <a:lnTo>
                      <a:pt x="1132" y="245"/>
                    </a:lnTo>
                    <a:lnTo>
                      <a:pt x="1177" y="314"/>
                    </a:lnTo>
                    <a:lnTo>
                      <a:pt x="1214" y="386"/>
                    </a:lnTo>
                    <a:lnTo>
                      <a:pt x="1241" y="463"/>
                    </a:lnTo>
                    <a:lnTo>
                      <a:pt x="1257" y="545"/>
                    </a:lnTo>
                    <a:lnTo>
                      <a:pt x="1263" y="632"/>
                    </a:lnTo>
                    <a:lnTo>
                      <a:pt x="1257" y="718"/>
                    </a:lnTo>
                    <a:lnTo>
                      <a:pt x="1241" y="799"/>
                    </a:lnTo>
                    <a:lnTo>
                      <a:pt x="1214" y="877"/>
                    </a:lnTo>
                    <a:lnTo>
                      <a:pt x="1177" y="950"/>
                    </a:lnTo>
                    <a:lnTo>
                      <a:pt x="1132" y="1017"/>
                    </a:lnTo>
                    <a:lnTo>
                      <a:pt x="1079" y="1078"/>
                    </a:lnTo>
                    <a:lnTo>
                      <a:pt x="1018" y="1131"/>
                    </a:lnTo>
                    <a:lnTo>
                      <a:pt x="951" y="1178"/>
                    </a:lnTo>
                    <a:lnTo>
                      <a:pt x="878" y="1213"/>
                    </a:lnTo>
                    <a:lnTo>
                      <a:pt x="800" y="1241"/>
                    </a:lnTo>
                    <a:lnTo>
                      <a:pt x="717" y="1258"/>
                    </a:lnTo>
                    <a:lnTo>
                      <a:pt x="633" y="1262"/>
                    </a:lnTo>
                    <a:lnTo>
                      <a:pt x="546" y="1258"/>
                    </a:lnTo>
                    <a:lnTo>
                      <a:pt x="464" y="1241"/>
                    </a:lnTo>
                    <a:lnTo>
                      <a:pt x="387" y="1213"/>
                    </a:lnTo>
                    <a:lnTo>
                      <a:pt x="313" y="1178"/>
                    </a:lnTo>
                    <a:lnTo>
                      <a:pt x="246" y="1131"/>
                    </a:lnTo>
                    <a:lnTo>
                      <a:pt x="185" y="1078"/>
                    </a:lnTo>
                    <a:lnTo>
                      <a:pt x="132" y="1017"/>
                    </a:lnTo>
                    <a:lnTo>
                      <a:pt x="87" y="950"/>
                    </a:lnTo>
                    <a:lnTo>
                      <a:pt x="52" y="877"/>
                    </a:lnTo>
                    <a:lnTo>
                      <a:pt x="24" y="799"/>
                    </a:lnTo>
                    <a:lnTo>
                      <a:pt x="6" y="718"/>
                    </a:lnTo>
                    <a:lnTo>
                      <a:pt x="0" y="632"/>
                    </a:lnTo>
                    <a:lnTo>
                      <a:pt x="6" y="545"/>
                    </a:lnTo>
                    <a:lnTo>
                      <a:pt x="24" y="463"/>
                    </a:lnTo>
                    <a:lnTo>
                      <a:pt x="52" y="386"/>
                    </a:lnTo>
                    <a:lnTo>
                      <a:pt x="87" y="314"/>
                    </a:lnTo>
                    <a:lnTo>
                      <a:pt x="132" y="245"/>
                    </a:lnTo>
                    <a:lnTo>
                      <a:pt x="185" y="186"/>
                    </a:lnTo>
                    <a:lnTo>
                      <a:pt x="246" y="131"/>
                    </a:lnTo>
                    <a:lnTo>
                      <a:pt x="313" y="86"/>
                    </a:lnTo>
                    <a:lnTo>
                      <a:pt x="387" y="51"/>
                    </a:lnTo>
                    <a:lnTo>
                      <a:pt x="464" y="23"/>
                    </a:lnTo>
                    <a:lnTo>
                      <a:pt x="546" y="5"/>
                    </a:lnTo>
                    <a:lnTo>
                      <a:pt x="63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A10289D-A911-84E9-D86A-6B9646B34178}"/>
                </a:ext>
              </a:extLst>
            </p:cNvPr>
            <p:cNvGrpSpPr/>
            <p:nvPr/>
          </p:nvGrpSpPr>
          <p:grpSpPr>
            <a:xfrm>
              <a:off x="6582515" y="1423646"/>
              <a:ext cx="5331578" cy="5331571"/>
              <a:chOff x="277907" y="1405716"/>
              <a:chExt cx="5331578" cy="5331571"/>
            </a:xfrm>
          </p:grpSpPr>
          <p:sp>
            <p:nvSpPr>
              <p:cNvPr id="34" name="Freeform 1171">
                <a:extLst>
                  <a:ext uri="{FF2B5EF4-FFF2-40B4-BE49-F238E27FC236}">
                    <a16:creationId xmlns:a16="http://schemas.microsoft.com/office/drawing/2014/main" id="{66402BCE-7133-8409-4089-828BFAC8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07" y="1405716"/>
                <a:ext cx="5331578" cy="5331571"/>
              </a:xfrm>
              <a:custGeom>
                <a:avLst/>
                <a:gdLst>
                  <a:gd name="T0" fmla="*/ 633 w 1263"/>
                  <a:gd name="T1" fmla="*/ 0 h 1262"/>
                  <a:gd name="T2" fmla="*/ 717 w 1263"/>
                  <a:gd name="T3" fmla="*/ 5 h 1262"/>
                  <a:gd name="T4" fmla="*/ 800 w 1263"/>
                  <a:gd name="T5" fmla="*/ 23 h 1262"/>
                  <a:gd name="T6" fmla="*/ 878 w 1263"/>
                  <a:gd name="T7" fmla="*/ 51 h 1262"/>
                  <a:gd name="T8" fmla="*/ 951 w 1263"/>
                  <a:gd name="T9" fmla="*/ 86 h 1262"/>
                  <a:gd name="T10" fmla="*/ 1018 w 1263"/>
                  <a:gd name="T11" fmla="*/ 131 h 1262"/>
                  <a:gd name="T12" fmla="*/ 1079 w 1263"/>
                  <a:gd name="T13" fmla="*/ 186 h 1262"/>
                  <a:gd name="T14" fmla="*/ 1132 w 1263"/>
                  <a:gd name="T15" fmla="*/ 245 h 1262"/>
                  <a:gd name="T16" fmla="*/ 1177 w 1263"/>
                  <a:gd name="T17" fmla="*/ 314 h 1262"/>
                  <a:gd name="T18" fmla="*/ 1214 w 1263"/>
                  <a:gd name="T19" fmla="*/ 386 h 1262"/>
                  <a:gd name="T20" fmla="*/ 1241 w 1263"/>
                  <a:gd name="T21" fmla="*/ 463 h 1262"/>
                  <a:gd name="T22" fmla="*/ 1257 w 1263"/>
                  <a:gd name="T23" fmla="*/ 545 h 1262"/>
                  <a:gd name="T24" fmla="*/ 1263 w 1263"/>
                  <a:gd name="T25" fmla="*/ 632 h 1262"/>
                  <a:gd name="T26" fmla="*/ 1257 w 1263"/>
                  <a:gd name="T27" fmla="*/ 718 h 1262"/>
                  <a:gd name="T28" fmla="*/ 1241 w 1263"/>
                  <a:gd name="T29" fmla="*/ 799 h 1262"/>
                  <a:gd name="T30" fmla="*/ 1214 w 1263"/>
                  <a:gd name="T31" fmla="*/ 877 h 1262"/>
                  <a:gd name="T32" fmla="*/ 1177 w 1263"/>
                  <a:gd name="T33" fmla="*/ 950 h 1262"/>
                  <a:gd name="T34" fmla="*/ 1132 w 1263"/>
                  <a:gd name="T35" fmla="*/ 1017 h 1262"/>
                  <a:gd name="T36" fmla="*/ 1079 w 1263"/>
                  <a:gd name="T37" fmla="*/ 1078 h 1262"/>
                  <a:gd name="T38" fmla="*/ 1018 w 1263"/>
                  <a:gd name="T39" fmla="*/ 1131 h 1262"/>
                  <a:gd name="T40" fmla="*/ 951 w 1263"/>
                  <a:gd name="T41" fmla="*/ 1178 h 1262"/>
                  <a:gd name="T42" fmla="*/ 878 w 1263"/>
                  <a:gd name="T43" fmla="*/ 1213 h 1262"/>
                  <a:gd name="T44" fmla="*/ 800 w 1263"/>
                  <a:gd name="T45" fmla="*/ 1241 h 1262"/>
                  <a:gd name="T46" fmla="*/ 717 w 1263"/>
                  <a:gd name="T47" fmla="*/ 1258 h 1262"/>
                  <a:gd name="T48" fmla="*/ 633 w 1263"/>
                  <a:gd name="T49" fmla="*/ 1262 h 1262"/>
                  <a:gd name="T50" fmla="*/ 546 w 1263"/>
                  <a:gd name="T51" fmla="*/ 1258 h 1262"/>
                  <a:gd name="T52" fmla="*/ 464 w 1263"/>
                  <a:gd name="T53" fmla="*/ 1241 h 1262"/>
                  <a:gd name="T54" fmla="*/ 387 w 1263"/>
                  <a:gd name="T55" fmla="*/ 1213 h 1262"/>
                  <a:gd name="T56" fmla="*/ 313 w 1263"/>
                  <a:gd name="T57" fmla="*/ 1178 h 1262"/>
                  <a:gd name="T58" fmla="*/ 246 w 1263"/>
                  <a:gd name="T59" fmla="*/ 1131 h 1262"/>
                  <a:gd name="T60" fmla="*/ 185 w 1263"/>
                  <a:gd name="T61" fmla="*/ 1078 h 1262"/>
                  <a:gd name="T62" fmla="*/ 132 w 1263"/>
                  <a:gd name="T63" fmla="*/ 1017 h 1262"/>
                  <a:gd name="T64" fmla="*/ 87 w 1263"/>
                  <a:gd name="T65" fmla="*/ 950 h 1262"/>
                  <a:gd name="T66" fmla="*/ 52 w 1263"/>
                  <a:gd name="T67" fmla="*/ 877 h 1262"/>
                  <a:gd name="T68" fmla="*/ 24 w 1263"/>
                  <a:gd name="T69" fmla="*/ 799 h 1262"/>
                  <a:gd name="T70" fmla="*/ 6 w 1263"/>
                  <a:gd name="T71" fmla="*/ 718 h 1262"/>
                  <a:gd name="T72" fmla="*/ 0 w 1263"/>
                  <a:gd name="T73" fmla="*/ 632 h 1262"/>
                  <a:gd name="T74" fmla="*/ 6 w 1263"/>
                  <a:gd name="T75" fmla="*/ 545 h 1262"/>
                  <a:gd name="T76" fmla="*/ 24 w 1263"/>
                  <a:gd name="T77" fmla="*/ 463 h 1262"/>
                  <a:gd name="T78" fmla="*/ 52 w 1263"/>
                  <a:gd name="T79" fmla="*/ 386 h 1262"/>
                  <a:gd name="T80" fmla="*/ 87 w 1263"/>
                  <a:gd name="T81" fmla="*/ 314 h 1262"/>
                  <a:gd name="T82" fmla="*/ 132 w 1263"/>
                  <a:gd name="T83" fmla="*/ 245 h 1262"/>
                  <a:gd name="T84" fmla="*/ 185 w 1263"/>
                  <a:gd name="T85" fmla="*/ 186 h 1262"/>
                  <a:gd name="T86" fmla="*/ 246 w 1263"/>
                  <a:gd name="T87" fmla="*/ 131 h 1262"/>
                  <a:gd name="T88" fmla="*/ 313 w 1263"/>
                  <a:gd name="T89" fmla="*/ 86 h 1262"/>
                  <a:gd name="T90" fmla="*/ 387 w 1263"/>
                  <a:gd name="T91" fmla="*/ 51 h 1262"/>
                  <a:gd name="T92" fmla="*/ 464 w 1263"/>
                  <a:gd name="T93" fmla="*/ 23 h 1262"/>
                  <a:gd name="T94" fmla="*/ 546 w 1263"/>
                  <a:gd name="T95" fmla="*/ 5 h 1262"/>
                  <a:gd name="T96" fmla="*/ 633 w 1263"/>
                  <a:gd name="T97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3" h="1262">
                    <a:moveTo>
                      <a:pt x="633" y="0"/>
                    </a:moveTo>
                    <a:lnTo>
                      <a:pt x="717" y="5"/>
                    </a:lnTo>
                    <a:lnTo>
                      <a:pt x="800" y="23"/>
                    </a:lnTo>
                    <a:lnTo>
                      <a:pt x="878" y="51"/>
                    </a:lnTo>
                    <a:lnTo>
                      <a:pt x="951" y="86"/>
                    </a:lnTo>
                    <a:lnTo>
                      <a:pt x="1018" y="131"/>
                    </a:lnTo>
                    <a:lnTo>
                      <a:pt x="1079" y="186"/>
                    </a:lnTo>
                    <a:lnTo>
                      <a:pt x="1132" y="245"/>
                    </a:lnTo>
                    <a:lnTo>
                      <a:pt x="1177" y="314"/>
                    </a:lnTo>
                    <a:lnTo>
                      <a:pt x="1214" y="386"/>
                    </a:lnTo>
                    <a:lnTo>
                      <a:pt x="1241" y="463"/>
                    </a:lnTo>
                    <a:lnTo>
                      <a:pt x="1257" y="545"/>
                    </a:lnTo>
                    <a:lnTo>
                      <a:pt x="1263" y="632"/>
                    </a:lnTo>
                    <a:lnTo>
                      <a:pt x="1257" y="718"/>
                    </a:lnTo>
                    <a:lnTo>
                      <a:pt x="1241" y="799"/>
                    </a:lnTo>
                    <a:lnTo>
                      <a:pt x="1214" y="877"/>
                    </a:lnTo>
                    <a:lnTo>
                      <a:pt x="1177" y="950"/>
                    </a:lnTo>
                    <a:lnTo>
                      <a:pt x="1132" y="1017"/>
                    </a:lnTo>
                    <a:lnTo>
                      <a:pt x="1079" y="1078"/>
                    </a:lnTo>
                    <a:lnTo>
                      <a:pt x="1018" y="1131"/>
                    </a:lnTo>
                    <a:lnTo>
                      <a:pt x="951" y="1178"/>
                    </a:lnTo>
                    <a:lnTo>
                      <a:pt x="878" y="1213"/>
                    </a:lnTo>
                    <a:lnTo>
                      <a:pt x="800" y="1241"/>
                    </a:lnTo>
                    <a:lnTo>
                      <a:pt x="717" y="1258"/>
                    </a:lnTo>
                    <a:lnTo>
                      <a:pt x="633" y="1262"/>
                    </a:lnTo>
                    <a:lnTo>
                      <a:pt x="546" y="1258"/>
                    </a:lnTo>
                    <a:lnTo>
                      <a:pt x="464" y="1241"/>
                    </a:lnTo>
                    <a:lnTo>
                      <a:pt x="387" y="1213"/>
                    </a:lnTo>
                    <a:lnTo>
                      <a:pt x="313" y="1178"/>
                    </a:lnTo>
                    <a:lnTo>
                      <a:pt x="246" y="1131"/>
                    </a:lnTo>
                    <a:lnTo>
                      <a:pt x="185" y="1078"/>
                    </a:lnTo>
                    <a:lnTo>
                      <a:pt x="132" y="1017"/>
                    </a:lnTo>
                    <a:lnTo>
                      <a:pt x="87" y="950"/>
                    </a:lnTo>
                    <a:lnTo>
                      <a:pt x="52" y="877"/>
                    </a:lnTo>
                    <a:lnTo>
                      <a:pt x="24" y="799"/>
                    </a:lnTo>
                    <a:lnTo>
                      <a:pt x="6" y="718"/>
                    </a:lnTo>
                    <a:lnTo>
                      <a:pt x="0" y="632"/>
                    </a:lnTo>
                    <a:lnTo>
                      <a:pt x="6" y="545"/>
                    </a:lnTo>
                    <a:lnTo>
                      <a:pt x="24" y="463"/>
                    </a:lnTo>
                    <a:lnTo>
                      <a:pt x="52" y="386"/>
                    </a:lnTo>
                    <a:lnTo>
                      <a:pt x="87" y="314"/>
                    </a:lnTo>
                    <a:lnTo>
                      <a:pt x="132" y="245"/>
                    </a:lnTo>
                    <a:lnTo>
                      <a:pt x="185" y="186"/>
                    </a:lnTo>
                    <a:lnTo>
                      <a:pt x="246" y="131"/>
                    </a:lnTo>
                    <a:lnTo>
                      <a:pt x="313" y="86"/>
                    </a:lnTo>
                    <a:lnTo>
                      <a:pt x="387" y="51"/>
                    </a:lnTo>
                    <a:lnTo>
                      <a:pt x="464" y="23"/>
                    </a:lnTo>
                    <a:lnTo>
                      <a:pt x="546" y="5"/>
                    </a:lnTo>
                    <a:lnTo>
                      <a:pt x="633" y="0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02967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5" name="Freeform 1171">
                <a:extLst>
                  <a:ext uri="{FF2B5EF4-FFF2-40B4-BE49-F238E27FC236}">
                    <a16:creationId xmlns:a16="http://schemas.microsoft.com/office/drawing/2014/main" id="{CE8E613A-B6AC-DD7D-B9BB-91A335A18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54" y="1643793"/>
                <a:ext cx="4878348" cy="4878342"/>
              </a:xfrm>
              <a:custGeom>
                <a:avLst/>
                <a:gdLst>
                  <a:gd name="T0" fmla="*/ 633 w 1263"/>
                  <a:gd name="T1" fmla="*/ 0 h 1262"/>
                  <a:gd name="T2" fmla="*/ 717 w 1263"/>
                  <a:gd name="T3" fmla="*/ 5 h 1262"/>
                  <a:gd name="T4" fmla="*/ 800 w 1263"/>
                  <a:gd name="T5" fmla="*/ 23 h 1262"/>
                  <a:gd name="T6" fmla="*/ 878 w 1263"/>
                  <a:gd name="T7" fmla="*/ 51 h 1262"/>
                  <a:gd name="T8" fmla="*/ 951 w 1263"/>
                  <a:gd name="T9" fmla="*/ 86 h 1262"/>
                  <a:gd name="T10" fmla="*/ 1018 w 1263"/>
                  <a:gd name="T11" fmla="*/ 131 h 1262"/>
                  <a:gd name="T12" fmla="*/ 1079 w 1263"/>
                  <a:gd name="T13" fmla="*/ 186 h 1262"/>
                  <a:gd name="T14" fmla="*/ 1132 w 1263"/>
                  <a:gd name="T15" fmla="*/ 245 h 1262"/>
                  <a:gd name="T16" fmla="*/ 1177 w 1263"/>
                  <a:gd name="T17" fmla="*/ 314 h 1262"/>
                  <a:gd name="T18" fmla="*/ 1214 w 1263"/>
                  <a:gd name="T19" fmla="*/ 386 h 1262"/>
                  <a:gd name="T20" fmla="*/ 1241 w 1263"/>
                  <a:gd name="T21" fmla="*/ 463 h 1262"/>
                  <a:gd name="T22" fmla="*/ 1257 w 1263"/>
                  <a:gd name="T23" fmla="*/ 545 h 1262"/>
                  <a:gd name="T24" fmla="*/ 1263 w 1263"/>
                  <a:gd name="T25" fmla="*/ 632 h 1262"/>
                  <a:gd name="T26" fmla="*/ 1257 w 1263"/>
                  <a:gd name="T27" fmla="*/ 718 h 1262"/>
                  <a:gd name="T28" fmla="*/ 1241 w 1263"/>
                  <a:gd name="T29" fmla="*/ 799 h 1262"/>
                  <a:gd name="T30" fmla="*/ 1214 w 1263"/>
                  <a:gd name="T31" fmla="*/ 877 h 1262"/>
                  <a:gd name="T32" fmla="*/ 1177 w 1263"/>
                  <a:gd name="T33" fmla="*/ 950 h 1262"/>
                  <a:gd name="T34" fmla="*/ 1132 w 1263"/>
                  <a:gd name="T35" fmla="*/ 1017 h 1262"/>
                  <a:gd name="T36" fmla="*/ 1079 w 1263"/>
                  <a:gd name="T37" fmla="*/ 1078 h 1262"/>
                  <a:gd name="T38" fmla="*/ 1018 w 1263"/>
                  <a:gd name="T39" fmla="*/ 1131 h 1262"/>
                  <a:gd name="T40" fmla="*/ 951 w 1263"/>
                  <a:gd name="T41" fmla="*/ 1178 h 1262"/>
                  <a:gd name="T42" fmla="*/ 878 w 1263"/>
                  <a:gd name="T43" fmla="*/ 1213 h 1262"/>
                  <a:gd name="T44" fmla="*/ 800 w 1263"/>
                  <a:gd name="T45" fmla="*/ 1241 h 1262"/>
                  <a:gd name="T46" fmla="*/ 717 w 1263"/>
                  <a:gd name="T47" fmla="*/ 1258 h 1262"/>
                  <a:gd name="T48" fmla="*/ 633 w 1263"/>
                  <a:gd name="T49" fmla="*/ 1262 h 1262"/>
                  <a:gd name="T50" fmla="*/ 546 w 1263"/>
                  <a:gd name="T51" fmla="*/ 1258 h 1262"/>
                  <a:gd name="T52" fmla="*/ 464 w 1263"/>
                  <a:gd name="T53" fmla="*/ 1241 h 1262"/>
                  <a:gd name="T54" fmla="*/ 387 w 1263"/>
                  <a:gd name="T55" fmla="*/ 1213 h 1262"/>
                  <a:gd name="T56" fmla="*/ 313 w 1263"/>
                  <a:gd name="T57" fmla="*/ 1178 h 1262"/>
                  <a:gd name="T58" fmla="*/ 246 w 1263"/>
                  <a:gd name="T59" fmla="*/ 1131 h 1262"/>
                  <a:gd name="T60" fmla="*/ 185 w 1263"/>
                  <a:gd name="T61" fmla="*/ 1078 h 1262"/>
                  <a:gd name="T62" fmla="*/ 132 w 1263"/>
                  <a:gd name="T63" fmla="*/ 1017 h 1262"/>
                  <a:gd name="T64" fmla="*/ 87 w 1263"/>
                  <a:gd name="T65" fmla="*/ 950 h 1262"/>
                  <a:gd name="T66" fmla="*/ 52 w 1263"/>
                  <a:gd name="T67" fmla="*/ 877 h 1262"/>
                  <a:gd name="T68" fmla="*/ 24 w 1263"/>
                  <a:gd name="T69" fmla="*/ 799 h 1262"/>
                  <a:gd name="T70" fmla="*/ 6 w 1263"/>
                  <a:gd name="T71" fmla="*/ 718 h 1262"/>
                  <a:gd name="T72" fmla="*/ 0 w 1263"/>
                  <a:gd name="T73" fmla="*/ 632 h 1262"/>
                  <a:gd name="T74" fmla="*/ 6 w 1263"/>
                  <a:gd name="T75" fmla="*/ 545 h 1262"/>
                  <a:gd name="T76" fmla="*/ 24 w 1263"/>
                  <a:gd name="T77" fmla="*/ 463 h 1262"/>
                  <a:gd name="T78" fmla="*/ 52 w 1263"/>
                  <a:gd name="T79" fmla="*/ 386 h 1262"/>
                  <a:gd name="T80" fmla="*/ 87 w 1263"/>
                  <a:gd name="T81" fmla="*/ 314 h 1262"/>
                  <a:gd name="T82" fmla="*/ 132 w 1263"/>
                  <a:gd name="T83" fmla="*/ 245 h 1262"/>
                  <a:gd name="T84" fmla="*/ 185 w 1263"/>
                  <a:gd name="T85" fmla="*/ 186 h 1262"/>
                  <a:gd name="T86" fmla="*/ 246 w 1263"/>
                  <a:gd name="T87" fmla="*/ 131 h 1262"/>
                  <a:gd name="T88" fmla="*/ 313 w 1263"/>
                  <a:gd name="T89" fmla="*/ 86 h 1262"/>
                  <a:gd name="T90" fmla="*/ 387 w 1263"/>
                  <a:gd name="T91" fmla="*/ 51 h 1262"/>
                  <a:gd name="T92" fmla="*/ 464 w 1263"/>
                  <a:gd name="T93" fmla="*/ 23 h 1262"/>
                  <a:gd name="T94" fmla="*/ 546 w 1263"/>
                  <a:gd name="T95" fmla="*/ 5 h 1262"/>
                  <a:gd name="T96" fmla="*/ 633 w 1263"/>
                  <a:gd name="T97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3" h="1262">
                    <a:moveTo>
                      <a:pt x="633" y="0"/>
                    </a:moveTo>
                    <a:lnTo>
                      <a:pt x="717" y="5"/>
                    </a:lnTo>
                    <a:lnTo>
                      <a:pt x="800" y="23"/>
                    </a:lnTo>
                    <a:lnTo>
                      <a:pt x="878" y="51"/>
                    </a:lnTo>
                    <a:lnTo>
                      <a:pt x="951" y="86"/>
                    </a:lnTo>
                    <a:lnTo>
                      <a:pt x="1018" y="131"/>
                    </a:lnTo>
                    <a:lnTo>
                      <a:pt x="1079" y="186"/>
                    </a:lnTo>
                    <a:lnTo>
                      <a:pt x="1132" y="245"/>
                    </a:lnTo>
                    <a:lnTo>
                      <a:pt x="1177" y="314"/>
                    </a:lnTo>
                    <a:lnTo>
                      <a:pt x="1214" y="386"/>
                    </a:lnTo>
                    <a:lnTo>
                      <a:pt x="1241" y="463"/>
                    </a:lnTo>
                    <a:lnTo>
                      <a:pt x="1257" y="545"/>
                    </a:lnTo>
                    <a:lnTo>
                      <a:pt x="1263" y="632"/>
                    </a:lnTo>
                    <a:lnTo>
                      <a:pt x="1257" y="718"/>
                    </a:lnTo>
                    <a:lnTo>
                      <a:pt x="1241" y="799"/>
                    </a:lnTo>
                    <a:lnTo>
                      <a:pt x="1214" y="877"/>
                    </a:lnTo>
                    <a:lnTo>
                      <a:pt x="1177" y="950"/>
                    </a:lnTo>
                    <a:lnTo>
                      <a:pt x="1132" y="1017"/>
                    </a:lnTo>
                    <a:lnTo>
                      <a:pt x="1079" y="1078"/>
                    </a:lnTo>
                    <a:lnTo>
                      <a:pt x="1018" y="1131"/>
                    </a:lnTo>
                    <a:lnTo>
                      <a:pt x="951" y="1178"/>
                    </a:lnTo>
                    <a:lnTo>
                      <a:pt x="878" y="1213"/>
                    </a:lnTo>
                    <a:lnTo>
                      <a:pt x="800" y="1241"/>
                    </a:lnTo>
                    <a:lnTo>
                      <a:pt x="717" y="1258"/>
                    </a:lnTo>
                    <a:lnTo>
                      <a:pt x="633" y="1262"/>
                    </a:lnTo>
                    <a:lnTo>
                      <a:pt x="546" y="1258"/>
                    </a:lnTo>
                    <a:lnTo>
                      <a:pt x="464" y="1241"/>
                    </a:lnTo>
                    <a:lnTo>
                      <a:pt x="387" y="1213"/>
                    </a:lnTo>
                    <a:lnTo>
                      <a:pt x="313" y="1178"/>
                    </a:lnTo>
                    <a:lnTo>
                      <a:pt x="246" y="1131"/>
                    </a:lnTo>
                    <a:lnTo>
                      <a:pt x="185" y="1078"/>
                    </a:lnTo>
                    <a:lnTo>
                      <a:pt x="132" y="1017"/>
                    </a:lnTo>
                    <a:lnTo>
                      <a:pt x="87" y="950"/>
                    </a:lnTo>
                    <a:lnTo>
                      <a:pt x="52" y="877"/>
                    </a:lnTo>
                    <a:lnTo>
                      <a:pt x="24" y="799"/>
                    </a:lnTo>
                    <a:lnTo>
                      <a:pt x="6" y="718"/>
                    </a:lnTo>
                    <a:lnTo>
                      <a:pt x="0" y="632"/>
                    </a:lnTo>
                    <a:lnTo>
                      <a:pt x="6" y="545"/>
                    </a:lnTo>
                    <a:lnTo>
                      <a:pt x="24" y="463"/>
                    </a:lnTo>
                    <a:lnTo>
                      <a:pt x="52" y="386"/>
                    </a:lnTo>
                    <a:lnTo>
                      <a:pt x="87" y="314"/>
                    </a:lnTo>
                    <a:lnTo>
                      <a:pt x="132" y="245"/>
                    </a:lnTo>
                    <a:lnTo>
                      <a:pt x="185" y="186"/>
                    </a:lnTo>
                    <a:lnTo>
                      <a:pt x="246" y="131"/>
                    </a:lnTo>
                    <a:lnTo>
                      <a:pt x="313" y="86"/>
                    </a:lnTo>
                    <a:lnTo>
                      <a:pt x="387" y="51"/>
                    </a:lnTo>
                    <a:lnTo>
                      <a:pt x="464" y="23"/>
                    </a:lnTo>
                    <a:lnTo>
                      <a:pt x="546" y="5"/>
                    </a:lnTo>
                    <a:lnTo>
                      <a:pt x="63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1FB0DD7-A296-5BAD-B346-75D805A2AD79}"/>
                </a:ext>
              </a:extLst>
            </p:cNvPr>
            <p:cNvGrpSpPr/>
            <p:nvPr/>
          </p:nvGrpSpPr>
          <p:grpSpPr>
            <a:xfrm>
              <a:off x="4870558" y="2728530"/>
              <a:ext cx="2378257" cy="2380485"/>
              <a:chOff x="4870558" y="2728530"/>
              <a:chExt cx="2378257" cy="2380485"/>
            </a:xfrm>
          </p:grpSpPr>
          <p:sp>
            <p:nvSpPr>
              <p:cNvPr id="11" name="Freeform 1110">
                <a:extLst>
                  <a:ext uri="{FF2B5EF4-FFF2-40B4-BE49-F238E27FC236}">
                    <a16:creationId xmlns:a16="http://schemas.microsoft.com/office/drawing/2014/main" id="{D2782F74-4BA7-4A9C-756C-EA8518EC45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0558" y="2728530"/>
                <a:ext cx="2378257" cy="2380485"/>
              </a:xfrm>
              <a:prstGeom prst="ellipse">
                <a:avLst/>
              </a:prstGeom>
              <a:solidFill>
                <a:srgbClr val="44546A"/>
              </a:solidFill>
              <a:ln w="57150">
                <a:solidFill>
                  <a:srgbClr val="4454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09FAF0A-8270-5BBB-2A64-641E2A007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6401" y="3693458"/>
                <a:ext cx="1366570" cy="609333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7F663F-1656-D727-0F8E-EC35832E4487}"/>
              </a:ext>
            </a:extLst>
          </p:cNvPr>
          <p:cNvSpPr txBox="1"/>
          <p:nvPr/>
        </p:nvSpPr>
        <p:spPr>
          <a:xfrm>
            <a:off x="1304537" y="1360064"/>
            <a:ext cx="98645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600" b="1" i="0" u="none" strike="noStrike" dirty="0">
                <a:effectLst/>
                <a:latin typeface="Century Gothic" panose="020B0502020202020204" pitchFamily="34" charset="0"/>
              </a:rPr>
              <a:t>Four Inc. offer’s a diverse bench of partners &amp; contracts that balance natio</a:t>
            </a:r>
            <a:r>
              <a:rPr lang="en-US" sz="1400" b="1" i="0" u="none" strike="noStrike" dirty="0">
                <a:effectLst/>
                <a:latin typeface="Century Gothic" panose="020B0502020202020204" pitchFamily="34" charset="0"/>
              </a:rPr>
              <a:t>n</a:t>
            </a:r>
            <a:r>
              <a:rPr lang="en-US" sz="1600" b="1" i="0" u="none" strike="noStrike" dirty="0">
                <a:effectLst/>
                <a:latin typeface="Century Gothic" panose="020B0502020202020204" pitchFamily="34" charset="0"/>
              </a:rPr>
              <a:t>al coverage with regional &amp; local access to lucrative SLED relationships and set asides.</a:t>
            </a:r>
            <a:r>
              <a:rPr lang="en-US" sz="1600" b="0" i="0" dirty="0">
                <a:effectLst/>
                <a:latin typeface="Century Gothic" panose="020B0502020202020204" pitchFamily="34" charset="0"/>
              </a:rPr>
              <a:t>​</a:t>
            </a:r>
            <a:endParaRPr lang="en-US" sz="1600" b="0" i="0" dirty="0"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E901DC0-672A-95EA-F3D1-816D76F440A6}"/>
              </a:ext>
            </a:extLst>
          </p:cNvPr>
          <p:cNvGrpSpPr/>
          <p:nvPr/>
        </p:nvGrpSpPr>
        <p:grpSpPr>
          <a:xfrm>
            <a:off x="1716605" y="2792931"/>
            <a:ext cx="3258108" cy="3140999"/>
            <a:chOff x="1716605" y="2792931"/>
            <a:chExt cx="3258108" cy="314099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5FB496-CB3F-433F-3F8B-9FA2F470AFBC}"/>
                </a:ext>
              </a:extLst>
            </p:cNvPr>
            <p:cNvGrpSpPr/>
            <p:nvPr/>
          </p:nvGrpSpPr>
          <p:grpSpPr>
            <a:xfrm>
              <a:off x="1788188" y="2792931"/>
              <a:ext cx="3138839" cy="3140999"/>
              <a:chOff x="1857174" y="2905612"/>
              <a:chExt cx="2954568" cy="295660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70FA155-72BC-98FC-E49D-5049CA12F5C4}"/>
                  </a:ext>
                </a:extLst>
              </p:cNvPr>
              <p:cNvGrpSpPr/>
              <p:nvPr/>
            </p:nvGrpSpPr>
            <p:grpSpPr>
              <a:xfrm>
                <a:off x="2877258" y="2905612"/>
                <a:ext cx="914400" cy="2956601"/>
                <a:chOff x="2844279" y="2546720"/>
                <a:chExt cx="914400" cy="2956601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CFD3CC2-531E-160A-F19B-AED8D19A5310}"/>
                    </a:ext>
                  </a:extLst>
                </p:cNvPr>
                <p:cNvSpPr/>
                <p:nvPr/>
              </p:nvSpPr>
              <p:spPr>
                <a:xfrm>
                  <a:off x="2844279" y="2546720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FEFEE54-94DA-A9F7-B3DF-81777AE6A490}"/>
                    </a:ext>
                  </a:extLst>
                </p:cNvPr>
                <p:cNvSpPr/>
                <p:nvPr/>
              </p:nvSpPr>
              <p:spPr>
                <a:xfrm>
                  <a:off x="2844279" y="3308136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9793970-DA89-1CE4-F37A-6460AD0E01CC}"/>
                    </a:ext>
                  </a:extLst>
                </p:cNvPr>
                <p:cNvSpPr/>
                <p:nvPr/>
              </p:nvSpPr>
              <p:spPr>
                <a:xfrm>
                  <a:off x="2844279" y="4069552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5F7C4BE-5625-FEF7-90F5-D92AEDE3790F}"/>
                    </a:ext>
                  </a:extLst>
                </p:cNvPr>
                <p:cNvSpPr/>
                <p:nvPr/>
              </p:nvSpPr>
              <p:spPr>
                <a:xfrm>
                  <a:off x="2844279" y="4830968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CD94EB6-05C0-D133-132A-898107D4F59B}"/>
                  </a:ext>
                </a:extLst>
              </p:cNvPr>
              <p:cNvGrpSpPr/>
              <p:nvPr/>
            </p:nvGrpSpPr>
            <p:grpSpPr>
              <a:xfrm>
                <a:off x="1857174" y="3296811"/>
                <a:ext cx="914400" cy="2195185"/>
                <a:chOff x="2844279" y="2546720"/>
                <a:chExt cx="914400" cy="2195185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D0E607D-9978-25B3-45C3-ECC56BC80EB7}"/>
                    </a:ext>
                  </a:extLst>
                </p:cNvPr>
                <p:cNvSpPr/>
                <p:nvPr/>
              </p:nvSpPr>
              <p:spPr>
                <a:xfrm>
                  <a:off x="2844279" y="2546720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028C361-7189-7BF8-2AE1-B8275887D231}"/>
                    </a:ext>
                  </a:extLst>
                </p:cNvPr>
                <p:cNvSpPr/>
                <p:nvPr/>
              </p:nvSpPr>
              <p:spPr>
                <a:xfrm>
                  <a:off x="2844279" y="3308136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BB914837-29C6-17BE-4425-151D3920F417}"/>
                    </a:ext>
                  </a:extLst>
                </p:cNvPr>
                <p:cNvSpPr/>
                <p:nvPr/>
              </p:nvSpPr>
              <p:spPr>
                <a:xfrm>
                  <a:off x="2844279" y="4069552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9A00495-DC6D-8A08-40DE-4E0354345E1D}"/>
                  </a:ext>
                </a:extLst>
              </p:cNvPr>
              <p:cNvGrpSpPr/>
              <p:nvPr/>
            </p:nvGrpSpPr>
            <p:grpSpPr>
              <a:xfrm>
                <a:off x="3897342" y="3296811"/>
                <a:ext cx="914400" cy="2195185"/>
                <a:chOff x="2844279" y="2546720"/>
                <a:chExt cx="914400" cy="2195185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7C5D083-27B0-E3C7-D67F-030A08C0169A}"/>
                    </a:ext>
                  </a:extLst>
                </p:cNvPr>
                <p:cNvSpPr/>
                <p:nvPr/>
              </p:nvSpPr>
              <p:spPr>
                <a:xfrm>
                  <a:off x="2844279" y="2546720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884BB23-C2FF-CF98-897F-114EA23A882C}"/>
                    </a:ext>
                  </a:extLst>
                </p:cNvPr>
                <p:cNvSpPr/>
                <p:nvPr/>
              </p:nvSpPr>
              <p:spPr>
                <a:xfrm>
                  <a:off x="2844279" y="3308136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EF148EAD-5C4E-CF72-9557-84E8E98348E8}"/>
                    </a:ext>
                  </a:extLst>
                </p:cNvPr>
                <p:cNvSpPr/>
                <p:nvPr/>
              </p:nvSpPr>
              <p:spPr>
                <a:xfrm>
                  <a:off x="2844279" y="4069552"/>
                  <a:ext cx="914400" cy="672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D710341-B486-5F1C-B783-AFDEC9A4C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605" y="3212125"/>
              <a:ext cx="1014918" cy="674920"/>
            </a:xfrm>
            <a:prstGeom prst="rect">
              <a:avLst/>
            </a:prstGeom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E6539C8C-9CA8-C3A2-4C87-479143411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037" y="2983143"/>
              <a:ext cx="807195" cy="33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race3 | Tanium">
              <a:extLst>
                <a:ext uri="{FF2B5EF4-FFF2-40B4-BE49-F238E27FC236}">
                  <a16:creationId xmlns:a16="http://schemas.microsoft.com/office/drawing/2014/main" id="{F1F07B18-4455-BB32-7A6C-447CDD8AE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753" y="3489653"/>
              <a:ext cx="804847" cy="211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Emergent, LLC | OMNIA Partners | Public Sector">
              <a:extLst>
                <a:ext uri="{FF2B5EF4-FFF2-40B4-BE49-F238E27FC236}">
                  <a16:creationId xmlns:a16="http://schemas.microsoft.com/office/drawing/2014/main" id="{1F402C68-AD00-B4A0-9FBB-5A4B36F7C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155" y="3801246"/>
              <a:ext cx="931400" cy="260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Welcome to CDW">
              <a:extLst>
                <a:ext uri="{FF2B5EF4-FFF2-40B4-BE49-F238E27FC236}">
                  <a16:creationId xmlns:a16="http://schemas.microsoft.com/office/drawing/2014/main" id="{441B3F99-D647-72FF-6F3D-F40A6BF9D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578" y="4183877"/>
              <a:ext cx="759184" cy="40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World Wide Technology Bridges Gap Between Video Organizations, Litany of  Broadcast Applications">
              <a:extLst>
                <a:ext uri="{FF2B5EF4-FFF2-40B4-BE49-F238E27FC236}">
                  <a16:creationId xmlns:a16="http://schemas.microsoft.com/office/drawing/2014/main" id="{77775DE7-7046-2EF7-BDE9-785E9FD13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697" y="4133141"/>
              <a:ext cx="1062016" cy="48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RavenTek - IT Modernization &amp; Integration">
              <a:extLst>
                <a:ext uri="{FF2B5EF4-FFF2-40B4-BE49-F238E27FC236}">
                  <a16:creationId xmlns:a16="http://schemas.microsoft.com/office/drawing/2014/main" id="{15561E92-23B4-FB21-D393-A0C950150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061" y="4631172"/>
              <a:ext cx="829172" cy="25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AWS Marketplace: Sterling">
              <a:extLst>
                <a:ext uri="{FF2B5EF4-FFF2-40B4-BE49-F238E27FC236}">
                  <a16:creationId xmlns:a16="http://schemas.microsoft.com/office/drawing/2014/main" id="{26FF311D-8FB2-EF5A-75F1-EEB5A1B82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407" y="4979714"/>
              <a:ext cx="876844" cy="343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FF0EFB2-3A45-23F2-95DF-D1DB22D9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573" y="5420346"/>
              <a:ext cx="862452" cy="28654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F503DC68-1065-055E-55D8-A482A88AD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944" y="5071216"/>
              <a:ext cx="877258" cy="185336"/>
            </a:xfrm>
            <a:prstGeom prst="rect">
              <a:avLst/>
            </a:prstGeom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DF3FB7-9C65-4326-EBF7-6316C3C6BF14}"/>
              </a:ext>
            </a:extLst>
          </p:cNvPr>
          <p:cNvGrpSpPr/>
          <p:nvPr/>
        </p:nvGrpSpPr>
        <p:grpSpPr>
          <a:xfrm>
            <a:off x="7296437" y="2948248"/>
            <a:ext cx="2942032" cy="2924981"/>
            <a:chOff x="7296437" y="2948248"/>
            <a:chExt cx="2942032" cy="292498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5CFD9C3-AD2C-24AD-B4A1-CF10D78848A1}"/>
                </a:ext>
              </a:extLst>
            </p:cNvPr>
            <p:cNvGrpSpPr/>
            <p:nvPr/>
          </p:nvGrpSpPr>
          <p:grpSpPr>
            <a:xfrm>
              <a:off x="7363473" y="2948248"/>
              <a:ext cx="2874996" cy="2924981"/>
              <a:chOff x="7220037" y="2920007"/>
              <a:chExt cx="3087323" cy="3140999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86E3D79-B293-FFA4-8922-69EF1F417431}"/>
                  </a:ext>
                </a:extLst>
              </p:cNvPr>
              <p:cNvGrpSpPr/>
              <p:nvPr/>
            </p:nvGrpSpPr>
            <p:grpSpPr>
              <a:xfrm>
                <a:off x="8286515" y="2920007"/>
                <a:ext cx="971429" cy="3140999"/>
                <a:chOff x="8286515" y="2920007"/>
                <a:chExt cx="971429" cy="3140999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56841968-9601-DE31-DF2D-E7AF566B2060}"/>
                    </a:ext>
                  </a:extLst>
                </p:cNvPr>
                <p:cNvSpPr/>
                <p:nvPr/>
              </p:nvSpPr>
              <p:spPr>
                <a:xfrm>
                  <a:off x="8286515" y="2920007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F110250-156C-1F2D-EA5C-D9604AA46791}"/>
                    </a:ext>
                  </a:extLst>
                </p:cNvPr>
                <p:cNvSpPr/>
                <p:nvPr/>
              </p:nvSpPr>
              <p:spPr>
                <a:xfrm>
                  <a:off x="8286515" y="3728911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48C062F6-640B-0023-F859-82862B9BEF4C}"/>
                    </a:ext>
                  </a:extLst>
                </p:cNvPr>
                <p:cNvSpPr/>
                <p:nvPr/>
              </p:nvSpPr>
              <p:spPr>
                <a:xfrm>
                  <a:off x="8286515" y="4537815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2E2B27A9-E278-12C1-B75E-6824AA2D4513}"/>
                    </a:ext>
                  </a:extLst>
                </p:cNvPr>
                <p:cNvSpPr/>
                <p:nvPr/>
              </p:nvSpPr>
              <p:spPr>
                <a:xfrm>
                  <a:off x="8286515" y="5346720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2D34CA8-BE6A-59A2-C0A6-26B136E01369}"/>
                  </a:ext>
                </a:extLst>
              </p:cNvPr>
              <p:cNvGrpSpPr/>
              <p:nvPr/>
            </p:nvGrpSpPr>
            <p:grpSpPr>
              <a:xfrm>
                <a:off x="9335931" y="2920007"/>
                <a:ext cx="971429" cy="3140999"/>
                <a:chOff x="8286515" y="2920007"/>
                <a:chExt cx="971429" cy="3140999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3A78D234-BFC3-2494-DA7D-1CA5FEC91CA8}"/>
                    </a:ext>
                  </a:extLst>
                </p:cNvPr>
                <p:cNvSpPr/>
                <p:nvPr/>
              </p:nvSpPr>
              <p:spPr>
                <a:xfrm>
                  <a:off x="8286515" y="2920007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4D9EE86B-F41C-3861-2144-E1E746609586}"/>
                    </a:ext>
                  </a:extLst>
                </p:cNvPr>
                <p:cNvSpPr/>
                <p:nvPr/>
              </p:nvSpPr>
              <p:spPr>
                <a:xfrm>
                  <a:off x="8286515" y="3728911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7A40C1E0-D581-0FF3-7C15-4C0A0BDFF570}"/>
                    </a:ext>
                  </a:extLst>
                </p:cNvPr>
                <p:cNvSpPr/>
                <p:nvPr/>
              </p:nvSpPr>
              <p:spPr>
                <a:xfrm>
                  <a:off x="8286515" y="4537815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2F55267-CBD3-4E4D-E595-F51D01236A37}"/>
                    </a:ext>
                  </a:extLst>
                </p:cNvPr>
                <p:cNvSpPr/>
                <p:nvPr/>
              </p:nvSpPr>
              <p:spPr>
                <a:xfrm>
                  <a:off x="8286515" y="5346720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B31D275-6964-298B-C0E3-50B4EDD8EE16}"/>
                  </a:ext>
                </a:extLst>
              </p:cNvPr>
              <p:cNvGrpSpPr/>
              <p:nvPr/>
            </p:nvGrpSpPr>
            <p:grpSpPr>
              <a:xfrm>
                <a:off x="7220037" y="2920007"/>
                <a:ext cx="971429" cy="3140999"/>
                <a:chOff x="8286515" y="2920007"/>
                <a:chExt cx="971429" cy="3140999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20D027FF-F231-B56C-1A05-B6DC262C7C10}"/>
                    </a:ext>
                  </a:extLst>
                </p:cNvPr>
                <p:cNvSpPr/>
                <p:nvPr/>
              </p:nvSpPr>
              <p:spPr>
                <a:xfrm>
                  <a:off x="8286515" y="2920007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A631A83-1633-AFD2-7A32-AA8E9F266E71}"/>
                    </a:ext>
                  </a:extLst>
                </p:cNvPr>
                <p:cNvSpPr/>
                <p:nvPr/>
              </p:nvSpPr>
              <p:spPr>
                <a:xfrm>
                  <a:off x="8286515" y="3728911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18771FD-FEFE-F409-4DF4-4DB766BB9521}"/>
                    </a:ext>
                  </a:extLst>
                </p:cNvPr>
                <p:cNvSpPr/>
                <p:nvPr/>
              </p:nvSpPr>
              <p:spPr>
                <a:xfrm>
                  <a:off x="8286515" y="4537815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807CB19-7D3F-B88D-92E2-60E9F51CB147}"/>
                    </a:ext>
                  </a:extLst>
                </p:cNvPr>
                <p:cNvSpPr/>
                <p:nvPr/>
              </p:nvSpPr>
              <p:spPr>
                <a:xfrm>
                  <a:off x="8286515" y="5346720"/>
                  <a:ext cx="971429" cy="7142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BCDE1548-5065-B5B9-671A-9D3096EC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437" y="3059619"/>
              <a:ext cx="1026177" cy="483458"/>
            </a:xfrm>
            <a:prstGeom prst="rect">
              <a:avLst/>
            </a:prstGeom>
          </p:spPr>
        </p:pic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19FE9C9-7A70-03EF-FA53-AB2EE4895B19}"/>
                </a:ext>
              </a:extLst>
            </p:cNvPr>
            <p:cNvGrpSpPr/>
            <p:nvPr/>
          </p:nvGrpSpPr>
          <p:grpSpPr>
            <a:xfrm>
              <a:off x="8427099" y="3125684"/>
              <a:ext cx="781789" cy="348140"/>
              <a:chOff x="8427099" y="3125684"/>
              <a:chExt cx="781789" cy="348140"/>
            </a:xfrm>
          </p:grpSpPr>
          <p:pic>
            <p:nvPicPr>
              <p:cNvPr id="2070" name="Picture 22" descr="10 Co-Op Purchasing Options to Boost Your Buying Game | HighCom Armor">
                <a:extLst>
                  <a:ext uri="{FF2B5EF4-FFF2-40B4-BE49-F238E27FC236}">
                    <a16:creationId xmlns:a16="http://schemas.microsoft.com/office/drawing/2014/main" id="{241C9F5E-6CD0-13FC-3354-9A78EEC01D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7099" y="3125684"/>
                <a:ext cx="347495" cy="348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8838EEF1-923A-4F79-8680-DE736A3ED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09613" y="3208528"/>
                <a:ext cx="399275" cy="203604"/>
              </a:xfrm>
              <a:prstGeom prst="rect">
                <a:avLst/>
              </a:prstGeom>
            </p:spPr>
          </p:pic>
        </p:grpSp>
        <p:pic>
          <p:nvPicPr>
            <p:cNvPr id="2074" name="Picture 26" descr="COSTARS Purchasing Program | A-Turf Synthetic Turf Systems">
              <a:extLst>
                <a:ext uri="{FF2B5EF4-FFF2-40B4-BE49-F238E27FC236}">
                  <a16:creationId xmlns:a16="http://schemas.microsoft.com/office/drawing/2014/main" id="{C3B6EBBC-D7DF-40AB-E7D1-9549248E2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4735" y="3125684"/>
              <a:ext cx="813908" cy="34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Ohio.gov">
              <a:extLst>
                <a:ext uri="{FF2B5EF4-FFF2-40B4-BE49-F238E27FC236}">
                  <a16:creationId xmlns:a16="http://schemas.microsoft.com/office/drawing/2014/main" id="{8570D7BC-EFF2-B4C0-4F98-04208DDBA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565" y="3931557"/>
              <a:ext cx="829920" cy="225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Florida Department of Management Services - Phoenix Business Consulting">
              <a:extLst>
                <a:ext uri="{FF2B5EF4-FFF2-40B4-BE49-F238E27FC236}">
                  <a16:creationId xmlns:a16="http://schemas.microsoft.com/office/drawing/2014/main" id="{8387AFF4-EECD-3223-CAA5-E759C7F05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2916" y="3754627"/>
              <a:ext cx="826718" cy="46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9D3E8401-DD97-4584-FF2D-65C17DCDD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387536" y="3830887"/>
              <a:ext cx="780030" cy="397815"/>
            </a:xfrm>
            <a:prstGeom prst="rect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11BF25A-DD05-FA3C-4782-06F7BC96E537}"/>
                </a:ext>
              </a:extLst>
            </p:cNvPr>
            <p:cNvGrpSpPr/>
            <p:nvPr/>
          </p:nvGrpSpPr>
          <p:grpSpPr>
            <a:xfrm>
              <a:off x="7321478" y="4590107"/>
              <a:ext cx="1082473" cy="413754"/>
              <a:chOff x="7321478" y="4590107"/>
              <a:chExt cx="1082473" cy="413754"/>
            </a:xfrm>
          </p:grpSpPr>
          <p:pic>
            <p:nvPicPr>
              <p:cNvPr id="2086" name="Picture 38" descr="NASPO Awards CDS with ValuePoint Cloud Solutions Contract - Companion Data  Services">
                <a:extLst>
                  <a:ext uri="{FF2B5EF4-FFF2-40B4-BE49-F238E27FC236}">
                    <a16:creationId xmlns:a16="http://schemas.microsoft.com/office/drawing/2014/main" id="{A0752F65-733F-3FD7-3B1E-4C22475C68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557" y="4590107"/>
                <a:ext cx="831928" cy="22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C2C6350-1E52-D43E-2412-F10424A80E26}"/>
                  </a:ext>
                </a:extLst>
              </p:cNvPr>
              <p:cNvSpPr txBox="1"/>
              <p:nvPr/>
            </p:nvSpPr>
            <p:spPr>
              <a:xfrm>
                <a:off x="7321478" y="4757640"/>
                <a:ext cx="10824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30527A"/>
                    </a:solidFill>
                    <a:latin typeface="Aptos Narrow" panose="020B0004020202020204" pitchFamily="34" charset="0"/>
                  </a:rPr>
                  <a:t>Cloud Solutions</a:t>
                </a:r>
              </a:p>
            </p:txBody>
          </p:sp>
        </p:grpSp>
        <p:pic>
          <p:nvPicPr>
            <p:cNvPr id="2088" name="Picture 40">
              <a:extLst>
                <a:ext uri="{FF2B5EF4-FFF2-40B4-BE49-F238E27FC236}">
                  <a16:creationId xmlns:a16="http://schemas.microsoft.com/office/drawing/2014/main" id="{264DDD21-676D-B51A-B622-6C2B6D67A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3951" y="4532061"/>
              <a:ext cx="844656" cy="57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0" name="Picture 42">
              <a:extLst>
                <a:ext uri="{FF2B5EF4-FFF2-40B4-BE49-F238E27FC236}">
                  <a16:creationId xmlns:a16="http://schemas.microsoft.com/office/drawing/2014/main" id="{B79DB264-A53A-3B64-39F0-3DAECE120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021" y="5255504"/>
              <a:ext cx="751985" cy="570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2" name="Picture 44">
              <a:extLst>
                <a:ext uri="{FF2B5EF4-FFF2-40B4-BE49-F238E27FC236}">
                  <a16:creationId xmlns:a16="http://schemas.microsoft.com/office/drawing/2014/main" id="{6C7D1466-DBBE-7DE2-44E6-F8EF5E68F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142" y="5457682"/>
              <a:ext cx="874492" cy="161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4" name="Picture 46">
              <a:extLst>
                <a:ext uri="{FF2B5EF4-FFF2-40B4-BE49-F238E27FC236}">
                  <a16:creationId xmlns:a16="http://schemas.microsoft.com/office/drawing/2014/main" id="{56C77E85-64AA-D91A-038D-514280137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5344" y="5350566"/>
              <a:ext cx="811188" cy="332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6" name="Picture 48" descr="Texas Department Of Information Resources (DIR)">
              <a:extLst>
                <a:ext uri="{FF2B5EF4-FFF2-40B4-BE49-F238E27FC236}">
                  <a16:creationId xmlns:a16="http://schemas.microsoft.com/office/drawing/2014/main" id="{5B9A8D5A-B4C1-2D41-B9FF-5F0811758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0943" y="4653658"/>
              <a:ext cx="583130" cy="29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088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5AF81-ED53-E9C9-DE79-A573FCE1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Public Sector Marketing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53792D-288E-5345-B826-67352758C6C7}"/>
              </a:ext>
            </a:extLst>
          </p:cNvPr>
          <p:cNvGrpSpPr/>
          <p:nvPr/>
        </p:nvGrpSpPr>
        <p:grpSpPr>
          <a:xfrm>
            <a:off x="412626" y="1782525"/>
            <a:ext cx="11199377" cy="635809"/>
            <a:chOff x="412626" y="1782525"/>
            <a:chExt cx="11199377" cy="63580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176CF3-B4B4-6048-AACB-7D22AB2BD16C}"/>
                </a:ext>
              </a:extLst>
            </p:cNvPr>
            <p:cNvGrpSpPr/>
            <p:nvPr/>
          </p:nvGrpSpPr>
          <p:grpSpPr>
            <a:xfrm>
              <a:off x="412626" y="1782525"/>
              <a:ext cx="11199377" cy="635809"/>
              <a:chOff x="412626" y="1782525"/>
              <a:chExt cx="11199377" cy="63580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42CC94-DB08-4EAB-794D-6D82F01E6235}"/>
                  </a:ext>
                </a:extLst>
              </p:cNvPr>
              <p:cNvSpPr/>
              <p:nvPr/>
            </p:nvSpPr>
            <p:spPr>
              <a:xfrm>
                <a:off x="674255" y="1891166"/>
                <a:ext cx="2093652" cy="419016"/>
              </a:xfrm>
              <a:prstGeom prst="rect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9E6CF8-0F95-4352-60CE-4BB24A2880EE}"/>
                  </a:ext>
                </a:extLst>
              </p:cNvPr>
              <p:cNvSpPr txBox="1"/>
              <p:nvPr/>
            </p:nvSpPr>
            <p:spPr>
              <a:xfrm>
                <a:off x="1029146" y="1927623"/>
                <a:ext cx="1649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Social Media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DAA87D1-12FC-5985-9260-8808292CFA48}"/>
                  </a:ext>
                </a:extLst>
              </p:cNvPr>
              <p:cNvSpPr/>
              <p:nvPr/>
            </p:nvSpPr>
            <p:spPr>
              <a:xfrm>
                <a:off x="412626" y="1791189"/>
                <a:ext cx="617767" cy="617767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pic>
            <p:nvPicPr>
              <p:cNvPr id="14" name="Picture 12" descr="Social Media Icon - Download in Line Style">
                <a:extLst>
                  <a:ext uri="{FF2B5EF4-FFF2-40B4-BE49-F238E27FC236}">
                    <a16:creationId xmlns:a16="http://schemas.microsoft.com/office/drawing/2014/main" id="{578FE92E-14FA-9BB0-2D30-4FCB72552D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564" y="1872827"/>
                <a:ext cx="457018" cy="457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84398CD-16FC-A140-B6F3-20B6F551C948}"/>
                  </a:ext>
                </a:extLst>
              </p:cNvPr>
              <p:cNvGrpSpPr/>
              <p:nvPr/>
            </p:nvGrpSpPr>
            <p:grpSpPr>
              <a:xfrm>
                <a:off x="2613725" y="1800567"/>
                <a:ext cx="2502107" cy="617767"/>
                <a:chOff x="2447469" y="1663070"/>
                <a:chExt cx="2502107" cy="617767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8298F6-3195-AFBE-5F32-4EBFA3131F6B}"/>
                    </a:ext>
                  </a:extLst>
                </p:cNvPr>
                <p:cNvSpPr/>
                <p:nvPr/>
              </p:nvSpPr>
              <p:spPr>
                <a:xfrm>
                  <a:off x="2781932" y="1753669"/>
                  <a:ext cx="2094632" cy="419016"/>
                </a:xfrm>
                <a:prstGeom prst="rect">
                  <a:avLst/>
                </a:prstGeom>
                <a:solidFill>
                  <a:srgbClr val="2DA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88DF8E0-8827-1443-C20B-52C65C6FEA54}"/>
                    </a:ext>
                  </a:extLst>
                </p:cNvPr>
                <p:cNvSpPr txBox="1"/>
                <p:nvPr/>
              </p:nvSpPr>
              <p:spPr>
                <a:xfrm>
                  <a:off x="3017126" y="1790126"/>
                  <a:ext cx="19324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Email Marketing</a:t>
                  </a: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22D71F8C-6756-BCE7-C009-7C889BEB8A0C}"/>
                    </a:ext>
                  </a:extLst>
                </p:cNvPr>
                <p:cNvSpPr/>
                <p:nvPr/>
              </p:nvSpPr>
              <p:spPr>
                <a:xfrm>
                  <a:off x="2447469" y="1663070"/>
                  <a:ext cx="617767" cy="617767"/>
                </a:xfrm>
                <a:prstGeom prst="ellipse">
                  <a:avLst/>
                </a:prstGeom>
                <a:solidFill>
                  <a:srgbClr val="2DA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F0E6F04-FF30-BF69-38CF-462D45AA3654}"/>
                  </a:ext>
                </a:extLst>
              </p:cNvPr>
              <p:cNvGrpSpPr/>
              <p:nvPr/>
            </p:nvGrpSpPr>
            <p:grpSpPr>
              <a:xfrm>
                <a:off x="4958931" y="1782525"/>
                <a:ext cx="2530154" cy="617767"/>
                <a:chOff x="4774202" y="1645028"/>
                <a:chExt cx="2530154" cy="617767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6BF4E20-5D12-C062-8E4D-E6AF8FDD6A26}"/>
                    </a:ext>
                  </a:extLst>
                </p:cNvPr>
                <p:cNvSpPr/>
                <p:nvPr/>
              </p:nvSpPr>
              <p:spPr>
                <a:xfrm>
                  <a:off x="4941250" y="1753669"/>
                  <a:ext cx="2308252" cy="419016"/>
                </a:xfrm>
                <a:prstGeom prst="rect">
                  <a:avLst/>
                </a:prstGeom>
                <a:solidFill>
                  <a:srgbClr val="0296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8113EA2-2B2A-A4EC-F393-DD6AE7273997}"/>
                    </a:ext>
                  </a:extLst>
                </p:cNvPr>
                <p:cNvSpPr txBox="1"/>
                <p:nvPr/>
              </p:nvSpPr>
              <p:spPr>
                <a:xfrm>
                  <a:off x="5371906" y="1790126"/>
                  <a:ext cx="19324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Industry Events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A24357BC-2BA0-F41A-8138-EEC1F7250F15}"/>
                    </a:ext>
                  </a:extLst>
                </p:cNvPr>
                <p:cNvSpPr/>
                <p:nvPr/>
              </p:nvSpPr>
              <p:spPr>
                <a:xfrm>
                  <a:off x="4774202" y="1645028"/>
                  <a:ext cx="617767" cy="617767"/>
                </a:xfrm>
                <a:prstGeom prst="ellipse">
                  <a:avLst/>
                </a:prstGeom>
                <a:solidFill>
                  <a:srgbClr val="0296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765DCC0-15E9-E282-CFF0-93CFF296A312}"/>
                  </a:ext>
                </a:extLst>
              </p:cNvPr>
              <p:cNvGrpSpPr/>
              <p:nvPr/>
            </p:nvGrpSpPr>
            <p:grpSpPr>
              <a:xfrm>
                <a:off x="7231010" y="1800567"/>
                <a:ext cx="2174774" cy="617767"/>
                <a:chOff x="7157117" y="1663070"/>
                <a:chExt cx="2174774" cy="6177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0FED91D-91FD-0242-A48F-55FEBC0C4977}"/>
                    </a:ext>
                  </a:extLst>
                </p:cNvPr>
                <p:cNvSpPr/>
                <p:nvPr/>
              </p:nvSpPr>
              <p:spPr>
                <a:xfrm>
                  <a:off x="7343684" y="1753669"/>
                  <a:ext cx="1988207" cy="419016"/>
                </a:xfrm>
                <a:prstGeom prst="rect">
                  <a:avLst/>
                </a:prstGeom>
                <a:solidFill>
                  <a:srgbClr val="9AC4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18DED29-AC0F-53D2-92D4-6185E25DBEEF}"/>
                    </a:ext>
                  </a:extLst>
                </p:cNvPr>
                <p:cNvSpPr txBox="1"/>
                <p:nvPr/>
              </p:nvSpPr>
              <p:spPr>
                <a:xfrm>
                  <a:off x="7765583" y="1790126"/>
                  <a:ext cx="12860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Webinars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1A31FFC-E1E2-821A-398C-749AE8170B00}"/>
                    </a:ext>
                  </a:extLst>
                </p:cNvPr>
                <p:cNvSpPr/>
                <p:nvPr/>
              </p:nvSpPr>
              <p:spPr>
                <a:xfrm>
                  <a:off x="7157117" y="1663070"/>
                  <a:ext cx="617767" cy="617767"/>
                </a:xfrm>
                <a:prstGeom prst="ellipse">
                  <a:avLst/>
                </a:prstGeom>
                <a:solidFill>
                  <a:srgbClr val="9AC4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4DE6A9C-2845-A61C-B93F-8145C9019086}"/>
                  </a:ext>
                </a:extLst>
              </p:cNvPr>
              <p:cNvGrpSpPr/>
              <p:nvPr/>
            </p:nvGrpSpPr>
            <p:grpSpPr>
              <a:xfrm>
                <a:off x="9125528" y="1791189"/>
                <a:ext cx="2486475" cy="617767"/>
                <a:chOff x="9567895" y="1663752"/>
                <a:chExt cx="2486475" cy="617767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0362711-4B79-3625-5F45-13C8569F875F}"/>
                    </a:ext>
                  </a:extLst>
                </p:cNvPr>
                <p:cNvSpPr/>
                <p:nvPr/>
              </p:nvSpPr>
              <p:spPr>
                <a:xfrm>
                  <a:off x="9746118" y="1753669"/>
                  <a:ext cx="2308252" cy="419016"/>
                </a:xfrm>
                <a:prstGeom prst="rect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60187081-16EA-E96B-7444-F32F07C0E6CC}"/>
                    </a:ext>
                  </a:extLst>
                </p:cNvPr>
                <p:cNvGrpSpPr/>
                <p:nvPr/>
              </p:nvGrpSpPr>
              <p:grpSpPr>
                <a:xfrm>
                  <a:off x="9567895" y="1663752"/>
                  <a:ext cx="2449531" cy="617767"/>
                  <a:chOff x="9567895" y="1663752"/>
                  <a:chExt cx="2449531" cy="617767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383FEB6-863A-B2B6-1C02-16CF531E94C6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2606" y="1800186"/>
                    <a:ext cx="179482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Public Relations</a:t>
                    </a:r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8D44FBC-6358-ED59-1FD1-8479AF17682B}"/>
                      </a:ext>
                    </a:extLst>
                  </p:cNvPr>
                  <p:cNvSpPr/>
                  <p:nvPr/>
                </p:nvSpPr>
                <p:spPr>
                  <a:xfrm>
                    <a:off x="9567895" y="1663752"/>
                    <a:ext cx="617767" cy="617767"/>
                  </a:xfrm>
                  <a:prstGeom prst="ellipse">
                    <a:avLst/>
                  </a:prstGeom>
                  <a:solidFill>
                    <a:srgbClr val="44546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020FD7B7-465C-B306-E3FB-F792A1901D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13930" y="1707358"/>
                    <a:ext cx="532404" cy="532404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8" name="Picture 14" descr="Email marketing - Free marketing icons">
              <a:extLst>
                <a:ext uri="{FF2B5EF4-FFF2-40B4-BE49-F238E27FC236}">
                  <a16:creationId xmlns:a16="http://schemas.microsoft.com/office/drawing/2014/main" id="{194A6C0C-F330-F91E-4AAA-8A2270D8B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019" y="1921308"/>
              <a:ext cx="354105" cy="35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220D82-85E5-48AF-1A68-D19A642D3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525" y="1880551"/>
              <a:ext cx="576567" cy="4099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7A1660-07E3-92C1-EB3A-B1DF37938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887" y="1902236"/>
              <a:ext cx="477585" cy="43409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C92372-0F63-54E2-5079-989B742DCC6B}"/>
              </a:ext>
            </a:extLst>
          </p:cNvPr>
          <p:cNvGrpSpPr/>
          <p:nvPr/>
        </p:nvGrpSpPr>
        <p:grpSpPr>
          <a:xfrm>
            <a:off x="2328621" y="2965785"/>
            <a:ext cx="7534758" cy="2267294"/>
            <a:chOff x="2327997" y="3021343"/>
            <a:chExt cx="7534758" cy="226729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1B8B77-DE6C-3A76-030B-CB9770C50A46}"/>
                </a:ext>
              </a:extLst>
            </p:cNvPr>
            <p:cNvCxnSpPr/>
            <p:nvPr/>
          </p:nvCxnSpPr>
          <p:spPr>
            <a:xfrm flipH="1">
              <a:off x="5973258" y="4438627"/>
              <a:ext cx="689" cy="5041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4ED5D1A-729E-6378-F3A1-AA8948BCACE7}"/>
                </a:ext>
              </a:extLst>
            </p:cNvPr>
            <p:cNvGrpSpPr/>
            <p:nvPr/>
          </p:nvGrpSpPr>
          <p:grpSpPr>
            <a:xfrm>
              <a:off x="4799517" y="4880716"/>
              <a:ext cx="2417060" cy="407921"/>
              <a:chOff x="2327997" y="5369370"/>
              <a:chExt cx="2417060" cy="40792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9172435-5164-4AFE-9F34-3A5F500C3BE1}"/>
                  </a:ext>
                </a:extLst>
              </p:cNvPr>
              <p:cNvSpPr/>
              <p:nvPr/>
            </p:nvSpPr>
            <p:spPr>
              <a:xfrm>
                <a:off x="2369384" y="5369370"/>
                <a:ext cx="2303030" cy="407921"/>
              </a:xfrm>
              <a:prstGeom prst="rect">
                <a:avLst/>
              </a:prstGeom>
              <a:solidFill>
                <a:srgbClr val="9AC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77146A3-6D99-9329-9695-8CF39B6F4484}"/>
                  </a:ext>
                </a:extLst>
              </p:cNvPr>
              <p:cNvSpPr txBox="1"/>
              <p:nvPr/>
            </p:nvSpPr>
            <p:spPr>
              <a:xfrm>
                <a:off x="2327997" y="5406038"/>
                <a:ext cx="2417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Implement Tactics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0F05C7D-09DA-3825-6816-DF356E33C00C}"/>
                </a:ext>
              </a:extLst>
            </p:cNvPr>
            <p:cNvGrpSpPr/>
            <p:nvPr/>
          </p:nvGrpSpPr>
          <p:grpSpPr>
            <a:xfrm>
              <a:off x="2327997" y="3021343"/>
              <a:ext cx="7534758" cy="1653460"/>
              <a:chOff x="2064441" y="3142962"/>
              <a:chExt cx="7534758" cy="165346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96827C-BC25-7465-CAFE-E6C13DF04A24}"/>
                  </a:ext>
                </a:extLst>
              </p:cNvPr>
              <p:cNvGrpSpPr/>
              <p:nvPr/>
            </p:nvGrpSpPr>
            <p:grpSpPr>
              <a:xfrm>
                <a:off x="2064441" y="3142962"/>
                <a:ext cx="1673016" cy="910790"/>
                <a:chOff x="2221448" y="2901444"/>
                <a:chExt cx="1673016" cy="91079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09C7E28-3BFC-D14F-362F-A67DC0A1B3A3}"/>
                    </a:ext>
                  </a:extLst>
                </p:cNvPr>
                <p:cNvSpPr/>
                <p:nvPr/>
              </p:nvSpPr>
              <p:spPr>
                <a:xfrm>
                  <a:off x="2221448" y="2901444"/>
                  <a:ext cx="1673016" cy="91079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9A3E960-A16F-36AB-B190-6FF0E501118C}"/>
                    </a:ext>
                  </a:extLst>
                </p:cNvPr>
                <p:cNvSpPr txBox="1"/>
                <p:nvPr/>
              </p:nvSpPr>
              <p:spPr>
                <a:xfrm>
                  <a:off x="2284722" y="3009622"/>
                  <a:ext cx="154509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entury Gothic" panose="020B0502020202020204" pitchFamily="34" charset="0"/>
                    </a:rPr>
                    <a:t>Objectives</a:t>
                  </a:r>
                </a:p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Define your marketing needs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FEB7AFC-0841-D0D2-1D6A-5A26C4F61EC1}"/>
                  </a:ext>
                </a:extLst>
              </p:cNvPr>
              <p:cNvGrpSpPr/>
              <p:nvPr/>
            </p:nvGrpSpPr>
            <p:grpSpPr>
              <a:xfrm>
                <a:off x="3885124" y="3142962"/>
                <a:ext cx="1769162" cy="910790"/>
                <a:chOff x="3783515" y="2908170"/>
                <a:chExt cx="1769162" cy="91079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47A28E7-3D21-F9B6-2763-8E91897162F3}"/>
                    </a:ext>
                  </a:extLst>
                </p:cNvPr>
                <p:cNvSpPr/>
                <p:nvPr/>
              </p:nvSpPr>
              <p:spPr>
                <a:xfrm>
                  <a:off x="3811219" y="2908170"/>
                  <a:ext cx="1673016" cy="91079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521D137-4293-A2AE-9E5D-4953FE4C8535}"/>
                    </a:ext>
                  </a:extLst>
                </p:cNvPr>
                <p:cNvSpPr txBox="1"/>
                <p:nvPr/>
              </p:nvSpPr>
              <p:spPr>
                <a:xfrm>
                  <a:off x="3783515" y="3009622"/>
                  <a:ext cx="176916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entury Gothic" panose="020B0502020202020204" pitchFamily="34" charset="0"/>
                    </a:rPr>
                    <a:t>Strategy</a:t>
                  </a:r>
                </a:p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Discuss plan to </a:t>
                  </a:r>
                </a:p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achieve your needs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AF53EDC-E043-A004-3AB6-6AD055F2DD8E}"/>
                  </a:ext>
                </a:extLst>
              </p:cNvPr>
              <p:cNvGrpSpPr/>
              <p:nvPr/>
            </p:nvGrpSpPr>
            <p:grpSpPr>
              <a:xfrm>
                <a:off x="7609601" y="3142962"/>
                <a:ext cx="1989598" cy="910790"/>
                <a:chOff x="7507992" y="2908170"/>
                <a:chExt cx="1989598" cy="91079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14FAE14-D89B-10C0-6D7C-118D6B540504}"/>
                    </a:ext>
                  </a:extLst>
                </p:cNvPr>
                <p:cNvSpPr/>
                <p:nvPr/>
              </p:nvSpPr>
              <p:spPr>
                <a:xfrm>
                  <a:off x="7509383" y="2908170"/>
                  <a:ext cx="1988207" cy="91079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EA434FF-E3BE-8F1B-451B-1A8D9DDBBD43}"/>
                    </a:ext>
                  </a:extLst>
                </p:cNvPr>
                <p:cNvSpPr txBox="1"/>
                <p:nvPr/>
              </p:nvSpPr>
              <p:spPr>
                <a:xfrm>
                  <a:off x="7507992" y="3002152"/>
                  <a:ext cx="198820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entury Gothic" panose="020B0502020202020204" pitchFamily="34" charset="0"/>
                    </a:rPr>
                    <a:t>Tactics</a:t>
                  </a:r>
                  <a:endParaRPr lang="en-US" sz="1200" b="1" dirty="0">
                    <a:latin typeface="Century Gothic" panose="020B0502020202020204" pitchFamily="34" charset="0"/>
                  </a:endParaRPr>
                </a:p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Action plans supporting your overall strategy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66057CF-EF4C-C92A-2FFA-0FA16AAA287E}"/>
                  </a:ext>
                </a:extLst>
              </p:cNvPr>
              <p:cNvGrpSpPr/>
              <p:nvPr/>
            </p:nvGrpSpPr>
            <p:grpSpPr>
              <a:xfrm>
                <a:off x="5761215" y="3142962"/>
                <a:ext cx="1673016" cy="910790"/>
                <a:chOff x="5659606" y="2901444"/>
                <a:chExt cx="1673016" cy="91079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D884EDA-8E8F-8DD0-8F06-F7D814B13877}"/>
                    </a:ext>
                  </a:extLst>
                </p:cNvPr>
                <p:cNvSpPr/>
                <p:nvPr/>
              </p:nvSpPr>
              <p:spPr>
                <a:xfrm>
                  <a:off x="5659606" y="2901444"/>
                  <a:ext cx="1673016" cy="91079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2135445-79AB-0FE4-AB3D-DA1664CA8C42}"/>
                    </a:ext>
                  </a:extLst>
                </p:cNvPr>
                <p:cNvSpPr txBox="1"/>
                <p:nvPr/>
              </p:nvSpPr>
              <p:spPr>
                <a:xfrm>
                  <a:off x="5672837" y="3009622"/>
                  <a:ext cx="165978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entury Gothic" panose="020B0502020202020204" pitchFamily="34" charset="0"/>
                    </a:rPr>
                    <a:t>Approach</a:t>
                  </a:r>
                  <a:endParaRPr lang="en-US" sz="1200" b="1" dirty="0">
                    <a:latin typeface="Century Gothic" panose="020B0502020202020204" pitchFamily="34" charset="0"/>
                  </a:endParaRPr>
                </a:p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Methodology for executing the plan</a:t>
                  </a:r>
                  <a:endParaRPr lang="en-US" sz="1600" b="1" dirty="0">
                    <a:latin typeface="Century Gothic" panose="020B0502020202020204" pitchFamily="34" charset="0"/>
                  </a:endParaRPr>
                </a:p>
              </p:txBody>
            </p: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F0B9736-D0E3-E697-ACB9-B1A9B3D073BC}"/>
                  </a:ext>
                </a:extLst>
              </p:cNvPr>
              <p:cNvCxnSpPr/>
              <p:nvPr/>
            </p:nvCxnSpPr>
            <p:spPr>
              <a:xfrm>
                <a:off x="2902835" y="4557879"/>
                <a:ext cx="57607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B494AB9-C3F5-417A-17F0-229EBA03CF1F}"/>
                  </a:ext>
                </a:extLst>
              </p:cNvPr>
              <p:cNvCxnSpPr>
                <a:stCxn id="54" idx="2"/>
              </p:cNvCxnSpPr>
              <p:nvPr/>
            </p:nvCxnSpPr>
            <p:spPr>
              <a:xfrm flipH="1">
                <a:off x="2900260" y="4053752"/>
                <a:ext cx="689" cy="50412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133DCB9-7828-8D46-1AD9-6A78280A387F}"/>
                  </a:ext>
                </a:extLst>
              </p:cNvPr>
              <p:cNvCxnSpPr/>
              <p:nvPr/>
            </p:nvCxnSpPr>
            <p:spPr>
              <a:xfrm flipH="1">
                <a:off x="4739475" y="4051386"/>
                <a:ext cx="689" cy="50412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B7FB591-CF33-69EB-DF03-48BEE4E6341C}"/>
                  </a:ext>
                </a:extLst>
              </p:cNvPr>
              <p:cNvCxnSpPr/>
              <p:nvPr/>
            </p:nvCxnSpPr>
            <p:spPr>
              <a:xfrm flipH="1">
                <a:off x="6595276" y="4057968"/>
                <a:ext cx="689" cy="50412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140E9C3-8BCB-6C62-C7D7-72F04117BFB1}"/>
                  </a:ext>
                </a:extLst>
              </p:cNvPr>
              <p:cNvCxnSpPr/>
              <p:nvPr/>
            </p:nvCxnSpPr>
            <p:spPr>
              <a:xfrm flipH="1">
                <a:off x="8664211" y="4065135"/>
                <a:ext cx="689" cy="50412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8273355-D055-010C-292E-DA54C03760D2}"/>
                  </a:ext>
                </a:extLst>
              </p:cNvPr>
              <p:cNvSpPr/>
              <p:nvPr/>
            </p:nvSpPr>
            <p:spPr>
              <a:xfrm>
                <a:off x="3480789" y="4388501"/>
                <a:ext cx="4604812" cy="407921"/>
              </a:xfrm>
              <a:prstGeom prst="rect">
                <a:avLst/>
              </a:prstGeom>
              <a:solidFill>
                <a:srgbClr val="2DA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C1948E-630A-E9AA-D33F-0949A7D14153}"/>
                  </a:ext>
                </a:extLst>
              </p:cNvPr>
              <p:cNvSpPr txBox="1"/>
              <p:nvPr/>
            </p:nvSpPr>
            <p:spPr>
              <a:xfrm>
                <a:off x="3478902" y="4424721"/>
                <a:ext cx="4603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Campaign Discussion</a:t>
                </a:r>
              </a:p>
            </p:txBody>
          </p: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8CCDA35-CF96-0BFF-EB60-278982D2BC0D}"/>
              </a:ext>
            </a:extLst>
          </p:cNvPr>
          <p:cNvSpPr/>
          <p:nvPr/>
        </p:nvSpPr>
        <p:spPr>
          <a:xfrm>
            <a:off x="-6728" y="5779911"/>
            <a:ext cx="12198727" cy="107808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Picture 20" descr="Square Linkedin Logo White | Pnggrid">
            <a:extLst>
              <a:ext uri="{FF2B5EF4-FFF2-40B4-BE49-F238E27FC236}">
                <a16:creationId xmlns:a16="http://schemas.microsoft.com/office/drawing/2014/main" id="{5B2FC77B-32F4-56CF-76B8-0AEA95FC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6" y="6026919"/>
            <a:ext cx="557596" cy="5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 descr="White Facebook Logo Icon transparent PNG - StickPNG">
            <a:extLst>
              <a:ext uri="{FF2B5EF4-FFF2-40B4-BE49-F238E27FC236}">
                <a16:creationId xmlns:a16="http://schemas.microsoft.com/office/drawing/2014/main" id="{77915220-51D9-D753-626B-5E76524A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93" y="6026919"/>
            <a:ext cx="557596" cy="5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4">
            <a:extLst>
              <a:ext uri="{FF2B5EF4-FFF2-40B4-BE49-F238E27FC236}">
                <a16:creationId xmlns:a16="http://schemas.microsoft.com/office/drawing/2014/main" id="{275CCA5F-BF09-6D4F-9145-FB4C18E2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80" y="5933954"/>
            <a:ext cx="743527" cy="7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A2E152E-E0FE-BD4B-310F-7C3FE43964C5}"/>
              </a:ext>
            </a:extLst>
          </p:cNvPr>
          <p:cNvGrpSpPr/>
          <p:nvPr/>
        </p:nvGrpSpPr>
        <p:grpSpPr>
          <a:xfrm>
            <a:off x="7367411" y="6094632"/>
            <a:ext cx="855364" cy="477586"/>
            <a:chOff x="4018446" y="6069796"/>
            <a:chExt cx="855364" cy="477586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3D7D4F-42DC-6B72-5574-414FFDAEC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046" y="6069796"/>
              <a:ext cx="756764" cy="33743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4139D8B-0F2A-2931-19B1-8645AF4DB386}"/>
                </a:ext>
              </a:extLst>
            </p:cNvPr>
            <p:cNvSpPr txBox="1"/>
            <p:nvPr/>
          </p:nvSpPr>
          <p:spPr>
            <a:xfrm>
              <a:off x="4018446" y="6270383"/>
              <a:ext cx="743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Microsoft JhengHei Light" panose="020B0304030504040204" pitchFamily="34" charset="-120"/>
                  <a:ea typeface="Microsoft JhengHei Light" panose="020B0304030504040204" pitchFamily="34" charset="-120"/>
                </a:rPr>
                <a:t>website</a:t>
              </a: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E70F596A-375D-19F2-EC99-F5C69EA12E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66" y="6084811"/>
            <a:ext cx="1144162" cy="42334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2E9D02B-B02C-66C6-0E6F-AA5F94F470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21" y="6053486"/>
            <a:ext cx="1013378" cy="467519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2E1E7F70-26E3-E6D4-C303-F70D2863CA53}"/>
              </a:ext>
            </a:extLst>
          </p:cNvPr>
          <p:cNvGrpSpPr/>
          <p:nvPr/>
        </p:nvGrpSpPr>
        <p:grpSpPr>
          <a:xfrm>
            <a:off x="5731000" y="5967047"/>
            <a:ext cx="908756" cy="677340"/>
            <a:chOff x="4626081" y="5939797"/>
            <a:chExt cx="908756" cy="72121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64D2BE5-3325-D15F-92A9-7FA09275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714" y="5939797"/>
              <a:ext cx="820235" cy="72121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741089C-6B1A-15E9-5987-ECFB9D411D8C}"/>
                </a:ext>
              </a:extLst>
            </p:cNvPr>
            <p:cNvSpPr txBox="1"/>
            <p:nvPr/>
          </p:nvSpPr>
          <p:spPr>
            <a:xfrm>
              <a:off x="4626081" y="6179734"/>
              <a:ext cx="908756" cy="229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MICROSITES</a:t>
              </a:r>
              <a:endParaRPr lang="en-US" sz="600" dirty="0"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</p:grpSp>
      <p:pic>
        <p:nvPicPr>
          <p:cNvPr id="70" name="Picture 28" descr="Free White Twitter Icon - Download White Twitter Icon">
            <a:extLst>
              <a:ext uri="{FF2B5EF4-FFF2-40B4-BE49-F238E27FC236}">
                <a16:creationId xmlns:a16="http://schemas.microsoft.com/office/drawing/2014/main" id="{1E5555FA-FC3E-2109-8E9C-3EB006DF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98" y="6026980"/>
            <a:ext cx="557475" cy="5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1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BB1B21-0199-87E1-7E73-6E84267F1BC1}"/>
              </a:ext>
            </a:extLst>
          </p:cNvPr>
          <p:cNvSpPr/>
          <p:nvPr/>
        </p:nvSpPr>
        <p:spPr>
          <a:xfrm>
            <a:off x="-6727" y="1250302"/>
            <a:ext cx="3347086" cy="560769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22482-FC88-AD66-A94F-A24F0800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Public Sector Marketing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AEE82-8D71-E37C-CF1B-D65C0E3DD689}"/>
              </a:ext>
            </a:extLst>
          </p:cNvPr>
          <p:cNvSpPr txBox="1"/>
          <p:nvPr/>
        </p:nvSpPr>
        <p:spPr>
          <a:xfrm>
            <a:off x="270207" y="1608238"/>
            <a:ext cx="279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Campaign Lifecycle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5EA84-B06D-237C-5F31-28A5FA701E7D}"/>
              </a:ext>
            </a:extLst>
          </p:cNvPr>
          <p:cNvGrpSpPr/>
          <p:nvPr/>
        </p:nvGrpSpPr>
        <p:grpSpPr>
          <a:xfrm>
            <a:off x="570468" y="2124701"/>
            <a:ext cx="2192694" cy="4590300"/>
            <a:chOff x="486493" y="2090417"/>
            <a:chExt cx="2192694" cy="45903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0FA15F-9183-DA6E-6792-682763A0441E}"/>
                </a:ext>
              </a:extLst>
            </p:cNvPr>
            <p:cNvSpPr/>
            <p:nvPr/>
          </p:nvSpPr>
          <p:spPr>
            <a:xfrm>
              <a:off x="486493" y="2090417"/>
              <a:ext cx="2192694" cy="45903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443592-47A3-ED22-7D29-1069B2B1C719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>
              <a:off x="486493" y="2715208"/>
              <a:ext cx="1868892" cy="89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7F84DD-1646-58DB-997C-F50CBEC8B6C1}"/>
                </a:ext>
              </a:extLst>
            </p:cNvPr>
            <p:cNvCxnSpPr>
              <a:cxnSpLocks/>
            </p:cNvCxnSpPr>
            <p:nvPr/>
          </p:nvCxnSpPr>
          <p:spPr>
            <a:xfrm>
              <a:off x="486493" y="3726024"/>
              <a:ext cx="174352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9B6436-0F9C-81A2-8FB3-C882F6D5D7A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93" y="4858138"/>
              <a:ext cx="17075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3B5DE0-2B7E-A9DA-C75F-DE79D1CBAB6C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>
              <a:off x="486493" y="5980922"/>
              <a:ext cx="1868892" cy="1416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9D5F08-6B20-36B6-BA96-C7A9F03DC71B}"/>
                </a:ext>
              </a:extLst>
            </p:cNvPr>
            <p:cNvGrpSpPr/>
            <p:nvPr/>
          </p:nvGrpSpPr>
          <p:grpSpPr>
            <a:xfrm>
              <a:off x="729090" y="2268786"/>
              <a:ext cx="1707500" cy="4233421"/>
              <a:chOff x="717741" y="2264116"/>
              <a:chExt cx="1707500" cy="423342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49F621F-47F5-F9D9-7813-9C7964846D6C}"/>
                  </a:ext>
                </a:extLst>
              </p:cNvPr>
              <p:cNvGrpSpPr/>
              <p:nvPr/>
            </p:nvGrpSpPr>
            <p:grpSpPr>
              <a:xfrm>
                <a:off x="717741" y="2264116"/>
                <a:ext cx="1707500" cy="910790"/>
                <a:chOff x="345235" y="2348095"/>
                <a:chExt cx="1707500" cy="91079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7164481-832B-D8F4-00C6-633B1137049D}"/>
                    </a:ext>
                  </a:extLst>
                </p:cNvPr>
                <p:cNvSpPr/>
                <p:nvPr/>
              </p:nvSpPr>
              <p:spPr>
                <a:xfrm>
                  <a:off x="345235" y="2348095"/>
                  <a:ext cx="1707500" cy="91079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2A5C38-37E4-7E78-3627-AB33099DA408}"/>
                    </a:ext>
                  </a:extLst>
                </p:cNvPr>
                <p:cNvSpPr txBox="1"/>
                <p:nvPr/>
              </p:nvSpPr>
              <p:spPr>
                <a:xfrm>
                  <a:off x="426440" y="2449547"/>
                  <a:ext cx="154509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entury Gothic" panose="020B0502020202020204" pitchFamily="34" charset="0"/>
                    </a:rPr>
                    <a:t>Objectives</a:t>
                  </a:r>
                </a:p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What do we want to achieve?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DB76659-9F6B-5D09-EC08-2A74E4DF9A26}"/>
                  </a:ext>
                </a:extLst>
              </p:cNvPr>
              <p:cNvGrpSpPr/>
              <p:nvPr/>
            </p:nvGrpSpPr>
            <p:grpSpPr>
              <a:xfrm>
                <a:off x="717741" y="3341372"/>
                <a:ext cx="1707500" cy="910790"/>
                <a:chOff x="345235" y="2348095"/>
                <a:chExt cx="1707500" cy="91079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42B9CD-D392-BED5-683F-9BC5575DCE4D}"/>
                    </a:ext>
                  </a:extLst>
                </p:cNvPr>
                <p:cNvSpPr/>
                <p:nvPr/>
              </p:nvSpPr>
              <p:spPr>
                <a:xfrm>
                  <a:off x="345235" y="2348095"/>
                  <a:ext cx="1707500" cy="91079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22FC13E-5B4A-D6ED-62B7-4B82F1F6923B}"/>
                    </a:ext>
                  </a:extLst>
                </p:cNvPr>
                <p:cNvSpPr txBox="1"/>
                <p:nvPr/>
              </p:nvSpPr>
              <p:spPr>
                <a:xfrm>
                  <a:off x="426440" y="2449547"/>
                  <a:ext cx="154509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entury Gothic" panose="020B0502020202020204" pitchFamily="34" charset="0"/>
                    </a:rPr>
                    <a:t>Strategy</a:t>
                  </a:r>
                </a:p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How to achieve objectives?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5D10D7C-0B02-1B76-666E-D502B62D2145}"/>
                  </a:ext>
                </a:extLst>
              </p:cNvPr>
              <p:cNvGrpSpPr/>
              <p:nvPr/>
            </p:nvGrpSpPr>
            <p:grpSpPr>
              <a:xfrm>
                <a:off x="717741" y="4418628"/>
                <a:ext cx="1707500" cy="910790"/>
                <a:chOff x="345235" y="2348095"/>
                <a:chExt cx="1707500" cy="91079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F7A5E77-2DF7-DB63-4F31-4FDF5424B0F8}"/>
                    </a:ext>
                  </a:extLst>
                </p:cNvPr>
                <p:cNvSpPr/>
                <p:nvPr/>
              </p:nvSpPr>
              <p:spPr>
                <a:xfrm>
                  <a:off x="345235" y="2348095"/>
                  <a:ext cx="1707500" cy="91079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0DFD0E-72D0-9559-D7C8-607F0BFE98FC}"/>
                    </a:ext>
                  </a:extLst>
                </p:cNvPr>
                <p:cNvSpPr txBox="1"/>
                <p:nvPr/>
              </p:nvSpPr>
              <p:spPr>
                <a:xfrm>
                  <a:off x="426440" y="2449547"/>
                  <a:ext cx="154509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entury Gothic" panose="020B0502020202020204" pitchFamily="34" charset="0"/>
                    </a:rPr>
                    <a:t>Execution</a:t>
                  </a:r>
                </a:p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Methodology and action plan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CA394F1-04C7-A8B9-4EA3-01EA3CC598AC}"/>
                  </a:ext>
                </a:extLst>
              </p:cNvPr>
              <p:cNvGrpSpPr/>
              <p:nvPr/>
            </p:nvGrpSpPr>
            <p:grpSpPr>
              <a:xfrm>
                <a:off x="717741" y="5495884"/>
                <a:ext cx="1707500" cy="1001653"/>
                <a:chOff x="345235" y="2310770"/>
                <a:chExt cx="1707500" cy="100165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2D1AC8B-B59D-1F7F-FE59-C6338C132C62}"/>
                    </a:ext>
                  </a:extLst>
                </p:cNvPr>
                <p:cNvSpPr/>
                <p:nvPr/>
              </p:nvSpPr>
              <p:spPr>
                <a:xfrm>
                  <a:off x="345235" y="2310770"/>
                  <a:ext cx="1707500" cy="100165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E94AF5-1B11-61C7-7B9B-412C2FCD7C9A}"/>
                    </a:ext>
                  </a:extLst>
                </p:cNvPr>
                <p:cNvSpPr txBox="1"/>
                <p:nvPr/>
              </p:nvSpPr>
              <p:spPr>
                <a:xfrm>
                  <a:off x="426440" y="2328247"/>
                  <a:ext cx="154509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entury Gothic" panose="020B0502020202020204" pitchFamily="34" charset="0"/>
                    </a:rPr>
                    <a:t>Post Campaign</a:t>
                  </a:r>
                </a:p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Summary and follow-up activity</a:t>
                  </a:r>
                </a:p>
              </p:txBody>
            </p:sp>
          </p:grp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4031071-C7C4-AEDD-6832-04BB493D7D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075" y="2090417"/>
              <a:ext cx="2068860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1FD377-268E-DC27-4FA9-5D6B5050F42A}"/>
              </a:ext>
            </a:extLst>
          </p:cNvPr>
          <p:cNvGrpSpPr/>
          <p:nvPr/>
        </p:nvGrpSpPr>
        <p:grpSpPr>
          <a:xfrm>
            <a:off x="3611077" y="2696748"/>
            <a:ext cx="8306760" cy="1543598"/>
            <a:chOff x="3611077" y="2696748"/>
            <a:chExt cx="8306760" cy="154359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999676-76A3-EFB7-F946-148C1F23E38B}"/>
                </a:ext>
              </a:extLst>
            </p:cNvPr>
            <p:cNvGrpSpPr/>
            <p:nvPr/>
          </p:nvGrpSpPr>
          <p:grpSpPr>
            <a:xfrm>
              <a:off x="3611077" y="2696748"/>
              <a:ext cx="1546845" cy="1543598"/>
              <a:chOff x="3736980" y="2701418"/>
              <a:chExt cx="1546845" cy="154359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AD89EB3-7D9F-552C-B703-F11AF38B934C}"/>
                  </a:ext>
                </a:extLst>
              </p:cNvPr>
              <p:cNvSpPr/>
              <p:nvPr/>
            </p:nvSpPr>
            <p:spPr>
              <a:xfrm>
                <a:off x="3740227" y="2701418"/>
                <a:ext cx="1543598" cy="1543598"/>
              </a:xfrm>
              <a:prstGeom prst="rect">
                <a:avLst/>
              </a:prstGeom>
              <a:solidFill>
                <a:srgbClr val="029676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Picture 12" descr="Social Media Icon - Download in Line Style">
                <a:extLst>
                  <a:ext uri="{FF2B5EF4-FFF2-40B4-BE49-F238E27FC236}">
                    <a16:creationId xmlns:a16="http://schemas.microsoft.com/office/drawing/2014/main" id="{114F4BBB-4ED6-E428-BDAA-18BAA009F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6416" y="2920522"/>
                <a:ext cx="586217" cy="586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5646139-305C-B0A5-B74B-3FADADC83681}"/>
                  </a:ext>
                </a:extLst>
              </p:cNvPr>
              <p:cNvSpPr txBox="1"/>
              <p:nvPr/>
            </p:nvSpPr>
            <p:spPr>
              <a:xfrm>
                <a:off x="3736980" y="3566481"/>
                <a:ext cx="1545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Social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Media</a:t>
                </a:r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EA4152-236A-5EC6-F558-A1DC54F0696D}"/>
                </a:ext>
              </a:extLst>
            </p:cNvPr>
            <p:cNvGrpSpPr/>
            <p:nvPr/>
          </p:nvGrpSpPr>
          <p:grpSpPr>
            <a:xfrm>
              <a:off x="5296753" y="2696748"/>
              <a:ext cx="1548545" cy="1543598"/>
              <a:chOff x="5363168" y="2701418"/>
              <a:chExt cx="1548545" cy="154359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4F6AE0-4ECF-AD0E-F86B-22EA840430C5}"/>
                  </a:ext>
                </a:extLst>
              </p:cNvPr>
              <p:cNvSpPr/>
              <p:nvPr/>
            </p:nvSpPr>
            <p:spPr>
              <a:xfrm>
                <a:off x="5368115" y="2701418"/>
                <a:ext cx="1543598" cy="1543598"/>
              </a:xfrm>
              <a:prstGeom prst="rect">
                <a:avLst/>
              </a:prstGeom>
              <a:solidFill>
                <a:srgbClr val="2DA099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14" descr="Email marketing - Free marketing icons">
                <a:extLst>
                  <a:ext uri="{FF2B5EF4-FFF2-40B4-BE49-F238E27FC236}">
                    <a16:creationId xmlns:a16="http://schemas.microsoft.com/office/drawing/2014/main" id="{DD842283-7FF5-0D90-5AE2-4122A1C3C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997" y="2958713"/>
                <a:ext cx="509834" cy="5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98DD07-DB0C-3277-A2A7-79ADCCDEEA68}"/>
                  </a:ext>
                </a:extLst>
              </p:cNvPr>
              <p:cNvSpPr txBox="1"/>
              <p:nvPr/>
            </p:nvSpPr>
            <p:spPr>
              <a:xfrm>
                <a:off x="5363168" y="3566481"/>
                <a:ext cx="1545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Email Marketing</a:t>
                </a:r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441E713-B0EB-EB63-FFC0-1291F7E64433}"/>
                </a:ext>
              </a:extLst>
            </p:cNvPr>
            <p:cNvGrpSpPr/>
            <p:nvPr/>
          </p:nvGrpSpPr>
          <p:grpSpPr>
            <a:xfrm>
              <a:off x="6984129" y="2696748"/>
              <a:ext cx="1550245" cy="1543598"/>
              <a:chOff x="6989356" y="2701418"/>
              <a:chExt cx="1550245" cy="154359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35EF2A-13AC-462B-B101-9EBB4429EFD4}"/>
                  </a:ext>
                </a:extLst>
              </p:cNvPr>
              <p:cNvSpPr/>
              <p:nvPr/>
            </p:nvSpPr>
            <p:spPr>
              <a:xfrm>
                <a:off x="6996003" y="2701418"/>
                <a:ext cx="1543598" cy="1543598"/>
              </a:xfrm>
              <a:prstGeom prst="rect">
                <a:avLst/>
              </a:prstGeom>
              <a:solidFill>
                <a:srgbClr val="9AC458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263F2FB-0C8E-D5A2-B5ED-7312349F9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6287" y="2904964"/>
                <a:ext cx="868199" cy="61733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81E7AE-6907-E584-F7F2-C445B83A1A0E}"/>
                  </a:ext>
                </a:extLst>
              </p:cNvPr>
              <p:cNvSpPr txBox="1"/>
              <p:nvPr/>
            </p:nvSpPr>
            <p:spPr>
              <a:xfrm>
                <a:off x="6989356" y="3566481"/>
                <a:ext cx="1545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Industry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Events</a:t>
                </a:r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6DAF503-DAE9-B0F6-73FC-80642EE6E597}"/>
                </a:ext>
              </a:extLst>
            </p:cNvPr>
            <p:cNvGrpSpPr/>
            <p:nvPr/>
          </p:nvGrpSpPr>
          <p:grpSpPr>
            <a:xfrm>
              <a:off x="10364190" y="2696748"/>
              <a:ext cx="1553647" cy="1543598"/>
              <a:chOff x="10241731" y="2701418"/>
              <a:chExt cx="1553647" cy="154359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50E9DA-79DC-7793-C7DD-BB376C83C39E}"/>
                  </a:ext>
                </a:extLst>
              </p:cNvPr>
              <p:cNvSpPr/>
              <p:nvPr/>
            </p:nvSpPr>
            <p:spPr>
              <a:xfrm>
                <a:off x="10251780" y="2701418"/>
                <a:ext cx="1543598" cy="1543598"/>
              </a:xfrm>
              <a:prstGeom prst="rect">
                <a:avLst/>
              </a:prstGeom>
              <a:solidFill>
                <a:srgbClr val="029676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70EEE8-3462-2077-E1B8-3E6F4CE123F1}"/>
                  </a:ext>
                </a:extLst>
              </p:cNvPr>
              <p:cNvSpPr txBox="1"/>
              <p:nvPr/>
            </p:nvSpPr>
            <p:spPr>
              <a:xfrm>
                <a:off x="10241731" y="3566481"/>
                <a:ext cx="1545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Public Relations</a:t>
                </a:r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B67F59C-3F39-2E75-1461-D12890881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166" y="2867703"/>
                <a:ext cx="691854" cy="691854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E623E0-E261-160A-D7B2-50FC2445BDAC}"/>
                </a:ext>
              </a:extLst>
            </p:cNvPr>
            <p:cNvGrpSpPr/>
            <p:nvPr/>
          </p:nvGrpSpPr>
          <p:grpSpPr>
            <a:xfrm>
              <a:off x="8673205" y="2696748"/>
              <a:ext cx="1552155" cy="1543598"/>
              <a:chOff x="8615334" y="2701418"/>
              <a:chExt cx="1552155" cy="154359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024EB4E-CB50-CB47-845D-88FFCD13D810}"/>
                  </a:ext>
                </a:extLst>
              </p:cNvPr>
              <p:cNvSpPr/>
              <p:nvPr/>
            </p:nvSpPr>
            <p:spPr>
              <a:xfrm>
                <a:off x="8623891" y="2701418"/>
                <a:ext cx="1543598" cy="1543598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968AE3-CF67-2BE0-CE41-7A98DF7A0F17}"/>
                  </a:ext>
                </a:extLst>
              </p:cNvPr>
              <p:cNvSpPr txBox="1"/>
              <p:nvPr/>
            </p:nvSpPr>
            <p:spPr>
              <a:xfrm>
                <a:off x="8615334" y="3689591"/>
                <a:ext cx="15450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Webinars</a:t>
                </a:r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1EA6960-FF20-DF39-59A5-73F524A8C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6902" y="2939561"/>
                <a:ext cx="767306" cy="697429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E65043-9880-8B33-341A-3EF443D2D66C}"/>
              </a:ext>
            </a:extLst>
          </p:cNvPr>
          <p:cNvGrpSpPr/>
          <p:nvPr/>
        </p:nvGrpSpPr>
        <p:grpSpPr>
          <a:xfrm>
            <a:off x="3608975" y="4411301"/>
            <a:ext cx="8314408" cy="724363"/>
            <a:chOff x="3608975" y="4411301"/>
            <a:chExt cx="8314408" cy="72436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EBE679A-47F0-701B-B9E9-D35C788BD406}"/>
                </a:ext>
              </a:extLst>
            </p:cNvPr>
            <p:cNvGrpSpPr/>
            <p:nvPr/>
          </p:nvGrpSpPr>
          <p:grpSpPr>
            <a:xfrm>
              <a:off x="3608975" y="4411301"/>
              <a:ext cx="8314408" cy="724363"/>
              <a:chOff x="3722249" y="4542557"/>
              <a:chExt cx="8314408" cy="72436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733D6FB-C66B-28FA-D1B0-26D82591B276}"/>
                  </a:ext>
                </a:extLst>
              </p:cNvPr>
              <p:cNvSpPr/>
              <p:nvPr/>
            </p:nvSpPr>
            <p:spPr>
              <a:xfrm>
                <a:off x="3722249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68FB081-8CF8-8E58-170F-8C739ADC6958}"/>
                  </a:ext>
                </a:extLst>
              </p:cNvPr>
              <p:cNvSpPr/>
              <p:nvPr/>
            </p:nvSpPr>
            <p:spPr>
              <a:xfrm>
                <a:off x="4559709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1E2F485-653B-694B-D28B-24D781437A17}"/>
                  </a:ext>
                </a:extLst>
              </p:cNvPr>
              <p:cNvSpPr/>
              <p:nvPr/>
            </p:nvSpPr>
            <p:spPr>
              <a:xfrm>
                <a:off x="5397169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189BFE4-180B-CFEF-9B6E-A7372DA56A11}"/>
                  </a:ext>
                </a:extLst>
              </p:cNvPr>
              <p:cNvSpPr/>
              <p:nvPr/>
            </p:nvSpPr>
            <p:spPr>
              <a:xfrm>
                <a:off x="6234629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B9A2FD2-98B1-0ECE-697E-4AA75A16C8DA}"/>
                  </a:ext>
                </a:extLst>
              </p:cNvPr>
              <p:cNvSpPr/>
              <p:nvPr/>
            </p:nvSpPr>
            <p:spPr>
              <a:xfrm>
                <a:off x="7072089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6346F0A-D3BB-2D97-7C99-F062837F1440}"/>
                  </a:ext>
                </a:extLst>
              </p:cNvPr>
              <p:cNvSpPr/>
              <p:nvPr/>
            </p:nvSpPr>
            <p:spPr>
              <a:xfrm>
                <a:off x="7909549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2D951C5-4A64-1857-8AE5-044B42633812}"/>
                  </a:ext>
                </a:extLst>
              </p:cNvPr>
              <p:cNvSpPr/>
              <p:nvPr/>
            </p:nvSpPr>
            <p:spPr>
              <a:xfrm>
                <a:off x="8747009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C07765C-4153-9029-D935-9A3D66520F7F}"/>
                  </a:ext>
                </a:extLst>
              </p:cNvPr>
              <p:cNvSpPr/>
              <p:nvPr/>
            </p:nvSpPr>
            <p:spPr>
              <a:xfrm>
                <a:off x="9584469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532770-7EDF-3125-F940-3E7B043C95B7}"/>
                  </a:ext>
                </a:extLst>
              </p:cNvPr>
              <p:cNvSpPr/>
              <p:nvPr/>
            </p:nvSpPr>
            <p:spPr>
              <a:xfrm>
                <a:off x="10421929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D331DC-AF00-62EA-F460-69BCF1A8B148}"/>
                  </a:ext>
                </a:extLst>
              </p:cNvPr>
              <p:cNvSpPr/>
              <p:nvPr/>
            </p:nvSpPr>
            <p:spPr>
              <a:xfrm>
                <a:off x="11259387" y="4542557"/>
                <a:ext cx="777270" cy="7243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9" name="Picture 4">
              <a:extLst>
                <a:ext uri="{FF2B5EF4-FFF2-40B4-BE49-F238E27FC236}">
                  <a16:creationId xmlns:a16="http://schemas.microsoft.com/office/drawing/2014/main" id="{A59DB390-2B50-3097-61C9-25C9180BA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868" y="4568365"/>
              <a:ext cx="401914" cy="401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>
              <a:extLst>
                <a:ext uri="{FF2B5EF4-FFF2-40B4-BE49-F238E27FC236}">
                  <a16:creationId xmlns:a16="http://schemas.microsoft.com/office/drawing/2014/main" id="{351C86B7-1A77-91E6-9561-713602EE6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079" y="4584298"/>
              <a:ext cx="385981" cy="385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DD37F948-F47D-6B03-1659-1C50BE3C9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318" y="4579076"/>
              <a:ext cx="396424" cy="39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0" descr="Twitter logo and symbol, meaning, history, PNG">
              <a:extLst>
                <a:ext uri="{FF2B5EF4-FFF2-40B4-BE49-F238E27FC236}">
                  <a16:creationId xmlns:a16="http://schemas.microsoft.com/office/drawing/2014/main" id="{3F98022B-C34A-3B1C-E6DD-29EFB4B28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163" y="4618349"/>
              <a:ext cx="625654" cy="351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263C9E4-79C2-4D4A-7072-7DA913B3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16" y="4650941"/>
              <a:ext cx="639919" cy="262036"/>
            </a:xfrm>
            <a:prstGeom prst="rect">
              <a:avLst/>
            </a:prstGeom>
          </p:spPr>
        </p:pic>
        <p:pic>
          <p:nvPicPr>
            <p:cNvPr id="54" name="Picture 12" descr="Zoom Logo PNG - Meeting Zoom Icon Download - Free Transparent PNG Logos">
              <a:extLst>
                <a:ext uri="{FF2B5EF4-FFF2-40B4-BE49-F238E27FC236}">
                  <a16:creationId xmlns:a16="http://schemas.microsoft.com/office/drawing/2014/main" id="{8E38799A-E3ED-3313-83D5-47752D59F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0167" y="4492485"/>
              <a:ext cx="599325" cy="569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ED454E4-0131-3786-CEBB-0A9F3CDEC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009" y="4674498"/>
              <a:ext cx="588980" cy="21792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470AE08-6CB3-31B8-06CB-5EDA3F06A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274" y="4545150"/>
              <a:ext cx="476268" cy="479037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F7FF7E7-3239-9E87-87BB-125286209613}"/>
                </a:ext>
              </a:extLst>
            </p:cNvPr>
            <p:cNvGrpSpPr/>
            <p:nvPr/>
          </p:nvGrpSpPr>
          <p:grpSpPr>
            <a:xfrm>
              <a:off x="10440931" y="4549833"/>
              <a:ext cx="532173" cy="488962"/>
              <a:chOff x="10440931" y="4549833"/>
              <a:chExt cx="532173" cy="488962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B2AF561-3898-261D-4B51-AF8D76DB6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40931" y="4549833"/>
                <a:ext cx="532173" cy="48896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E5BE853F-2B02-FF43-6F2C-ED1EA67C8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2552" y="4670742"/>
                <a:ext cx="334551" cy="149061"/>
              </a:xfrm>
              <a:prstGeom prst="rect">
                <a:avLst/>
              </a:prstGeom>
            </p:spPr>
          </p:pic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B33EB95-A143-2054-A179-C83EA0C02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643" y="4491967"/>
              <a:ext cx="783055" cy="587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4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E1B0A8-7F06-5D78-1444-87171A87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get IT done.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C7D97-E39B-3ED4-3962-CB296A5AD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Boutique Aggregation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B68E6A-171B-3931-7495-EF826A8404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  <a:cs typeface="Mongolian Baiti" panose="03000500000000000000" pitchFamily="66" charset="0"/>
              </a:rPr>
              <a:t>Your preferred source of supply to Public Sector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5DC00C-A627-6E4F-5E84-D61CE96A30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Founded                          in 2006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1E7F6F-C10B-1EA2-2561-661DA28C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  <a:cs typeface="Mongolian Baiti" panose="03000500000000000000" pitchFamily="66" charset="0"/>
              </a:rPr>
              <a:t>Washington Technology Top 8a 2016-2018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17C134-E553-F077-0EF0-D5CE9A6D7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Over $4B </a:t>
            </a:r>
            <a:r>
              <a:rPr lang="en-US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            </a:t>
            </a:r>
            <a:r>
              <a:rPr lang="en-US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Financed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73A9D8-17B1-1C5B-76CF-222B57617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  <a:cs typeface="Mongolian Baiti" panose="03000500000000000000" pitchFamily="66" charset="0"/>
              </a:rPr>
              <a:t>Flexible financing             across Public Sector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614056-746C-ABC6-B7D6-6B8BB660E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US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Washington Technology Top 100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215795-D7A7-FDF3-F42A-1B55DF80BB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  <a:cs typeface="Mongolian Baiti" panose="03000500000000000000" pitchFamily="66" charset="0"/>
              </a:rPr>
              <a:t>#71 Largest Government Contractor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C4943-5623-ED84-867C-D3BEF4C3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938" y="2551648"/>
            <a:ext cx="1198976" cy="90779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E04EDC-9E61-7A3A-98DD-4EE42757E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08" y="2620249"/>
            <a:ext cx="937715" cy="9991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961123-E251-92F3-2DE5-424ED1DD1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53" y="2625544"/>
            <a:ext cx="915772" cy="956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CDD8C-0AF0-2D6D-F20D-B1CDC991E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2990" y="2462125"/>
            <a:ext cx="1013083" cy="11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3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F842C-2FEC-99D9-74C8-09DC442120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9399" y="1483730"/>
            <a:ext cx="2713348" cy="489470"/>
          </a:xfrm>
        </p:spPr>
        <p:txBody>
          <a:bodyPr/>
          <a:lstStyle/>
          <a:p>
            <a:r>
              <a:rPr lang="en-US" sz="1800" dirty="0">
                <a:latin typeface="Century Gothic" panose="020B0502020202020204" pitchFamily="34" charset="0"/>
              </a:rPr>
              <a:t>Partners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B260DD-4B1B-EDC8-5E80-047009E7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19210"/>
            <a:ext cx="11331930" cy="885177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</a:rPr>
              <a:t>Technology, Channel Partners &amp; Government Relationships</a:t>
            </a:r>
            <a:endParaRPr lang="en-US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B3CD94-182F-9CA9-42B7-8F19F9CF1C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216" y="1483730"/>
            <a:ext cx="2713348" cy="489470"/>
          </a:xfrm>
        </p:spPr>
        <p:txBody>
          <a:bodyPr/>
          <a:lstStyle/>
          <a:p>
            <a:r>
              <a:rPr lang="en-US" sz="1800" dirty="0">
                <a:latin typeface="Century Gothic" panose="020B0502020202020204" pitchFamily="34" charset="0"/>
              </a:rPr>
              <a:t>Manufacturers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5A5653-8CB7-C928-526F-52E28B00D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4528" y="1483730"/>
            <a:ext cx="2713348" cy="489470"/>
          </a:xfrm>
        </p:spPr>
        <p:txBody>
          <a:bodyPr/>
          <a:lstStyle/>
          <a:p>
            <a:r>
              <a:rPr lang="en-US" sz="1800" dirty="0">
                <a:latin typeface="Century Gothic" panose="020B0502020202020204" pitchFamily="34" charset="0"/>
              </a:rPr>
              <a:t>Government Agencies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31BBC2-EBC5-67C5-72DB-9E25C79A9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6092" y="1483730"/>
            <a:ext cx="1795204" cy="489470"/>
          </a:xfrm>
        </p:spPr>
        <p:txBody>
          <a:bodyPr/>
          <a:lstStyle/>
          <a:p>
            <a:r>
              <a:rPr lang="en-US" sz="1800" dirty="0">
                <a:latin typeface="Century Gothic" panose="020B0502020202020204" pitchFamily="34" charset="0"/>
              </a:rPr>
              <a:t>Contracts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2CB4A9-31B3-8834-F33D-C49784639ABB}"/>
              </a:ext>
            </a:extLst>
          </p:cNvPr>
          <p:cNvGrpSpPr/>
          <p:nvPr/>
        </p:nvGrpSpPr>
        <p:grpSpPr>
          <a:xfrm>
            <a:off x="3632142" y="1997322"/>
            <a:ext cx="2695872" cy="4331959"/>
            <a:chOff x="3632142" y="1997322"/>
            <a:chExt cx="2695872" cy="43319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2AB3A6-B531-1B27-E398-7880BF866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137" r="19301"/>
            <a:stretch/>
          </p:blipFill>
          <p:spPr>
            <a:xfrm>
              <a:off x="3632142" y="2988823"/>
              <a:ext cx="803015" cy="52240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C83D458-B191-A6BF-E97F-110165CAA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388" y="2113562"/>
              <a:ext cx="795072" cy="3975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C2BBC3-3A2F-D571-0E2A-F8B12B48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852" y="3097952"/>
              <a:ext cx="789391" cy="25256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9F796E-7B67-05CE-4D98-9DF8F570C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758" y="2081032"/>
              <a:ext cx="778256" cy="50890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7ACE9C4-96B3-E454-0D84-EF98DEDF3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2281" y="5880161"/>
              <a:ext cx="655851" cy="1339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46CC65-800F-AFE7-05B0-85F2CC55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456" y="4903834"/>
              <a:ext cx="648536" cy="32426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17ED13C-EB7C-D3A1-38FB-CB11813D5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544" y="5863049"/>
              <a:ext cx="730014" cy="168973"/>
            </a:xfrm>
            <a:prstGeom prst="rect">
              <a:avLst/>
            </a:prstGeom>
          </p:spPr>
        </p:pic>
        <p:pic>
          <p:nvPicPr>
            <p:cNvPr id="33" name="Picture 14" descr="General Dynamics - GD - Stock Price &amp; News | The Motley Fool">
              <a:extLst>
                <a:ext uri="{FF2B5EF4-FFF2-40B4-BE49-F238E27FC236}">
                  <a16:creationId xmlns:a16="http://schemas.microsoft.com/office/drawing/2014/main" id="{B25BBA7D-CF17-A438-8065-159DB1EC5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282" y="5586850"/>
              <a:ext cx="742431" cy="74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6" descr="Empower Integrated Solutions (P) Ltd | LinkedIn">
              <a:extLst>
                <a:ext uri="{FF2B5EF4-FFF2-40B4-BE49-F238E27FC236}">
                  <a16:creationId xmlns:a16="http://schemas.microsoft.com/office/drawing/2014/main" id="{392B3B1F-8FB5-038C-1099-145563677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675" y="4690280"/>
              <a:ext cx="621767" cy="621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GenerosityFeeds">
              <a:extLst>
                <a:ext uri="{FF2B5EF4-FFF2-40B4-BE49-F238E27FC236}">
                  <a16:creationId xmlns:a16="http://schemas.microsoft.com/office/drawing/2014/main" id="{EC44C446-F3D0-F473-DFF6-A43A0E1A1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242" y="1997322"/>
              <a:ext cx="664123" cy="669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A Sirius Federal Client Transforms With Hyperconverged Infrastructure |  Sirius">
              <a:extLst>
                <a:ext uri="{FF2B5EF4-FFF2-40B4-BE49-F238E27FC236}">
                  <a16:creationId xmlns:a16="http://schemas.microsoft.com/office/drawing/2014/main" id="{8C897D97-A284-D9B4-C536-8B5254EC2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201" y="3766261"/>
              <a:ext cx="741134" cy="74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419DC87-D2C4-9129-D6AA-C324F483F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758" y="2968100"/>
              <a:ext cx="726942" cy="50534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978FC1A-A81D-2DCE-3147-9E1E5BFB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29090" y="4012001"/>
              <a:ext cx="752538" cy="28955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83C825F-A420-CFE1-B32D-FB1E09F8A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658346" y="3927260"/>
              <a:ext cx="632515" cy="41913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BE9E824-B700-5CC1-C36C-869CB32320F0}"/>
              </a:ext>
            </a:extLst>
          </p:cNvPr>
          <p:cNvGrpSpPr/>
          <p:nvPr/>
        </p:nvGrpSpPr>
        <p:grpSpPr>
          <a:xfrm>
            <a:off x="6834528" y="1977292"/>
            <a:ext cx="2680793" cy="4100749"/>
            <a:chOff x="6834528" y="1977292"/>
            <a:chExt cx="2680793" cy="410074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0C8D603-3D71-A419-DB9E-A0C3E8F2F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039" y="1987088"/>
              <a:ext cx="669128" cy="65180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4717CB9-71A8-968E-2CB8-59C1D9115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813" y="1998814"/>
              <a:ext cx="661744" cy="65180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0993EFB-D72E-88A3-7524-C5C216C14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629" y="1977292"/>
              <a:ext cx="704277" cy="68683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E3A3A96-D524-F033-34D0-264EAC099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810180" y="4663171"/>
              <a:ext cx="717619" cy="72138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1F3BE10-07AA-FD14-8E54-5EBF0859B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039" y="2915387"/>
              <a:ext cx="626191" cy="61577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64387B2-C01A-97A0-7385-9D856873C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774051" y="2883875"/>
              <a:ext cx="773267" cy="68993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C00DBED-DFFC-5FCB-8E2C-36681C531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756" y="2903385"/>
              <a:ext cx="656021" cy="63977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83122CC-3454-4841-97A8-42588227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039" y="4700797"/>
              <a:ext cx="668362" cy="65180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855826B-C0E3-D6F2-097D-DECADC1F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587" y="3824672"/>
              <a:ext cx="668362" cy="65180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BAA814F-B63A-510E-C262-136FEEA5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813" y="3798481"/>
              <a:ext cx="689498" cy="67242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EB74662-7439-EDFE-6659-BF38EF948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513" y="3832716"/>
              <a:ext cx="799808" cy="61578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BA8E7DE-ABD9-D492-46A0-0982F249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746670" y="4854495"/>
              <a:ext cx="716767" cy="40719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18E6A1B-6ED9-516D-C26F-575426D2A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6834528" y="5750676"/>
              <a:ext cx="735706" cy="317576"/>
            </a:xfrm>
            <a:prstGeom prst="rect">
              <a:avLst/>
            </a:prstGeom>
          </p:spPr>
        </p:pic>
        <p:pic>
          <p:nvPicPr>
            <p:cNvPr id="72" name="Picture 6" descr="Image result for DISA">
              <a:extLst>
                <a:ext uri="{FF2B5EF4-FFF2-40B4-BE49-F238E27FC236}">
                  <a16:creationId xmlns:a16="http://schemas.microsoft.com/office/drawing/2014/main" id="{3B89C173-A40E-E2F9-0480-C2E00A66E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807" y="5811743"/>
              <a:ext cx="726268" cy="26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188D315-D258-8414-E409-54CD0F074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792923" y="5790997"/>
              <a:ext cx="613664" cy="277255"/>
            </a:xfrm>
            <a:prstGeom prst="rect">
              <a:avLst/>
            </a:prstGeom>
          </p:spPr>
        </p:pic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854643C5-D305-2E0D-45BA-71F5F33DBF5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809" y="1989237"/>
            <a:ext cx="763954" cy="76395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D1796DC-D362-A7FF-3097-2A244215A6E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58" y="1962529"/>
            <a:ext cx="642660" cy="691181"/>
          </a:xfrm>
          <a:prstGeom prst="rect">
            <a:avLst/>
          </a:prstGeom>
        </p:spPr>
      </p:pic>
      <p:pic>
        <p:nvPicPr>
          <p:cNvPr id="77" name="Picture 16" descr="GSA Logo.jpg">
            <a:extLst>
              <a:ext uri="{FF2B5EF4-FFF2-40B4-BE49-F238E27FC236}">
                <a16:creationId xmlns:a16="http://schemas.microsoft.com/office/drawing/2014/main" id="{4E2C51D9-3D03-EBAB-BFC5-9E3DF547D647}"/>
              </a:ext>
            </a:extLst>
          </p:cNvPr>
          <p:cNvPicPr>
            <a:picLocks noChangeAspect="1"/>
          </p:cNvPicPr>
          <p:nvPr/>
        </p:nvPicPr>
        <p:blipFill>
          <a:blip r:embed="rId34" cstate="screen"/>
          <a:srcRect/>
          <a:stretch>
            <a:fillRect/>
          </a:stretch>
        </p:blipFill>
        <p:spPr bwMode="auto">
          <a:xfrm>
            <a:off x="10054519" y="2893295"/>
            <a:ext cx="730601" cy="6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49DF779-60CE-E7DD-3F58-9F940FA4FAA6}"/>
              </a:ext>
            </a:extLst>
          </p:cNvPr>
          <p:cNvSpPr txBox="1"/>
          <p:nvPr/>
        </p:nvSpPr>
        <p:spPr>
          <a:xfrm>
            <a:off x="10852009" y="4689047"/>
            <a:ext cx="982850" cy="7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latin typeface="Century Gothic" panose="020B0502020202020204" pitchFamily="34" charset="0"/>
              </a:rPr>
              <a:t>TS Cleared Facility</a:t>
            </a:r>
          </a:p>
        </p:txBody>
      </p:sp>
      <p:pic>
        <p:nvPicPr>
          <p:cNvPr id="3" name="Picture 2" descr="USA Staffing Upgrade">
            <a:extLst>
              <a:ext uri="{FF2B5EF4-FFF2-40B4-BE49-F238E27FC236}">
                <a16:creationId xmlns:a16="http://schemas.microsoft.com/office/drawing/2014/main" id="{8E400E63-9446-B781-7D38-2BB2F38A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67" y="4958868"/>
            <a:ext cx="689704" cy="1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8DF3771-E465-3412-610D-98AF9672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229" y="3004236"/>
            <a:ext cx="779534" cy="4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ystecon Logo – Naval Submarine League">
            <a:extLst>
              <a:ext uri="{FF2B5EF4-FFF2-40B4-BE49-F238E27FC236}">
                <a16:creationId xmlns:a16="http://schemas.microsoft.com/office/drawing/2014/main" id="{A656FEF3-720C-B7F2-57CB-ABCA33FB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35" y="2848849"/>
            <a:ext cx="776078" cy="7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E90729-4007-4097-9804-1BC88490768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91" y="4905438"/>
            <a:ext cx="895623" cy="2573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2BFD890-7554-B8DA-54CD-F92D1E38967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00" y="5795749"/>
            <a:ext cx="789073" cy="257306"/>
          </a:xfrm>
          <a:prstGeom prst="rect">
            <a:avLst/>
          </a:prstGeom>
        </p:spPr>
      </p:pic>
      <p:pic>
        <p:nvPicPr>
          <p:cNvPr id="1026" name="Picture 2" descr="Mission First Cyber | LinkedIn">
            <a:extLst>
              <a:ext uri="{FF2B5EF4-FFF2-40B4-BE49-F238E27FC236}">
                <a16:creationId xmlns:a16="http://schemas.microsoft.com/office/drawing/2014/main" id="{EDB1CBE0-4D1E-B368-3ED8-B2BF02C1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16" y="4641333"/>
            <a:ext cx="780451" cy="7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D ESI Contract | GuidePoint Security">
            <a:extLst>
              <a:ext uri="{FF2B5EF4-FFF2-40B4-BE49-F238E27FC236}">
                <a16:creationId xmlns:a16="http://schemas.microsoft.com/office/drawing/2014/main" id="{BC1EBD1B-850F-95C9-9FAF-41BD98CD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19" y="3765740"/>
            <a:ext cx="689499" cy="6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82757C4-0675-2FB5-50AB-2E4B703A635F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969194" y="3940825"/>
            <a:ext cx="730601" cy="38773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9D783F8-BC38-858B-DEE4-AF0E65186AB3}"/>
              </a:ext>
            </a:extLst>
          </p:cNvPr>
          <p:cNvGrpSpPr/>
          <p:nvPr/>
        </p:nvGrpSpPr>
        <p:grpSpPr>
          <a:xfrm>
            <a:off x="402654" y="2104667"/>
            <a:ext cx="2722546" cy="4150470"/>
            <a:chOff x="402654" y="2104667"/>
            <a:chExt cx="2722546" cy="415047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63B53F-0088-696B-8508-717DE9AAB4AC}"/>
                </a:ext>
              </a:extLst>
            </p:cNvPr>
            <p:cNvGrpSpPr/>
            <p:nvPr/>
          </p:nvGrpSpPr>
          <p:grpSpPr>
            <a:xfrm>
              <a:off x="402654" y="2276091"/>
              <a:ext cx="2722546" cy="3979046"/>
              <a:chOff x="402654" y="2276091"/>
              <a:chExt cx="2722546" cy="397904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469A227-99BB-B71E-A9C2-5E32EA694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66" y="2276091"/>
                <a:ext cx="759086" cy="9494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4F407E-78FA-8330-B461-F6E998BF0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57" y="3110605"/>
                <a:ext cx="757701" cy="25256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6FA1A7-1180-FD92-5136-F7DD3D3F5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4633" y="3134144"/>
                <a:ext cx="813051" cy="22902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A7920AA-DE17-06DD-9D0C-68B937023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4381" y="4958868"/>
                <a:ext cx="840819" cy="18642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EC95DAA-A997-0379-1C9B-3BD1C651D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654" y="3796821"/>
                <a:ext cx="897086" cy="60323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BBB011E-E2E3-2FA7-3FCC-9A55817D1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8108" y="3895027"/>
                <a:ext cx="984537" cy="43319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217B0F2-A731-C836-F26B-44A868537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8937" y="3993139"/>
                <a:ext cx="711562" cy="26112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D496EC1-4CC7-1E0B-961C-8C817DC45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124" y="4978288"/>
                <a:ext cx="732563" cy="13493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E480466-C830-F25A-A4AA-79DC60492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4441" y="5748608"/>
                <a:ext cx="524337" cy="405416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4DDF671-F90C-0493-4136-E587F5EA7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609" y="5544937"/>
                <a:ext cx="776078" cy="710200"/>
              </a:xfrm>
              <a:prstGeom prst="rect">
                <a:avLst/>
              </a:prstGeom>
            </p:spPr>
          </p:pic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B78AEA6-DE36-7D2E-F6D3-8E511C9E2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21" y="2104667"/>
              <a:ext cx="489470" cy="489470"/>
            </a:xfrm>
            <a:prstGeom prst="rect">
              <a:avLst/>
            </a:prstGeom>
          </p:spPr>
        </p:pic>
        <p:pic>
          <p:nvPicPr>
            <p:cNvPr id="46" name="Picture 2" descr="AWS Marketplace: Fortinet Federal">
              <a:extLst>
                <a:ext uri="{FF2B5EF4-FFF2-40B4-BE49-F238E27FC236}">
                  <a16:creationId xmlns:a16="http://schemas.microsoft.com/office/drawing/2014/main" id="{15177A8B-352B-534E-920F-E835C681E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95" y="2177288"/>
              <a:ext cx="701020" cy="35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568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954696-B35A-A97E-788D-83721727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Boutique Aggregation Solutions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C9AA9A-6247-B7B7-C59A-15B9B0139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440" y="3533930"/>
            <a:ext cx="2786531" cy="6808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Finance &amp; Deal  Lifecycle Management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19F8DF-EFE1-7364-76B5-CF7E08DB9F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493" y="4167333"/>
            <a:ext cx="2606365" cy="577926"/>
          </a:xfrm>
        </p:spPr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</a:rPr>
              <a:t>Bookings acceleration through innovative solutions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8E5442-1D26-C17B-8583-DDD052E154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79891" y="1532289"/>
            <a:ext cx="2606365" cy="680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Sales &amp; Operational Infrastructure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7BCD64-F3D7-C5D9-E846-34CB4EB9B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3944" y="2165691"/>
            <a:ext cx="2606365" cy="680825"/>
          </a:xfrm>
        </p:spPr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</a:rPr>
              <a:t>Sales optimization &amp; operational excellence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117D4F-4E92-B8A5-BFB7-39401F6F37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1974" y="1535714"/>
            <a:ext cx="2606365" cy="680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Partner &amp; Contract Alignment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093601-6D6B-8248-4668-82CFAD9F5A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6696" y="2169116"/>
            <a:ext cx="2606365" cy="6808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Strategic partner network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&amp; contract access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28D90F-465E-3775-80D5-5BE04B4A4D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49849" y="3449087"/>
            <a:ext cx="2606365" cy="7929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Public Sector Marketing &amp; Demand Generation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4DD44F-1075-1274-0C1B-F4DF7D0A63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9849" y="4392781"/>
            <a:ext cx="2606365" cy="57792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300" dirty="0">
                <a:latin typeface="Century Gothic" panose="020B0502020202020204" pitchFamily="34" charset="0"/>
              </a:rPr>
              <a:t>Brand amplification &amp; pipeline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C3204A7-21EF-5BD1-6DC2-552EE9C9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Finance &amp; Deal Lifecycle Management</a:t>
            </a:r>
            <a:endParaRPr lang="en-US" sz="3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0B29D-DE31-29B4-1099-CFC79ACB296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Bookings acceleration through innovative solutions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CFD2DE-BAC1-A4C5-3B6D-DE485407EE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509" y="4506404"/>
            <a:ext cx="5383491" cy="680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Full range of service offerings that support today and tomorrow’s technology consumption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685A8E-F7F3-2172-5841-A7BA711816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Combining public sector expertise with financing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A870F8-6D54-B9A8-8C0A-36DE709DA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Innovators: first to offer light to no terms leasing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BA5FA2-44BB-AD1C-4959-49A300445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Depth &amp; breadth of lending portfolio, unmatched capacity 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1901F2-F5F8-1D11-7A3B-22426108EE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Competitive rates &amp; strategic channel alignment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6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8E47BC1-645F-251D-E1FD-1B6223CC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Sales &amp; Operational Infrastructure</a:t>
            </a:r>
            <a:endParaRPr lang="en-US" sz="3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2DA11B-A4F1-24ED-F0A5-877D155EAE9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Sales optimization &amp; operational excellence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36E5C7-C1AD-0176-9DBC-26DB7D6FA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2DA099"/>
                </a:solidFill>
                <a:latin typeface="Century Gothic" panose="020B0502020202020204" pitchFamily="34" charset="0"/>
              </a:rPr>
              <a:t>Extending your sales team &amp; back office to reduce cost &amp; mitigate risk</a:t>
            </a:r>
            <a:endParaRPr lang="en-US" sz="2400" b="1" dirty="0">
              <a:solidFill>
                <a:srgbClr val="2DA099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85C220-5B0D-1D6B-21CF-A2F1E54EDF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6339" y="2661564"/>
            <a:ext cx="4878824" cy="680825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Proactive account management aligned to your go-to-market strategy 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458DC9-ADE6-E152-63FB-CF828AECBD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6339" y="3503452"/>
            <a:ext cx="4812836" cy="680825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Public Sector executive experience from pre-sales to post-sales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7BE82F-B2D3-20E4-E4E8-91A98FAAE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Enterprise-level operations &amp; system infrastructure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1BC423-E510-C142-0290-5CED905F1D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6338" y="5187229"/>
            <a:ext cx="4812835" cy="680825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Facilities clearance &amp; experienced project management oversight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5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F80E59-3451-F36C-417A-B5438DD8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Partner &amp; Contract Alignment</a:t>
            </a:r>
            <a:endParaRPr lang="en-US" sz="3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9764E8-32BF-C231-7FA4-6165C21FBB6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Strategic partner network &amp; contract access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BF00E4-3AAC-E083-43AD-366ECA305C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0961" y="4517967"/>
            <a:ext cx="4769963" cy="13385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29676"/>
                </a:solidFill>
                <a:latin typeface="Century Gothic" panose="020B0502020202020204" pitchFamily="34" charset="0"/>
              </a:rPr>
              <a:t>Targeted approach to scale your business through the right channel partners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E7127C-85D8-780B-5ABF-F44140987A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502" y="2661564"/>
            <a:ext cx="4605833" cy="680825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Facilitate and align partnerships with enterprise technologies &amp; value-added resellers 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C19DC8-4968-80C6-8EAF-A3706EC3B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8502" y="3755379"/>
            <a:ext cx="4464431" cy="680825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Progressive channel program guidance &amp; strategy 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4A14F3-D083-7283-9A78-CD31E261D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8502" y="4597267"/>
            <a:ext cx="4285321" cy="680825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Partner recruitment, enablement &amp; management 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30CE29-591E-B081-12F2-7DFDE19B2B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8502" y="5439156"/>
            <a:ext cx="4124130" cy="680825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Broad contract access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2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0DC9A8E-8730-BD5E-6394-39515A92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544"/>
            <a:ext cx="12192000" cy="558606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Public Sector Marketing &amp; Demand Generation</a:t>
            </a:r>
            <a:endParaRPr lang="en-US" sz="4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E0D61F-8E31-8D73-E16B-54EB0EF2F7C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Brand amplification and pipeline management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D8F1A0-0C1D-BFD6-A3EE-DD79A8A523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2939" y="4525341"/>
            <a:ext cx="4124130" cy="680825"/>
          </a:xfrm>
        </p:spPr>
        <p:txBody>
          <a:bodyPr/>
          <a:lstStyle/>
          <a:p>
            <a:r>
              <a:rPr lang="en-US" sz="24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Tailored approach to increase brand awareness &amp; grow your business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D40C21-1DE9-61D0-0874-F65E633072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Expanded social media reach &amp; influence 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D04845-058D-9A73-22F1-774ACA6ED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Custom microsites promoting brand &amp; thought leadership 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1239FA-A10A-6C74-BAE5-398053DFF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Focused demand generation driving sales &amp; channel growth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D693B9-5597-5884-912A-57DBE5E8E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Industry events &amp; logistics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9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40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D9FFDDDEEC99429FADD1409C1754E4" ma:contentTypeVersion="14" ma:contentTypeDescription="Create a new document." ma:contentTypeScope="" ma:versionID="ca9efcff642f2db07912250f49742811">
  <xsd:schema xmlns:xsd="http://www.w3.org/2001/XMLSchema" xmlns:xs="http://www.w3.org/2001/XMLSchema" xmlns:p="http://schemas.microsoft.com/office/2006/metadata/properties" xmlns:ns2="bd337bb7-33c3-4dfd-8fef-18680fd31f3d" xmlns:ns3="d4dd4082-4bfd-4f8f-a2ab-942962451c38" targetNamespace="http://schemas.microsoft.com/office/2006/metadata/properties" ma:root="true" ma:fieldsID="e2177d6c3e18c11fb3f310f0128d71f5" ns2:_="" ns3:_="">
    <xsd:import namespace="bd337bb7-33c3-4dfd-8fef-18680fd31f3d"/>
    <xsd:import namespace="d4dd4082-4bfd-4f8f-a2ab-942962451c3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37bb7-33c3-4dfd-8fef-18680fd31f3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8e5ee84-36c6-44bb-91bc-6ecb528ce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d4082-4bfd-4f8f-a2ab-942962451c3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40a9898-6458-4f37-bd65-37c1c4ebeed8}" ma:internalName="TaxCatchAll" ma:showField="CatchAllData" ma:web="d4dd4082-4bfd-4f8f-a2ab-942962451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dd4082-4bfd-4f8f-a2ab-942962451c38" xsi:nil="true"/>
    <lcf76f155ced4ddcb4097134ff3c332f xmlns="bd337bb7-33c3-4dfd-8fef-18680fd31f3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80489C-C445-440C-8717-3AC91252D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37bb7-33c3-4dfd-8fef-18680fd31f3d"/>
    <ds:schemaRef ds:uri="d4dd4082-4bfd-4f8f-a2ab-942962451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B0A26B-A4ED-499A-81A4-572163A763BB}">
  <ds:schemaRefs>
    <ds:schemaRef ds:uri="http://schemas.microsoft.com/office/2006/metadata/properties"/>
    <ds:schemaRef ds:uri="http://schemas.microsoft.com/office/infopath/2007/PartnerControls"/>
    <ds:schemaRef ds:uri="d4dd4082-4bfd-4f8f-a2ab-942962451c38"/>
    <ds:schemaRef ds:uri="bd337bb7-33c3-4dfd-8fef-18680fd31f3d"/>
  </ds:schemaRefs>
</ds:datastoreItem>
</file>

<file path=customXml/itemProps3.xml><?xml version="1.0" encoding="utf-8"?>
<ds:datastoreItem xmlns:ds="http://schemas.openxmlformats.org/officeDocument/2006/customXml" ds:itemID="{8C8A35C5-7130-4333-A90D-429929D2B7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3433</Words>
  <Application>Microsoft Office PowerPoint</Application>
  <PresentationFormat>Widescreen</PresentationFormat>
  <Paragraphs>519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Microsoft JhengHei Light</vt:lpstr>
      <vt:lpstr>Yu Gothic UI Light</vt:lpstr>
      <vt:lpstr>Aptos Narrow</vt:lpstr>
      <vt:lpstr>Arial</vt:lpstr>
      <vt:lpstr>Calibri</vt:lpstr>
      <vt:lpstr>Century Gothic</vt:lpstr>
      <vt:lpstr>Courier New</vt:lpstr>
      <vt:lpstr>Museo Sans 900</vt:lpstr>
      <vt:lpstr>Roboto (Body)</vt:lpstr>
      <vt:lpstr>Segoe UI</vt:lpstr>
      <vt:lpstr>Symbol</vt:lpstr>
      <vt:lpstr>Office Theme</vt:lpstr>
      <vt:lpstr>Overview</vt:lpstr>
      <vt:lpstr>We get IT done.</vt:lpstr>
      <vt:lpstr>Technology, Channel Partners &amp; Government Relationships</vt:lpstr>
      <vt:lpstr>Boutique Aggregation Solutions</vt:lpstr>
      <vt:lpstr>Finance &amp; Deal Lifecycle Management</vt:lpstr>
      <vt:lpstr>Sales &amp; Operational Infrastructure</vt:lpstr>
      <vt:lpstr>Partner &amp; Contract Alignment</vt:lpstr>
      <vt:lpstr>Public Sector Marketing &amp; Demand Generation</vt:lpstr>
      <vt:lpstr>PowerPoint Presentation</vt:lpstr>
      <vt:lpstr>Finance &amp; Deal Lifecycle Management</vt:lpstr>
      <vt:lpstr>Deal Flow Alternatives</vt:lpstr>
      <vt:lpstr>Sales &amp; Operational Infrastructure</vt:lpstr>
      <vt:lpstr>Sales &amp; Operational Infrastructure</vt:lpstr>
      <vt:lpstr>Partner &amp; Contract Alignment</vt:lpstr>
      <vt:lpstr>SLED Strength &amp; Capabilities</vt:lpstr>
      <vt:lpstr>SLED Partner Network &amp; Contract Access</vt:lpstr>
      <vt:lpstr>Public Sector Marketing</vt:lpstr>
      <vt:lpstr>Public Sector Marketing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Corcoran</dc:creator>
  <cp:lastModifiedBy>Joanna Corcoran</cp:lastModifiedBy>
  <cp:revision>5</cp:revision>
  <dcterms:created xsi:type="dcterms:W3CDTF">2023-04-17T13:49:31Z</dcterms:created>
  <dcterms:modified xsi:type="dcterms:W3CDTF">2024-10-18T15:27:16Z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0x010100DAD9FFDDDEEC99429FADD1409C1754E4</vt:lpwstr>
  </property>
  <property fmtid="{D5CDD505-2E9C-101B-9397-08002B2CF9AE}" pid="3" name="MediaServiceImageTags">
    <vt:lpwstr/>
  </property>
</Properties>
</file>