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9" r:id="rId6"/>
    <p:sldId id="258" r:id="rId7"/>
    <p:sldId id="257" r:id="rId8"/>
    <p:sldId id="260" r:id="rId9"/>
    <p:sldId id="280" r:id="rId10"/>
    <p:sldId id="281" r:id="rId11"/>
    <p:sldId id="282" r:id="rId12"/>
    <p:sldId id="283" r:id="rId13"/>
    <p:sldId id="284" r:id="rId14"/>
    <p:sldId id="285" r:id="rId15"/>
    <p:sldId id="286" r:id="rId16"/>
    <p:sldId id="276" r:id="rId17"/>
    <p:sldId id="277" r:id="rId18"/>
    <p:sldId id="278" r:id="rId19"/>
    <p:sldId id="261" r:id="rId20"/>
    <p:sldId id="262" r:id="rId21"/>
    <p:sldId id="263" r:id="rId22"/>
    <p:sldId id="264" r:id="rId23"/>
    <p:sldId id="265" r:id="rId24"/>
    <p:sldId id="275" r:id="rId25"/>
    <p:sldId id="267" r:id="rId26"/>
    <p:sldId id="273" r:id="rId27"/>
    <p:sldId id="268" r:id="rId28"/>
    <p:sldId id="269" r:id="rId29"/>
    <p:sldId id="270" r:id="rId30"/>
    <p:sldId id="271"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F3752"/>
    <a:srgbClr val="93ADDD"/>
    <a:srgbClr val="7864DA"/>
    <a:srgbClr val="3366CC"/>
    <a:srgbClr val="678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9609F-B5E4-404B-85A2-F8DCF81EFDC6}" v="10" dt="2026-07-17T19:19:25.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0CD59-B3EF-4F25-A378-F29BD100879D}" type="datetimeFigureOut">
              <a:rPr lang="en-US" smtClean="0"/>
              <a:t>7/17/2026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2F07C-7DEF-4BA6-980A-35B8CA3F6C8E}" type="slidenum">
              <a:rPr lang="en-US" smtClean="0"/>
              <a:t>‹#›</a:t>
            </a:fld>
            <a:endParaRPr lang="en-US"/>
          </a:p>
        </p:txBody>
      </p:sp>
    </p:spTree>
    <p:extLst>
      <p:ext uri="{BB962C8B-B14F-4D97-AF65-F5344CB8AC3E}">
        <p14:creationId xmlns:p14="http://schemas.microsoft.com/office/powerpoint/2010/main" val="3886034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D2F07C-7DEF-4BA6-980A-35B8CA3F6C8E}" type="slidenum">
              <a:rPr lang="en-US" smtClean="0"/>
              <a:t>25</a:t>
            </a:fld>
            <a:endParaRPr lang="en-US"/>
          </a:p>
        </p:txBody>
      </p:sp>
    </p:spTree>
    <p:extLst>
      <p:ext uri="{BB962C8B-B14F-4D97-AF65-F5344CB8AC3E}">
        <p14:creationId xmlns:p14="http://schemas.microsoft.com/office/powerpoint/2010/main" val="34267271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 Id="rId1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51" name="Group 1050">
            <a:extLst>
              <a:ext uri="{FF2B5EF4-FFF2-40B4-BE49-F238E27FC236}">
                <a16:creationId xmlns:a16="http://schemas.microsoft.com/office/drawing/2014/main" id="{4CD179D2-4512-92BD-A751-E7E8F91E9E17}"/>
              </a:ext>
            </a:extLst>
          </p:cNvPr>
          <p:cNvGrpSpPr/>
          <p:nvPr userDrawn="1"/>
        </p:nvGrpSpPr>
        <p:grpSpPr>
          <a:xfrm>
            <a:off x="7955129" y="-741"/>
            <a:ext cx="4246257" cy="6864847"/>
            <a:chOff x="7955129" y="-741"/>
            <a:chExt cx="4246257" cy="6864847"/>
          </a:xfrm>
        </p:grpSpPr>
        <p:pic>
          <p:nvPicPr>
            <p:cNvPr id="25" name="Picture 24">
              <a:extLst>
                <a:ext uri="{FF2B5EF4-FFF2-40B4-BE49-F238E27FC236}">
                  <a16:creationId xmlns:a16="http://schemas.microsoft.com/office/drawing/2014/main" id="{90B72C70-F331-FDC0-05D8-3CE194F08255}"/>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7955129" y="1269483"/>
              <a:ext cx="2657540" cy="1521492"/>
            </a:xfrm>
            <a:prstGeom prst="rect">
              <a:avLst/>
            </a:prstGeom>
          </p:spPr>
        </p:pic>
        <p:grpSp>
          <p:nvGrpSpPr>
            <p:cNvPr id="1048" name="Group 1047">
              <a:extLst>
                <a:ext uri="{FF2B5EF4-FFF2-40B4-BE49-F238E27FC236}">
                  <a16:creationId xmlns:a16="http://schemas.microsoft.com/office/drawing/2014/main" id="{3B040D88-FC28-67E9-743A-66C69FB8A82A}"/>
                </a:ext>
              </a:extLst>
            </p:cNvPr>
            <p:cNvGrpSpPr/>
            <p:nvPr userDrawn="1"/>
          </p:nvGrpSpPr>
          <p:grpSpPr>
            <a:xfrm>
              <a:off x="8487052" y="-741"/>
              <a:ext cx="3714334" cy="6864847"/>
              <a:chOff x="8487052" y="-741"/>
              <a:chExt cx="3714334" cy="6864847"/>
            </a:xfrm>
            <a:effectLst/>
          </p:grpSpPr>
          <p:pic>
            <p:nvPicPr>
              <p:cNvPr id="1046" name="Picture 1045">
                <a:extLst>
                  <a:ext uri="{FF2B5EF4-FFF2-40B4-BE49-F238E27FC236}">
                    <a16:creationId xmlns:a16="http://schemas.microsoft.com/office/drawing/2014/main" id="{142E4CEA-B304-EAF3-9A81-04D066C71D18}"/>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9859509" y="4976005"/>
                <a:ext cx="950387" cy="1886428"/>
              </a:xfrm>
              <a:prstGeom prst="rect">
                <a:avLst/>
              </a:prstGeom>
            </p:spPr>
          </p:pic>
          <p:pic>
            <p:nvPicPr>
              <p:cNvPr id="1038" name="Picture 1037">
                <a:extLst>
                  <a:ext uri="{FF2B5EF4-FFF2-40B4-BE49-F238E27FC236}">
                    <a16:creationId xmlns:a16="http://schemas.microsoft.com/office/drawing/2014/main" id="{49DA5456-414A-6471-6205-2E2DB2824A61}"/>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46373" y="3739446"/>
                <a:ext cx="1650449" cy="1237837"/>
              </a:xfrm>
              <a:prstGeom prst="rect">
                <a:avLst/>
              </a:prstGeom>
            </p:spPr>
          </p:pic>
          <p:pic>
            <p:nvPicPr>
              <p:cNvPr id="1036" name="Picture 1035">
                <a:extLst>
                  <a:ext uri="{FF2B5EF4-FFF2-40B4-BE49-F238E27FC236}">
                    <a16:creationId xmlns:a16="http://schemas.microsoft.com/office/drawing/2014/main" id="{E07C8E2D-C2C3-40BC-E8AD-FE91143EB01C}"/>
                  </a:ext>
                </a:extLst>
              </p:cNvPr>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87052" y="4839316"/>
                <a:ext cx="1518593" cy="2024790"/>
              </a:xfrm>
              <a:prstGeom prst="rect">
                <a:avLst/>
              </a:prstGeom>
            </p:spPr>
          </p:pic>
          <p:pic>
            <p:nvPicPr>
              <p:cNvPr id="1034" name="Picture 1033">
                <a:extLst>
                  <a:ext uri="{FF2B5EF4-FFF2-40B4-BE49-F238E27FC236}">
                    <a16:creationId xmlns:a16="http://schemas.microsoft.com/office/drawing/2014/main" id="{90DC5E7D-4538-E193-0F4A-45678509EDA8}"/>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61679" y="2651775"/>
                <a:ext cx="1939707" cy="1454780"/>
              </a:xfrm>
              <a:prstGeom prst="rect">
                <a:avLst/>
              </a:prstGeom>
            </p:spPr>
          </p:pic>
          <p:pic>
            <p:nvPicPr>
              <p:cNvPr id="1032" name="Picture 1031">
                <a:extLst>
                  <a:ext uri="{FF2B5EF4-FFF2-40B4-BE49-F238E27FC236}">
                    <a16:creationId xmlns:a16="http://schemas.microsoft.com/office/drawing/2014/main" id="{CBA26498-2C99-345B-595D-984B9CBDF883}"/>
                  </a:ext>
                </a:extLst>
              </p:cNvPr>
              <p:cNvPicPr>
                <a:picLocks noChangeAspect="1"/>
              </p:cNvPicPr>
              <p:nvPr userDrawn="1"/>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91902" y="3646115"/>
                <a:ext cx="2125616" cy="1333720"/>
              </a:xfrm>
              <a:prstGeom prst="rect">
                <a:avLst/>
              </a:prstGeom>
            </p:spPr>
          </p:pic>
          <p:pic>
            <p:nvPicPr>
              <p:cNvPr id="1030" name="Picture 1029">
                <a:extLst>
                  <a:ext uri="{FF2B5EF4-FFF2-40B4-BE49-F238E27FC236}">
                    <a16:creationId xmlns:a16="http://schemas.microsoft.com/office/drawing/2014/main" id="{77B2B988-1B37-19FC-1D54-4AEC4BB5B2E5}"/>
                  </a:ext>
                </a:extLst>
              </p:cNvPr>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17065" y="1801839"/>
                <a:ext cx="1566569" cy="1174928"/>
              </a:xfrm>
              <a:prstGeom prst="rect">
                <a:avLst/>
              </a:prstGeom>
            </p:spPr>
          </p:pic>
          <p:pic>
            <p:nvPicPr>
              <p:cNvPr id="21" name="Picture 20">
                <a:extLst>
                  <a:ext uri="{FF2B5EF4-FFF2-40B4-BE49-F238E27FC236}">
                    <a16:creationId xmlns:a16="http://schemas.microsoft.com/office/drawing/2014/main" id="{791A0AD3-1D17-1C2A-8435-7BC951CC83E0}"/>
                  </a:ext>
                </a:extLst>
              </p:cNvPr>
              <p:cNvPicPr>
                <a:picLocks noChangeAspect="1"/>
              </p:cNvPicPr>
              <p:nvPr userDrawn="1"/>
            </p:nvPicPr>
            <p:blipFill>
              <a:blip r:embed="rId9">
                <a:duotone>
                  <a:schemeClr val="bg2">
                    <a:shade val="45000"/>
                    <a:satMod val="135000"/>
                  </a:schemeClr>
                  <a:prstClr val="white"/>
                </a:duotone>
              </a:blip>
              <a:stretch>
                <a:fillRect/>
              </a:stretch>
            </p:blipFill>
            <p:spPr>
              <a:xfrm>
                <a:off x="10617065" y="1427"/>
                <a:ext cx="1566569" cy="1960539"/>
              </a:xfrm>
              <a:prstGeom prst="rect">
                <a:avLst/>
              </a:prstGeom>
            </p:spPr>
          </p:pic>
          <p:pic>
            <p:nvPicPr>
              <p:cNvPr id="17" name="Picture 16">
                <a:extLst>
                  <a:ext uri="{FF2B5EF4-FFF2-40B4-BE49-F238E27FC236}">
                    <a16:creationId xmlns:a16="http://schemas.microsoft.com/office/drawing/2014/main" id="{51AB16F5-8A09-AC72-F6D8-AA3DD1F36E57}"/>
                  </a:ext>
                </a:extLst>
              </p:cNvPr>
              <p:cNvPicPr>
                <a:picLocks noChangeAspect="1"/>
              </p:cNvPicPr>
              <p:nvPr userDrawn="1"/>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96298" y="-741"/>
                <a:ext cx="2118434" cy="1412289"/>
              </a:xfrm>
              <a:prstGeom prst="rect">
                <a:avLst/>
              </a:prstGeom>
              <a:ln>
                <a:noFill/>
              </a:ln>
            </p:spPr>
          </p:pic>
          <p:pic>
            <p:nvPicPr>
              <p:cNvPr id="31" name="Picture 30">
                <a:extLst>
                  <a:ext uri="{FF2B5EF4-FFF2-40B4-BE49-F238E27FC236}">
                    <a16:creationId xmlns:a16="http://schemas.microsoft.com/office/drawing/2014/main" id="{9F5321CF-7A43-538C-F8FA-F6F3948079CD}"/>
                  </a:ext>
                </a:extLst>
              </p:cNvPr>
              <p:cNvPicPr>
                <a:picLocks noChangeAspect="1"/>
              </p:cNvPicPr>
              <p:nvPr userDrawn="1"/>
            </p:nvPicPr>
            <p:blipFill>
              <a:blip r:embed="rId11">
                <a:duotone>
                  <a:schemeClr val="bg2">
                    <a:shade val="45000"/>
                    <a:satMod val="135000"/>
                  </a:schemeClr>
                  <a:prstClr val="white"/>
                </a:duotone>
              </a:blip>
              <a:stretch>
                <a:fillRect/>
              </a:stretch>
            </p:blipFill>
            <p:spPr>
              <a:xfrm>
                <a:off x="8487053" y="2790975"/>
                <a:ext cx="2125616" cy="1033010"/>
              </a:xfrm>
              <a:prstGeom prst="rect">
                <a:avLst/>
              </a:prstGeom>
            </p:spPr>
          </p:pic>
          <p:pic>
            <p:nvPicPr>
              <p:cNvPr id="1042" name="Picture 1041">
                <a:extLst>
                  <a:ext uri="{FF2B5EF4-FFF2-40B4-BE49-F238E27FC236}">
                    <a16:creationId xmlns:a16="http://schemas.microsoft.com/office/drawing/2014/main" id="{DE5A0716-3E47-BC7C-69D9-DB891E25E6AE}"/>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10549136" y="4936878"/>
                <a:ext cx="1652250" cy="1927227"/>
              </a:xfrm>
              <a:prstGeom prst="rect">
                <a:avLst/>
              </a:prstGeom>
            </p:spPr>
          </p:pic>
        </p:grpSp>
      </p:grpSp>
      <p:sp>
        <p:nvSpPr>
          <p:cNvPr id="7" name="Rectangle 6">
            <a:extLst>
              <a:ext uri="{FF2B5EF4-FFF2-40B4-BE49-F238E27FC236}">
                <a16:creationId xmlns:a16="http://schemas.microsoft.com/office/drawing/2014/main" id="{D615D0C2-6CD2-B7DE-BB1F-626A4BB9C832}"/>
              </a:ext>
            </a:extLst>
          </p:cNvPr>
          <p:cNvSpPr/>
          <p:nvPr userDrawn="1"/>
        </p:nvSpPr>
        <p:spPr>
          <a:xfrm>
            <a:off x="1" y="0"/>
            <a:ext cx="8594480" cy="6858000"/>
          </a:xfrm>
          <a:prstGeom prst="rect">
            <a:avLst/>
          </a:prstGeom>
          <a:solidFill>
            <a:srgbClr val="0F375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2C2AE66-C0A0-9D1C-3F2E-E786B42D1E03}"/>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273" y="-214604"/>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45853D-5A43-00F7-56BF-A77C40413110}"/>
              </a:ext>
            </a:extLst>
          </p:cNvPr>
          <p:cNvSpPr txBox="1"/>
          <p:nvPr userDrawn="1"/>
        </p:nvSpPr>
        <p:spPr>
          <a:xfrm>
            <a:off x="527902" y="2505670"/>
            <a:ext cx="7324626" cy="830997"/>
          </a:xfrm>
          <a:prstGeom prst="rect">
            <a:avLst/>
          </a:prstGeom>
          <a:noFill/>
        </p:spPr>
        <p:txBody>
          <a:bodyPr wrap="square" rtlCol="0">
            <a:spAutoFit/>
          </a:bodyPr>
          <a:lstStyle/>
          <a:p>
            <a:r>
              <a:rPr lang="en-US" sz="4800">
                <a:solidFill>
                  <a:schemeClr val="bg1"/>
                </a:solidFill>
                <a:latin typeface="Ranked Sports" panose="02000500000000000000" pitchFamily="2" charset="0"/>
              </a:rPr>
              <a:t>Welcome to the Team!</a:t>
            </a:r>
            <a:endParaRPr lang="en-US" sz="4000">
              <a:solidFill>
                <a:schemeClr val="bg1"/>
              </a:solidFill>
              <a:latin typeface="Ranked Sports" panose="02000500000000000000" pitchFamily="2" charset="0"/>
            </a:endParaRPr>
          </a:p>
        </p:txBody>
      </p:sp>
      <p:sp>
        <p:nvSpPr>
          <p:cNvPr id="4" name="Date Placeholder 3">
            <a:extLst>
              <a:ext uri="{FF2B5EF4-FFF2-40B4-BE49-F238E27FC236}">
                <a16:creationId xmlns:a16="http://schemas.microsoft.com/office/drawing/2014/main" id="{16D73A6C-5F30-1BE2-8A97-F23290930836}"/>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B7324ECF-443F-6341-5BB4-56D4FE65B645}"/>
              </a:ext>
            </a:extLst>
          </p:cNvPr>
          <p:cNvSpPr>
            <a:spLocks noGrp="1"/>
          </p:cNvSpPr>
          <p:nvPr>
            <p:ph type="ftr" sz="quarter" idx="11"/>
          </p:nvPr>
        </p:nvSpPr>
        <p:spPr/>
        <p:txBody>
          <a:bodyPr/>
          <a:lstStyle/>
          <a:p>
            <a:endParaRPr lang="en-US"/>
          </a:p>
        </p:txBody>
      </p:sp>
      <p:grpSp>
        <p:nvGrpSpPr>
          <p:cNvPr id="15" name="Group 14">
            <a:extLst>
              <a:ext uri="{FF2B5EF4-FFF2-40B4-BE49-F238E27FC236}">
                <a16:creationId xmlns:a16="http://schemas.microsoft.com/office/drawing/2014/main" id="{7A9BDBC4-45C5-909C-C755-4D69D324B7F4}"/>
              </a:ext>
            </a:extLst>
          </p:cNvPr>
          <p:cNvGrpSpPr/>
          <p:nvPr userDrawn="1"/>
        </p:nvGrpSpPr>
        <p:grpSpPr>
          <a:xfrm>
            <a:off x="649218" y="501162"/>
            <a:ext cx="4499832" cy="759467"/>
            <a:chOff x="915547" y="501162"/>
            <a:chExt cx="6929753" cy="1217734"/>
          </a:xfrm>
        </p:grpSpPr>
        <p:pic>
          <p:nvPicPr>
            <p:cNvPr id="9" name="Picture 8">
              <a:extLst>
                <a:ext uri="{FF2B5EF4-FFF2-40B4-BE49-F238E27FC236}">
                  <a16:creationId xmlns:a16="http://schemas.microsoft.com/office/drawing/2014/main" id="{396226EB-6742-2B45-91FD-B15390758D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5547" y="684859"/>
              <a:ext cx="2225867" cy="992481"/>
            </a:xfrm>
            <a:prstGeom prst="rect">
              <a:avLst/>
            </a:prstGeom>
          </p:spPr>
        </p:pic>
        <p:cxnSp>
          <p:nvCxnSpPr>
            <p:cNvPr id="11" name="Straight Connector 10">
              <a:extLst>
                <a:ext uri="{FF2B5EF4-FFF2-40B4-BE49-F238E27FC236}">
                  <a16:creationId xmlns:a16="http://schemas.microsoft.com/office/drawing/2014/main" id="{34AD0DAD-0CC0-7461-C957-8324B87A48B9}"/>
                </a:ext>
              </a:extLst>
            </p:cNvPr>
            <p:cNvCxnSpPr/>
            <p:nvPr userDrawn="1"/>
          </p:nvCxnSpPr>
          <p:spPr>
            <a:xfrm>
              <a:off x="3549287" y="501162"/>
              <a:ext cx="0" cy="12177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307A5E-A596-2D16-288A-101D3AFC96F0}"/>
                </a:ext>
              </a:extLst>
            </p:cNvPr>
            <p:cNvSpPr txBox="1"/>
            <p:nvPr userDrawn="1"/>
          </p:nvSpPr>
          <p:spPr>
            <a:xfrm>
              <a:off x="3831611" y="632975"/>
              <a:ext cx="4013689" cy="1036331"/>
            </a:xfrm>
            <a:prstGeom prst="rect">
              <a:avLst/>
            </a:prstGeom>
            <a:noFill/>
          </p:spPr>
          <p:txBody>
            <a:bodyPr wrap="square" rtlCol="0">
              <a:spAutoFit/>
            </a:bodyPr>
            <a:lstStyle/>
            <a:p>
              <a:r>
                <a:rPr lang="en-US" sz="1800">
                  <a:solidFill>
                    <a:schemeClr val="bg1"/>
                  </a:solidFill>
                  <a:latin typeface="Museo Sans 900" panose="02000000000000000000" pitchFamily="50" charset="0"/>
                </a:rPr>
                <a:t>Your Public Sector Technology Provider</a:t>
              </a:r>
            </a:p>
          </p:txBody>
        </p:sp>
      </p:grpSp>
    </p:spTree>
    <p:extLst>
      <p:ext uri="{BB962C8B-B14F-4D97-AF65-F5344CB8AC3E}">
        <p14:creationId xmlns:p14="http://schemas.microsoft.com/office/powerpoint/2010/main" val="185316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55DEE3-B29F-0E35-AD95-A608E6BDE31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013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111-88BE-ED2B-A4FE-FB4D09905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A5A2-2B22-1155-529B-85D81B623AD0}"/>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4" name="Footer Placeholder 3">
            <a:extLst>
              <a:ext uri="{FF2B5EF4-FFF2-40B4-BE49-F238E27FC236}">
                <a16:creationId xmlns:a16="http://schemas.microsoft.com/office/drawing/2014/main" id="{3672588B-3E1C-DDA2-F47D-8E76860A14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77AD52-E007-2E16-EC63-EB9141C54C78}"/>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3056149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2A0C-6F57-0656-06B3-3BE66DF7028A}"/>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3" name="Footer Placeholder 2">
            <a:extLst>
              <a:ext uri="{FF2B5EF4-FFF2-40B4-BE49-F238E27FC236}">
                <a16:creationId xmlns:a16="http://schemas.microsoft.com/office/drawing/2014/main" id="{0A58C651-5665-6A64-B840-35B6ACACB9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FB394C-84EC-1D00-6CD7-21DF7C648899}"/>
              </a:ext>
            </a:extLst>
          </p:cNvPr>
          <p:cNvSpPr>
            <a:spLocks noGrp="1"/>
          </p:cNvSpPr>
          <p:nvPr>
            <p:ph type="sldNum" sz="quarter" idx="12"/>
          </p:nvPr>
        </p:nvSpPr>
        <p:spPr/>
        <p:txBody>
          <a:bodyPr/>
          <a:lstStyle/>
          <a:p>
            <a:fld id="{86CA3E8C-B6A3-4998-A550-F530541E8CDF}" type="slidenum">
              <a:rPr lang="en-US" smtClean="0"/>
              <a:t>‹#›</a:t>
            </a:fld>
            <a:endParaRPr lang="en-US"/>
          </a:p>
        </p:txBody>
      </p:sp>
      <p:sp>
        <p:nvSpPr>
          <p:cNvPr id="10" name="Rectangle 9">
            <a:extLst>
              <a:ext uri="{FF2B5EF4-FFF2-40B4-BE49-F238E27FC236}">
                <a16:creationId xmlns:a16="http://schemas.microsoft.com/office/drawing/2014/main" id="{82045888-77EC-E06A-6DF3-3A34D26B337C}"/>
              </a:ext>
            </a:extLst>
          </p:cNvPr>
          <p:cNvSpPr/>
          <p:nvPr userDrawn="1"/>
        </p:nvSpPr>
        <p:spPr>
          <a:xfrm flipH="1">
            <a:off x="6568751" y="0"/>
            <a:ext cx="5623248" cy="6858000"/>
          </a:xfrm>
          <a:prstGeom prst="rect">
            <a:avLst/>
          </a:prstGeom>
          <a:solidFill>
            <a:srgbClr val="0F375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416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2A0C-6F57-0656-06B3-3BE66DF7028A}"/>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3" name="Footer Placeholder 2">
            <a:extLst>
              <a:ext uri="{FF2B5EF4-FFF2-40B4-BE49-F238E27FC236}">
                <a16:creationId xmlns:a16="http://schemas.microsoft.com/office/drawing/2014/main" id="{0A58C651-5665-6A64-B840-35B6ACACB9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FB394C-84EC-1D00-6CD7-21DF7C648899}"/>
              </a:ext>
            </a:extLst>
          </p:cNvPr>
          <p:cNvSpPr>
            <a:spLocks noGrp="1"/>
          </p:cNvSpPr>
          <p:nvPr>
            <p:ph type="sldNum" sz="quarter" idx="12"/>
          </p:nvPr>
        </p:nvSpPr>
        <p:spPr/>
        <p:txBody>
          <a:bodyPr/>
          <a:lstStyle/>
          <a:p>
            <a:fld id="{86CA3E8C-B6A3-4998-A550-F530541E8CDF}" type="slidenum">
              <a:rPr lang="en-US" smtClean="0"/>
              <a:t>‹#›</a:t>
            </a:fld>
            <a:endParaRPr lang="en-US"/>
          </a:p>
        </p:txBody>
      </p:sp>
      <p:sp>
        <p:nvSpPr>
          <p:cNvPr id="10" name="Rectangle 9">
            <a:extLst>
              <a:ext uri="{FF2B5EF4-FFF2-40B4-BE49-F238E27FC236}">
                <a16:creationId xmlns:a16="http://schemas.microsoft.com/office/drawing/2014/main" id="{82045888-77EC-E06A-6DF3-3A34D26B337C}"/>
              </a:ext>
            </a:extLst>
          </p:cNvPr>
          <p:cNvSpPr/>
          <p:nvPr userDrawn="1"/>
        </p:nvSpPr>
        <p:spPr>
          <a:xfrm flipH="1">
            <a:off x="0" y="0"/>
            <a:ext cx="12191999" cy="6858000"/>
          </a:xfrm>
          <a:prstGeom prst="rect">
            <a:avLst/>
          </a:prstGeom>
          <a:solidFill>
            <a:srgbClr val="0F375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241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2970-6588-76F0-4487-882EE18A1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4A69A0-1F84-048F-7E45-827E21BE4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B56D2F-4E13-D7EF-3D42-392CB5773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9F116-418C-B3B0-AE54-46B5309FD3AE}"/>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6" name="Footer Placeholder 5">
            <a:extLst>
              <a:ext uri="{FF2B5EF4-FFF2-40B4-BE49-F238E27FC236}">
                <a16:creationId xmlns:a16="http://schemas.microsoft.com/office/drawing/2014/main" id="{D6E915B0-9A5A-E665-F65D-EC6FD0F3D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50D16-2006-59E1-4059-D8B73DCF9BF7}"/>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2870195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39C0-496A-FB4A-269B-71A6C3A8E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9CF0A6-C0C0-CA55-53A7-D99B5A22B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D0DDB-5157-BF99-56A4-C276D4DAE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8CA65-166E-2228-379E-8B6AA858E8C9}"/>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6" name="Footer Placeholder 5">
            <a:extLst>
              <a:ext uri="{FF2B5EF4-FFF2-40B4-BE49-F238E27FC236}">
                <a16:creationId xmlns:a16="http://schemas.microsoft.com/office/drawing/2014/main" id="{57C109C4-FAAA-0955-CDB6-DE6AA1FA5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DE2BB-CAF5-5D05-ABB6-ACECCE214CC8}"/>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2333324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2C3E-A2C0-0148-CE1A-249719B039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8B0FFC-3478-FB12-16E2-8F1DDF0710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F9C95-4393-00A4-57E9-C47CE99AD1D1}"/>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382C0F91-6E99-0CC4-FA1B-B2D484E08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CBFD3-7A3F-BEC4-F8DE-BAEE412CBE7B}"/>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260881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2E55A-C10A-ECAA-D3FA-ABCB5260DE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907CB-DBCA-69E6-1B84-70E9F8EDAB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DCC83-3A4D-A8ED-2811-C9D83FE23ADC}"/>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F8698B59-4A93-8694-D06B-3F0BA944C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AF349-8AA8-A80E-0044-52CC3DAC8589}"/>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148339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B41A-00C5-1D4F-A77C-3971268C4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CEC03-4242-A7BB-C148-1B5E5538A0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E61CF-23C3-B017-88FF-488C2960906D}"/>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8D4A8FEB-8AA9-918B-2FA6-D8822C601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5E895-EC68-40A8-55F7-9591FD2B0F0F}"/>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24982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9ED93-73C5-5440-A9CD-802C7A60B2B4}"/>
              </a:ext>
            </a:extLst>
          </p:cNvPr>
          <p:cNvPicPr>
            <a:picLocks noChangeAspect="1"/>
          </p:cNvPicPr>
          <p:nvPr userDrawn="1"/>
        </p:nvPicPr>
        <p:blipFill>
          <a:blip r:embed="rId2"/>
          <a:stretch>
            <a:fillRect/>
          </a:stretch>
        </p:blipFill>
        <p:spPr>
          <a:xfrm>
            <a:off x="588375" y="327113"/>
            <a:ext cx="10853164" cy="5985046"/>
          </a:xfrm>
          <a:prstGeom prst="rect">
            <a:avLst/>
          </a:prstGeom>
        </p:spPr>
      </p:pic>
    </p:spTree>
    <p:extLst>
      <p:ext uri="{BB962C8B-B14F-4D97-AF65-F5344CB8AC3E}">
        <p14:creationId xmlns:p14="http://schemas.microsoft.com/office/powerpoint/2010/main" val="259527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E61FC9-F907-3F67-C4C1-5FBFCB6019E3}"/>
              </a:ext>
            </a:extLst>
          </p:cNvPr>
          <p:cNvPicPr>
            <a:picLocks noChangeAspect="1"/>
          </p:cNvPicPr>
          <p:nvPr userDrawn="1"/>
        </p:nvPicPr>
        <p:blipFill>
          <a:blip r:embed="rId2"/>
          <a:stretch>
            <a:fillRect/>
          </a:stretch>
        </p:blipFill>
        <p:spPr>
          <a:xfrm>
            <a:off x="562707" y="368337"/>
            <a:ext cx="10111522" cy="6121326"/>
          </a:xfrm>
          <a:prstGeom prst="rect">
            <a:avLst/>
          </a:prstGeom>
        </p:spPr>
      </p:pic>
    </p:spTree>
    <p:extLst>
      <p:ext uri="{BB962C8B-B14F-4D97-AF65-F5344CB8AC3E}">
        <p14:creationId xmlns:p14="http://schemas.microsoft.com/office/powerpoint/2010/main" val="208505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8DBBF4-C913-7B55-D728-9B86B2290499}"/>
              </a:ext>
            </a:extLst>
          </p:cNvPr>
          <p:cNvSpPr/>
          <p:nvPr userDrawn="1"/>
        </p:nvSpPr>
        <p:spPr>
          <a:xfrm>
            <a:off x="0" y="0"/>
            <a:ext cx="12191999"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E021A-2659-387B-F1B2-22F1329B7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CF9F96-B08F-9982-04F6-21F4AFBC7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0EDCA-35BE-955A-FFC7-EF330B3EFF0A}"/>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EB6B6159-15F6-E557-3BF7-57606E61A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86A8C-F4A1-1483-7185-B268842A52D5}"/>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9323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021A-2659-387B-F1B2-22F1329B7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CF9F96-B08F-9982-04F6-21F4AFBC7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0EDCA-35BE-955A-FFC7-EF330B3EFF0A}"/>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EB6B6159-15F6-E557-3BF7-57606E61A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86A8C-F4A1-1483-7185-B268842A52D5}"/>
              </a:ext>
            </a:extLst>
          </p:cNvPr>
          <p:cNvSpPr>
            <a:spLocks noGrp="1"/>
          </p:cNvSpPr>
          <p:nvPr>
            <p:ph type="sldNum" sz="quarter" idx="12"/>
          </p:nvPr>
        </p:nvSpPr>
        <p:spPr/>
        <p:txBody>
          <a:bodyPr/>
          <a:lstStyle/>
          <a:p>
            <a:fld id="{86CA3E8C-B6A3-4998-A550-F530541E8CDF}" type="slidenum">
              <a:rPr lang="en-US" smtClean="0"/>
              <a:t>‹#›</a:t>
            </a:fld>
            <a:endParaRPr lang="en-US"/>
          </a:p>
        </p:txBody>
      </p:sp>
      <p:sp>
        <p:nvSpPr>
          <p:cNvPr id="8" name="Rectangle 7">
            <a:extLst>
              <a:ext uri="{FF2B5EF4-FFF2-40B4-BE49-F238E27FC236}">
                <a16:creationId xmlns:a16="http://schemas.microsoft.com/office/drawing/2014/main" id="{C729153F-F1EF-C721-9D65-F48B706EA00D}"/>
              </a:ext>
            </a:extLst>
          </p:cNvPr>
          <p:cNvSpPr/>
          <p:nvPr userDrawn="1"/>
        </p:nvSpPr>
        <p:spPr>
          <a:xfrm flipH="1">
            <a:off x="0" y="0"/>
            <a:ext cx="12191999" cy="6858000"/>
          </a:xfrm>
          <a:prstGeom prst="rect">
            <a:avLst/>
          </a:prstGeom>
          <a:solidFill>
            <a:srgbClr val="0F375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2BA230CC-6A7E-B4DD-ADA5-B25E6B4CA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5824" y="6134635"/>
            <a:ext cx="1025176" cy="457111"/>
          </a:xfrm>
          <a:prstGeom prst="rect">
            <a:avLst/>
          </a:prstGeom>
        </p:spPr>
      </p:pic>
    </p:spTree>
    <p:extLst>
      <p:ext uri="{BB962C8B-B14F-4D97-AF65-F5344CB8AC3E}">
        <p14:creationId xmlns:p14="http://schemas.microsoft.com/office/powerpoint/2010/main" val="32654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6B1C-723C-B463-B0C2-3FF0204DF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8E5DA-BA5C-1173-3292-9D04B81E4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A2C95-372A-4D52-E9AC-9EC5C55249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4A360-0638-1D92-2B1B-617B98A24103}"/>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6" name="Footer Placeholder 5">
            <a:extLst>
              <a:ext uri="{FF2B5EF4-FFF2-40B4-BE49-F238E27FC236}">
                <a16:creationId xmlns:a16="http://schemas.microsoft.com/office/drawing/2014/main" id="{70533393-C2FB-9D02-4AE7-0F22DD5CB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924B5-7313-F887-82EC-74EDED3DFA74}"/>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2459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BC37-B388-754F-80F7-D771CEA640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B292B-2B6C-F717-1672-1649A4ADB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69ECAE-390D-DAA9-3204-3CC391DFC9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0547F5-72F0-B417-A1E1-A442385A8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1FF357-AD14-9B0D-1F36-50F6849EEA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CB440-9FD6-00B2-71B1-FB6D51DD1EEF}"/>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8" name="Footer Placeholder 7">
            <a:extLst>
              <a:ext uri="{FF2B5EF4-FFF2-40B4-BE49-F238E27FC236}">
                <a16:creationId xmlns:a16="http://schemas.microsoft.com/office/drawing/2014/main" id="{AEA8EC68-8C0D-E2C7-8C76-4C78EE8A7D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F0F1F2-13E9-0ADE-E0DB-445CE97D5747}"/>
              </a:ext>
            </a:extLst>
          </p:cNvPr>
          <p:cNvSpPr>
            <a:spLocks noGrp="1"/>
          </p:cNvSpPr>
          <p:nvPr>
            <p:ph type="sldNum" sz="quarter" idx="12"/>
          </p:nvPr>
        </p:nvSpPr>
        <p:spPr/>
        <p:txBody>
          <a:bodyPr/>
          <a:lstStyle/>
          <a:p>
            <a:fld id="{86CA3E8C-B6A3-4998-A550-F530541E8CDF}" type="slidenum">
              <a:rPr lang="en-US" smtClean="0"/>
              <a:t>‹#›</a:t>
            </a:fld>
            <a:endParaRPr lang="en-US"/>
          </a:p>
        </p:txBody>
      </p:sp>
    </p:spTree>
    <p:extLst>
      <p:ext uri="{BB962C8B-B14F-4D97-AF65-F5344CB8AC3E}">
        <p14:creationId xmlns:p14="http://schemas.microsoft.com/office/powerpoint/2010/main" val="400794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07C5-593C-A466-A8E6-3146BF690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0AAEC-CBDE-19E4-DC98-114C301D6009}"/>
              </a:ext>
            </a:extLst>
          </p:cNvPr>
          <p:cNvSpPr>
            <a:spLocks noGrp="1"/>
          </p:cNvSpPr>
          <p:nvPr>
            <p:ph type="dt" sz="half" idx="10"/>
          </p:nvPr>
        </p:nvSpPr>
        <p:spPr/>
        <p:txBody>
          <a:bodyPr/>
          <a:lstStyle/>
          <a:p>
            <a:fld id="{AE17CCB7-6D0D-4D81-AADB-0B63F503DDF5}" type="datetimeFigureOut">
              <a:rPr lang="en-US" smtClean="0"/>
              <a:t>7/17/2026</a:t>
            </a:fld>
            <a:endParaRPr lang="en-US"/>
          </a:p>
        </p:txBody>
      </p:sp>
      <p:sp>
        <p:nvSpPr>
          <p:cNvPr id="4" name="Footer Placeholder 3">
            <a:extLst>
              <a:ext uri="{FF2B5EF4-FFF2-40B4-BE49-F238E27FC236}">
                <a16:creationId xmlns:a16="http://schemas.microsoft.com/office/drawing/2014/main" id="{510CCAF6-900E-2AFC-6CF7-3B6EECA68B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DFDAC-5B58-E2EF-084F-AD13CE0797EE}"/>
              </a:ext>
            </a:extLst>
          </p:cNvPr>
          <p:cNvSpPr>
            <a:spLocks noGrp="1"/>
          </p:cNvSpPr>
          <p:nvPr>
            <p:ph type="sldNum" sz="quarter" idx="12"/>
          </p:nvPr>
        </p:nvSpPr>
        <p:spPr/>
        <p:txBody>
          <a:bodyPr/>
          <a:lstStyle/>
          <a:p>
            <a:fld id="{86CA3E8C-B6A3-4998-A550-F530541E8CDF}" type="slidenum">
              <a:rPr lang="en-US" smtClean="0"/>
              <a:t>‹#›</a:t>
            </a:fld>
            <a:endParaRPr lang="en-US"/>
          </a:p>
        </p:txBody>
      </p:sp>
      <p:pic>
        <p:nvPicPr>
          <p:cNvPr id="6" name="Picture 5">
            <a:extLst>
              <a:ext uri="{FF2B5EF4-FFF2-40B4-BE49-F238E27FC236}">
                <a16:creationId xmlns:a16="http://schemas.microsoft.com/office/drawing/2014/main" id="{78F77CC9-8260-63B8-B246-38474B983073}"/>
              </a:ext>
            </a:extLst>
          </p:cNvPr>
          <p:cNvPicPr>
            <a:picLocks noChangeAspect="1"/>
          </p:cNvPicPr>
          <p:nvPr userDrawn="1"/>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068036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A4756-AE11-7B17-DAD0-8F6A8C744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BE193E-C1DA-17FD-63F4-DCA4031CB8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2D567-9B9C-2A22-66AF-F58EA2039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7CCB7-6D0D-4D81-AADB-0B63F503DDF5}" type="datetimeFigureOut">
              <a:rPr lang="en-US" smtClean="0"/>
              <a:t>7/17/2026</a:t>
            </a:fld>
            <a:endParaRPr lang="en-US"/>
          </a:p>
        </p:txBody>
      </p:sp>
      <p:sp>
        <p:nvSpPr>
          <p:cNvPr id="5" name="Footer Placeholder 4">
            <a:extLst>
              <a:ext uri="{FF2B5EF4-FFF2-40B4-BE49-F238E27FC236}">
                <a16:creationId xmlns:a16="http://schemas.microsoft.com/office/drawing/2014/main" id="{184F9DF9-A4C4-6394-CBFE-88970B6D0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88B7A-86C7-8DB3-4A41-7FF40883B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A3E8C-B6A3-4998-A550-F530541E8CDF}" type="slidenum">
              <a:rPr lang="en-US" smtClean="0"/>
              <a:t>‹#›</a:t>
            </a:fld>
            <a:endParaRPr lang="en-US"/>
          </a:p>
        </p:txBody>
      </p:sp>
    </p:spTree>
    <p:extLst>
      <p:ext uri="{BB962C8B-B14F-4D97-AF65-F5344CB8AC3E}">
        <p14:creationId xmlns:p14="http://schemas.microsoft.com/office/powerpoint/2010/main" val="206469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64" r:id="rId6"/>
    <p:sldLayoutId id="2147483652" r:id="rId7"/>
    <p:sldLayoutId id="2147483653" r:id="rId8"/>
    <p:sldLayoutId id="2147483662" r:id="rId9"/>
    <p:sldLayoutId id="2147483663" r:id="rId10"/>
    <p:sldLayoutId id="2147483654" r:id="rId11"/>
    <p:sldLayoutId id="2147483655"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microsoft.com/office/2007/relationships/hdphoto" Target="../media/hdphoto1.wdp"/><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jpeg"/><Relationship Id="rId2" Type="http://schemas.openxmlformats.org/officeDocument/2006/relationships/image" Target="../media/image12.png"/><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9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EE24-0BA5-B792-89DC-1C529D73359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39964AD-15BB-1108-F9A1-5FDE00130D6D}"/>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EC8C977-B083-96C2-1CB2-A832E68BE99B}"/>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2D0ED749-CB36-661C-59FE-7FAEC6DDE0D1}"/>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B6E7CE-BA73-8500-EF52-436CF3F8F654}"/>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Growth</a:t>
              </a:r>
            </a:p>
          </p:txBody>
        </p:sp>
      </p:grpSp>
      <p:sp>
        <p:nvSpPr>
          <p:cNvPr id="9" name="TextBox 8">
            <a:extLst>
              <a:ext uri="{FF2B5EF4-FFF2-40B4-BE49-F238E27FC236}">
                <a16:creationId xmlns:a16="http://schemas.microsoft.com/office/drawing/2014/main" id="{9B964AE0-A307-120C-1270-10C5226790F1}"/>
              </a:ext>
            </a:extLst>
          </p:cNvPr>
          <p:cNvSpPr txBox="1"/>
          <p:nvPr/>
        </p:nvSpPr>
        <p:spPr>
          <a:xfrm>
            <a:off x="652020" y="2319144"/>
            <a:ext cx="10887960" cy="2954655"/>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Growth in Action:</a:t>
            </a:r>
          </a:p>
          <a:p>
            <a:endParaRPr lang="en-US" b="1" u="sng">
              <a:solidFill>
                <a:schemeClr val="accent6"/>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Setting stretch goals to drive business growth and encourage teams to expand their skills while learning from successes and failures.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Recognizing and celebrating achievements that reflect personal and organizational progress.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Offering ongoing professional development, mentorship, and                                                                        learning opportunities to support continuous employee development                                                                    aligned with Four Inc.’s growth goals.</a:t>
            </a:r>
          </a:p>
        </p:txBody>
      </p:sp>
      <p:sp>
        <p:nvSpPr>
          <p:cNvPr id="11" name="TextBox 10">
            <a:extLst>
              <a:ext uri="{FF2B5EF4-FFF2-40B4-BE49-F238E27FC236}">
                <a16:creationId xmlns:a16="http://schemas.microsoft.com/office/drawing/2014/main" id="{79DE70AF-FA3A-A5FA-DD0D-5F7756003EC6}"/>
              </a:ext>
            </a:extLst>
          </p:cNvPr>
          <p:cNvSpPr txBox="1"/>
          <p:nvPr/>
        </p:nvSpPr>
        <p:spPr>
          <a:xfrm>
            <a:off x="3486764" y="452588"/>
            <a:ext cx="8127060" cy="1200329"/>
          </a:xfrm>
          <a:prstGeom prst="rect">
            <a:avLst/>
          </a:prstGeom>
          <a:noFill/>
        </p:spPr>
        <p:txBody>
          <a:bodyPr wrap="square">
            <a:spAutoFit/>
          </a:bodyPr>
          <a:lstStyle/>
          <a:p>
            <a:r>
              <a:rPr lang="en-US" b="1">
                <a:solidFill>
                  <a:schemeClr val="bg1"/>
                </a:solidFill>
                <a:latin typeface="Century Gothic" panose="020B0502020202020204" pitchFamily="34" charset="0"/>
              </a:rPr>
              <a:t>Growth means we prioritize learning, continuous development, and expansion - both as individuals and as an organization - so that we can achieve higher performance and greater impact as individual contributors and as an industry- leading organization.</a:t>
            </a:r>
          </a:p>
        </p:txBody>
      </p:sp>
      <p:pic>
        <p:nvPicPr>
          <p:cNvPr id="2" name="Picture 2">
            <a:extLst>
              <a:ext uri="{FF2B5EF4-FFF2-40B4-BE49-F238E27FC236}">
                <a16:creationId xmlns:a16="http://schemas.microsoft.com/office/drawing/2014/main" id="{6397978D-A989-5E3F-648C-76D92D3FDE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10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326E9-4477-7BE6-073E-36DAA31A214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45D4DB6-1D9C-7D02-B133-E4C13DA3911C}"/>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3BA2E64-5D90-1F5D-2DAC-0C5B0B9B8C30}"/>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E97194FE-F5F7-CA6F-B1FE-66926FB8CD2E}"/>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7B1276-800E-27D7-C640-142AE8A2F169}"/>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Compassion</a:t>
              </a:r>
            </a:p>
          </p:txBody>
        </p:sp>
      </p:grpSp>
      <p:sp>
        <p:nvSpPr>
          <p:cNvPr id="9" name="TextBox 8">
            <a:extLst>
              <a:ext uri="{FF2B5EF4-FFF2-40B4-BE49-F238E27FC236}">
                <a16:creationId xmlns:a16="http://schemas.microsoft.com/office/drawing/2014/main" id="{AD9375FE-622E-9519-2D36-AD9AD95D313C}"/>
              </a:ext>
            </a:extLst>
          </p:cNvPr>
          <p:cNvSpPr txBox="1"/>
          <p:nvPr/>
        </p:nvSpPr>
        <p:spPr>
          <a:xfrm>
            <a:off x="652020" y="2319144"/>
            <a:ext cx="10887960" cy="3231654"/>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Compassion in Action:</a:t>
            </a:r>
          </a:p>
          <a:p>
            <a:endParaRPr lang="en-US" b="1" u="sng">
              <a:solidFill>
                <a:schemeClr val="accent6"/>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Giving grace and support to each other when we experience challenges in our personal and professional lives (which looks different for every person).</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Evaluating values of business partners when deciding whether to engage with them.</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Engaging in respectful conflict when we disagree.</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When making business decisions, respectfully considering the benefit                                                             of the whole while keeping in mind kindness and care for the individual.</a:t>
            </a:r>
          </a:p>
        </p:txBody>
      </p:sp>
      <p:sp>
        <p:nvSpPr>
          <p:cNvPr id="11" name="TextBox 10">
            <a:extLst>
              <a:ext uri="{FF2B5EF4-FFF2-40B4-BE49-F238E27FC236}">
                <a16:creationId xmlns:a16="http://schemas.microsoft.com/office/drawing/2014/main" id="{B6F3DBAA-E5D5-E1E8-A2A1-D86859C6BCBB}"/>
              </a:ext>
            </a:extLst>
          </p:cNvPr>
          <p:cNvSpPr txBox="1"/>
          <p:nvPr/>
        </p:nvSpPr>
        <p:spPr>
          <a:xfrm>
            <a:off x="3486764" y="452588"/>
            <a:ext cx="8127060" cy="1200329"/>
          </a:xfrm>
          <a:prstGeom prst="rect">
            <a:avLst/>
          </a:prstGeom>
          <a:noFill/>
        </p:spPr>
        <p:txBody>
          <a:bodyPr wrap="square">
            <a:spAutoFit/>
          </a:bodyPr>
          <a:lstStyle/>
          <a:p>
            <a:r>
              <a:rPr lang="en-US" b="1">
                <a:solidFill>
                  <a:schemeClr val="bg1"/>
                </a:solidFill>
                <a:latin typeface="Century Gothic" panose="020B0502020202020204" pitchFamily="34" charset="0"/>
              </a:rPr>
              <a:t>Compassion requires approaching others with respect, kindness, and empathy, both personally and professionally. As we grow, we may not all have the same viewpoints, but we always approach each other with respect and understanding.</a:t>
            </a:r>
          </a:p>
        </p:txBody>
      </p:sp>
      <p:pic>
        <p:nvPicPr>
          <p:cNvPr id="2" name="Picture 2">
            <a:extLst>
              <a:ext uri="{FF2B5EF4-FFF2-40B4-BE49-F238E27FC236}">
                <a16:creationId xmlns:a16="http://schemas.microsoft.com/office/drawing/2014/main" id="{BAAF95F8-CE60-A8E4-1D8F-547355C6A7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8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9602-7D7E-34A9-16E6-D999CCC0771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D9FA16A-486C-AFA0-ADBE-54BA947AEA6A}"/>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2CC8BBF-E8DD-75B5-4133-8562A8B7B705}"/>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02B17C40-26F7-A554-3367-62C26BBB4EB5}"/>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0E862B-CE28-D699-5A77-F432E6E034CC}"/>
                </a:ext>
              </a:extLst>
            </p:cNvPr>
            <p:cNvSpPr txBox="1"/>
            <p:nvPr/>
          </p:nvSpPr>
          <p:spPr>
            <a:xfrm>
              <a:off x="1790305" y="2216681"/>
              <a:ext cx="2752625" cy="1077218"/>
            </a:xfrm>
            <a:prstGeom prst="rect">
              <a:avLst/>
            </a:prstGeom>
            <a:grpFill/>
            <a:ln>
              <a:noFill/>
            </a:ln>
          </p:spPr>
          <p:txBody>
            <a:bodyPr wrap="square" rtlCol="0">
              <a:spAutoFit/>
            </a:bodyPr>
            <a:lstStyle/>
            <a:p>
              <a:pPr algn="ctr"/>
              <a:r>
                <a:rPr lang="en-US" sz="3200" b="1">
                  <a:solidFill>
                    <a:schemeClr val="bg1"/>
                  </a:solidFill>
                  <a:latin typeface="Museo Sans 900" panose="02000000000000000000" pitchFamily="50" charset="0"/>
                </a:rPr>
                <a:t>Better</a:t>
              </a:r>
            </a:p>
            <a:p>
              <a:pPr algn="ctr"/>
              <a:r>
                <a:rPr lang="en-US" sz="3200" b="1">
                  <a:solidFill>
                    <a:schemeClr val="bg1"/>
                  </a:solidFill>
                  <a:latin typeface="Museo Sans 900" panose="02000000000000000000" pitchFamily="50" charset="0"/>
                </a:rPr>
                <a:t>Together</a:t>
              </a:r>
            </a:p>
          </p:txBody>
        </p:sp>
      </p:grpSp>
      <p:sp>
        <p:nvSpPr>
          <p:cNvPr id="9" name="TextBox 8">
            <a:extLst>
              <a:ext uri="{FF2B5EF4-FFF2-40B4-BE49-F238E27FC236}">
                <a16:creationId xmlns:a16="http://schemas.microsoft.com/office/drawing/2014/main" id="{2FEC5601-85F7-416C-0CEC-F1D03F30CC90}"/>
              </a:ext>
            </a:extLst>
          </p:cNvPr>
          <p:cNvSpPr txBox="1"/>
          <p:nvPr/>
        </p:nvSpPr>
        <p:spPr>
          <a:xfrm>
            <a:off x="652020" y="2319144"/>
            <a:ext cx="11122058" cy="4062651"/>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Better Together in Action:</a:t>
            </a:r>
          </a:p>
          <a:p>
            <a:endParaRPr lang="en-US" b="1" u="sng">
              <a:solidFill>
                <a:schemeClr val="accent6"/>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When working with a partner, integrating with the team and becoming one. </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Working hard and doing our part to set our team members and the organization up for success.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Practicing a helper-based culture, backing one another up and lending a hand regardless of team/department alignment.</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Understanding our role as a team member in our community (such as Corporate Social Responsibility).</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Openly and regularly communicating with colleagues and stakeholders to ensure collaboration, transparency, and team alignment. </a:t>
            </a:r>
          </a:p>
        </p:txBody>
      </p:sp>
      <p:sp>
        <p:nvSpPr>
          <p:cNvPr id="11" name="TextBox 10">
            <a:extLst>
              <a:ext uri="{FF2B5EF4-FFF2-40B4-BE49-F238E27FC236}">
                <a16:creationId xmlns:a16="http://schemas.microsoft.com/office/drawing/2014/main" id="{651321E3-D3F4-4197-F62B-44ACD7ED02AF}"/>
              </a:ext>
            </a:extLst>
          </p:cNvPr>
          <p:cNvSpPr txBox="1"/>
          <p:nvPr/>
        </p:nvSpPr>
        <p:spPr>
          <a:xfrm>
            <a:off x="3486764" y="452588"/>
            <a:ext cx="8127060" cy="1200329"/>
          </a:xfrm>
          <a:prstGeom prst="rect">
            <a:avLst/>
          </a:prstGeom>
          <a:noFill/>
        </p:spPr>
        <p:txBody>
          <a:bodyPr wrap="square">
            <a:spAutoFit/>
          </a:bodyPr>
          <a:lstStyle/>
          <a:p>
            <a:r>
              <a:rPr lang="en-US" b="1">
                <a:solidFill>
                  <a:schemeClr val="bg1"/>
                </a:solidFill>
                <a:latin typeface="Century Gothic" panose="020B0502020202020204" pitchFamily="34" charset="0"/>
              </a:rPr>
              <a:t>Better together signifies a commitment to culture and </a:t>
            </a:r>
          </a:p>
          <a:p>
            <a:r>
              <a:rPr lang="en-US" b="1">
                <a:solidFill>
                  <a:schemeClr val="bg1"/>
                </a:solidFill>
                <a:latin typeface="Century Gothic" panose="020B0502020202020204" pitchFamily="34" charset="0"/>
              </a:rPr>
              <a:t>values-focused teamwork, with a "we-over-me" mentality. </a:t>
            </a:r>
          </a:p>
          <a:p>
            <a:r>
              <a:rPr lang="en-US" b="1">
                <a:solidFill>
                  <a:schemeClr val="bg1"/>
                </a:solidFill>
                <a:latin typeface="Century Gothic" panose="020B0502020202020204" pitchFamily="34" charset="0"/>
              </a:rPr>
              <a:t>We are a team defined by its community spirit where kindness, </a:t>
            </a:r>
          </a:p>
          <a:p>
            <a:r>
              <a:rPr lang="en-US" b="1">
                <a:solidFill>
                  <a:schemeClr val="bg1"/>
                </a:solidFill>
                <a:latin typeface="Century Gothic" panose="020B0502020202020204" pitchFamily="34" charset="0"/>
              </a:rPr>
              <a:t>transparency, and compassion fuel collaboration. </a:t>
            </a:r>
          </a:p>
        </p:txBody>
      </p:sp>
      <p:pic>
        <p:nvPicPr>
          <p:cNvPr id="2" name="Picture 2">
            <a:extLst>
              <a:ext uri="{FF2B5EF4-FFF2-40B4-BE49-F238E27FC236}">
                <a16:creationId xmlns:a16="http://schemas.microsoft.com/office/drawing/2014/main" id="{25B63F1C-EFF2-93D8-9B25-4DBE6223AC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4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715C8-1496-E998-42AD-29282657A9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5D8C0B-606E-3627-FF77-CCE11354C207}"/>
              </a:ext>
            </a:extLst>
          </p:cNvPr>
          <p:cNvSpPr txBox="1"/>
          <p:nvPr/>
        </p:nvSpPr>
        <p:spPr>
          <a:xfrm>
            <a:off x="491408" y="2274699"/>
            <a:ext cx="11209183" cy="3785652"/>
          </a:xfrm>
          <a:prstGeom prst="rect">
            <a:avLst/>
          </a:prstGeom>
          <a:noFill/>
        </p:spPr>
        <p:txBody>
          <a:bodyPr wrap="square" rtlCol="0">
            <a:spAutoFit/>
          </a:bodyPr>
          <a:lstStyle/>
          <a:p>
            <a:pPr marL="274320" indent="-731520">
              <a:buAutoNum type="arabicPeriod"/>
            </a:pPr>
            <a:r>
              <a:rPr lang="en-US" sz="2400" b="1">
                <a:solidFill>
                  <a:schemeClr val="bg1"/>
                </a:solidFill>
                <a:latin typeface="Museo Sans 900" panose="02000000000000000000" pitchFamily="50" charset="0"/>
              </a:rPr>
              <a:t>Make other people successful.</a:t>
            </a:r>
          </a:p>
          <a:p>
            <a:pPr marL="274320" indent="-731520">
              <a:buAutoNum type="arabicPeriod"/>
            </a:pPr>
            <a:r>
              <a:rPr lang="en-US" sz="2400" b="1">
                <a:solidFill>
                  <a:schemeClr val="bg1"/>
                </a:solidFill>
                <a:latin typeface="Museo Sans 900" panose="02000000000000000000" pitchFamily="50" charset="0"/>
              </a:rPr>
              <a:t>Continuously improve yourself.</a:t>
            </a:r>
          </a:p>
          <a:p>
            <a:pPr marL="274320" indent="-731520">
              <a:buAutoNum type="arabicPeriod"/>
            </a:pPr>
            <a:r>
              <a:rPr lang="en-US" sz="2400" b="1">
                <a:solidFill>
                  <a:schemeClr val="bg1"/>
                </a:solidFill>
                <a:latin typeface="Museo Sans 900" panose="02000000000000000000" pitchFamily="50" charset="0"/>
              </a:rPr>
              <a:t>Demonstrate pride in your work.</a:t>
            </a:r>
          </a:p>
          <a:p>
            <a:pPr marL="274320" indent="-731520">
              <a:buAutoNum type="arabicPeriod"/>
            </a:pPr>
            <a:r>
              <a:rPr lang="en-US" sz="2400" b="1">
                <a:solidFill>
                  <a:schemeClr val="bg1"/>
                </a:solidFill>
                <a:latin typeface="Museo Sans 900" panose="02000000000000000000" pitchFamily="50" charset="0"/>
              </a:rPr>
              <a:t>Lead with a positive outlook.</a:t>
            </a:r>
          </a:p>
          <a:p>
            <a:pPr marL="274320" indent="-731520">
              <a:buAutoNum type="arabicPeriod"/>
            </a:pPr>
            <a:r>
              <a:rPr lang="en-US" sz="2400" b="1">
                <a:solidFill>
                  <a:schemeClr val="bg1"/>
                </a:solidFill>
                <a:latin typeface="Museo Sans 900" panose="02000000000000000000" pitchFamily="50" charset="0"/>
              </a:rPr>
              <a:t>Demonstrate professionalism and respect.</a:t>
            </a:r>
          </a:p>
          <a:p>
            <a:pPr marL="274320" indent="-731520">
              <a:buAutoNum type="arabicPeriod"/>
            </a:pPr>
            <a:r>
              <a:rPr lang="en-US" sz="2400" b="1">
                <a:solidFill>
                  <a:schemeClr val="bg1"/>
                </a:solidFill>
                <a:latin typeface="Museo Sans 900" panose="02000000000000000000" pitchFamily="50" charset="0"/>
              </a:rPr>
              <a:t>Bloom where you are planted.</a:t>
            </a:r>
          </a:p>
          <a:p>
            <a:pPr marL="274320" indent="-731520">
              <a:buAutoNum type="arabicPeriod"/>
            </a:pPr>
            <a:r>
              <a:rPr lang="en-US" sz="2400" b="1">
                <a:solidFill>
                  <a:schemeClr val="bg1"/>
                </a:solidFill>
                <a:latin typeface="Museo Sans 900" panose="02000000000000000000" pitchFamily="50" charset="0"/>
              </a:rPr>
              <a:t>Align your word, intent, and deed.</a:t>
            </a:r>
          </a:p>
          <a:p>
            <a:pPr marL="274320" indent="-731520">
              <a:buAutoNum type="arabicPeriod"/>
            </a:pPr>
            <a:r>
              <a:rPr lang="en-US" sz="2400" b="1">
                <a:solidFill>
                  <a:schemeClr val="bg1"/>
                </a:solidFill>
                <a:latin typeface="Museo Sans 900" panose="02000000000000000000" pitchFamily="50" charset="0"/>
              </a:rPr>
              <a:t>Drive your success.</a:t>
            </a:r>
          </a:p>
          <a:p>
            <a:pPr marL="274320" indent="-731520">
              <a:buAutoNum type="arabicPeriod"/>
            </a:pPr>
            <a:r>
              <a:rPr lang="en-US" sz="2400" b="1">
                <a:solidFill>
                  <a:schemeClr val="bg1"/>
                </a:solidFill>
                <a:latin typeface="Museo Sans 900" panose="02000000000000000000" pitchFamily="50" charset="0"/>
              </a:rPr>
              <a:t>Find opportunity in change.</a:t>
            </a:r>
          </a:p>
          <a:p>
            <a:pPr marL="274320" indent="-731520">
              <a:buAutoNum type="arabicPeriod"/>
            </a:pPr>
            <a:r>
              <a:rPr lang="en-US" sz="2400" b="1">
                <a:solidFill>
                  <a:schemeClr val="bg1"/>
                </a:solidFill>
                <a:latin typeface="Museo Sans 900" panose="02000000000000000000" pitchFamily="50" charset="0"/>
              </a:rPr>
              <a:t>Be collaborative, not combative.</a:t>
            </a:r>
          </a:p>
        </p:txBody>
      </p:sp>
      <p:sp>
        <p:nvSpPr>
          <p:cNvPr id="3" name="TextBox 2">
            <a:extLst>
              <a:ext uri="{FF2B5EF4-FFF2-40B4-BE49-F238E27FC236}">
                <a16:creationId xmlns:a16="http://schemas.microsoft.com/office/drawing/2014/main" id="{F90DE234-E191-F5CB-9A31-8DE1C68C9039}"/>
              </a:ext>
            </a:extLst>
          </p:cNvPr>
          <p:cNvSpPr txBox="1"/>
          <p:nvPr/>
        </p:nvSpPr>
        <p:spPr>
          <a:xfrm>
            <a:off x="348079" y="348792"/>
            <a:ext cx="6070862" cy="1200329"/>
          </a:xfrm>
          <a:prstGeom prst="rect">
            <a:avLst/>
          </a:prstGeom>
          <a:noFill/>
        </p:spPr>
        <p:txBody>
          <a:bodyPr wrap="square" rtlCol="0">
            <a:spAutoFit/>
          </a:bodyPr>
          <a:lstStyle/>
          <a:p>
            <a:r>
              <a:rPr lang="en-US" sz="4400">
                <a:solidFill>
                  <a:schemeClr val="accent6"/>
                </a:solidFill>
                <a:latin typeface="Museo Sans 900" panose="02000000000000000000" pitchFamily="50" charset="0"/>
              </a:rPr>
              <a:t>The Four Inc. Way</a:t>
            </a:r>
          </a:p>
          <a:p>
            <a:r>
              <a:rPr lang="en-US" sz="2800">
                <a:solidFill>
                  <a:schemeClr val="bg1"/>
                </a:solidFill>
                <a:latin typeface="Museo Sans 300" panose="02000000000000000000" pitchFamily="50" charset="0"/>
              </a:rPr>
              <a:t>Our Guiding Principles</a:t>
            </a:r>
          </a:p>
        </p:txBody>
      </p:sp>
      <p:grpSp>
        <p:nvGrpSpPr>
          <p:cNvPr id="4" name="Group 3">
            <a:extLst>
              <a:ext uri="{FF2B5EF4-FFF2-40B4-BE49-F238E27FC236}">
                <a16:creationId xmlns:a16="http://schemas.microsoft.com/office/drawing/2014/main" id="{2B5EF901-820F-9673-7498-88CB9BF5BAD5}"/>
              </a:ext>
            </a:extLst>
          </p:cNvPr>
          <p:cNvGrpSpPr/>
          <p:nvPr/>
        </p:nvGrpSpPr>
        <p:grpSpPr>
          <a:xfrm>
            <a:off x="7464798" y="435174"/>
            <a:ext cx="4499832" cy="759467"/>
            <a:chOff x="915547" y="501162"/>
            <a:chExt cx="6929753" cy="1217734"/>
          </a:xfrm>
        </p:grpSpPr>
        <p:pic>
          <p:nvPicPr>
            <p:cNvPr id="5" name="Picture 4">
              <a:extLst>
                <a:ext uri="{FF2B5EF4-FFF2-40B4-BE49-F238E27FC236}">
                  <a16:creationId xmlns:a16="http://schemas.microsoft.com/office/drawing/2014/main" id="{F0D47F34-DC71-E52F-A955-95581AB34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547" y="684859"/>
              <a:ext cx="2225867" cy="992481"/>
            </a:xfrm>
            <a:prstGeom prst="rect">
              <a:avLst/>
            </a:prstGeom>
          </p:spPr>
        </p:pic>
        <p:cxnSp>
          <p:nvCxnSpPr>
            <p:cNvPr id="6" name="Straight Connector 5">
              <a:extLst>
                <a:ext uri="{FF2B5EF4-FFF2-40B4-BE49-F238E27FC236}">
                  <a16:creationId xmlns:a16="http://schemas.microsoft.com/office/drawing/2014/main" id="{7EB7B793-6988-FDAA-81CB-7DEDA56B6FE3}"/>
                </a:ext>
              </a:extLst>
            </p:cNvPr>
            <p:cNvCxnSpPr/>
            <p:nvPr userDrawn="1"/>
          </p:nvCxnSpPr>
          <p:spPr>
            <a:xfrm>
              <a:off x="3549287" y="501162"/>
              <a:ext cx="0" cy="12177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AD1E03-4FDD-6667-85B5-B5DD0DEFE5F6}"/>
                </a:ext>
              </a:extLst>
            </p:cNvPr>
            <p:cNvSpPr txBox="1"/>
            <p:nvPr userDrawn="1"/>
          </p:nvSpPr>
          <p:spPr>
            <a:xfrm>
              <a:off x="3831611" y="632975"/>
              <a:ext cx="4013689" cy="1036331"/>
            </a:xfrm>
            <a:prstGeom prst="rect">
              <a:avLst/>
            </a:prstGeom>
            <a:noFill/>
          </p:spPr>
          <p:txBody>
            <a:bodyPr wrap="square" rtlCol="0">
              <a:spAutoFit/>
            </a:bodyPr>
            <a:lstStyle/>
            <a:p>
              <a:r>
                <a:rPr lang="en-US" sz="1800">
                  <a:solidFill>
                    <a:schemeClr val="bg1"/>
                  </a:solidFill>
                  <a:latin typeface="Museo Sans 900" panose="02000000000000000000" pitchFamily="50" charset="0"/>
                </a:rPr>
                <a:t>Your Public Sector Technology Provider</a:t>
              </a:r>
            </a:p>
          </p:txBody>
        </p:sp>
      </p:grpSp>
    </p:spTree>
    <p:extLst>
      <p:ext uri="{BB962C8B-B14F-4D97-AF65-F5344CB8AC3E}">
        <p14:creationId xmlns:p14="http://schemas.microsoft.com/office/powerpoint/2010/main" val="352068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D7F1E4-59E6-5719-2AD5-FF73A5F36780}"/>
              </a:ext>
            </a:extLst>
          </p:cNvPr>
          <p:cNvSpPr txBox="1"/>
          <p:nvPr/>
        </p:nvSpPr>
        <p:spPr>
          <a:xfrm>
            <a:off x="2242017" y="442101"/>
            <a:ext cx="9602754" cy="6105774"/>
          </a:xfrm>
          <a:prstGeom prst="rect">
            <a:avLst/>
          </a:prstGeom>
          <a:noFill/>
        </p:spPr>
        <p:txBody>
          <a:bodyPr wrap="square" rtlCol="0">
            <a:spAutoFit/>
          </a:bodyPr>
          <a:lstStyle/>
          <a:p>
            <a:pPr marL="0" marR="0" lvl="1" fontAlgn="auto">
              <a:lnSpc>
                <a:spcPct val="90000"/>
              </a:lnSpc>
              <a:spcBef>
                <a:spcPts val="500"/>
              </a:spcBef>
              <a:spcAft>
                <a:spcPts val="0"/>
              </a:spcAft>
              <a:buClrTx/>
              <a:buSzTx/>
              <a:tabLst/>
              <a:defRPr/>
            </a:pPr>
            <a:r>
              <a:rPr lang="en-US" b="1">
                <a:latin typeface="Century Gothic" panose="020B0502020202020204" pitchFamily="34" charset="0"/>
              </a:rPr>
              <a:t>1. Make other people successful.</a:t>
            </a:r>
          </a:p>
          <a:p>
            <a:pPr marL="0" marR="0" lvl="1" fontAlgn="auto">
              <a:lnSpc>
                <a:spcPct val="90000"/>
              </a:lnSpc>
              <a:spcBef>
                <a:spcPts val="500"/>
              </a:spcBef>
              <a:spcAft>
                <a:spcPts val="0"/>
              </a:spcAft>
              <a:buClrTx/>
              <a:buSzTx/>
              <a:tabLst/>
              <a:defRPr/>
            </a:pPr>
            <a:r>
              <a:rPr lang="en-US">
                <a:latin typeface="Century Gothic" panose="020B0502020202020204" pitchFamily="34" charset="0"/>
              </a:rPr>
              <a:t>We contribute to the growth, performance, and well-being of our colleagues, team members, and organization as a whole. We empower others, celebrating wins and promoting a collaborative environment.</a:t>
            </a:r>
          </a:p>
          <a:p>
            <a:pPr marL="0" marR="0" lvl="1" fontAlgn="auto">
              <a:lnSpc>
                <a:spcPct val="90000"/>
              </a:lnSpc>
              <a:spcBef>
                <a:spcPts val="500"/>
              </a:spcBef>
              <a:spcAft>
                <a:spcPts val="0"/>
              </a:spcAft>
              <a:buClrTx/>
              <a:buSzTx/>
              <a:tabLst/>
              <a:defRPr/>
            </a:pPr>
            <a:endParaRPr lang="en-US" sz="800">
              <a:latin typeface="Century Gothic" panose="020B0502020202020204" pitchFamily="34" charset="0"/>
            </a:endParaRPr>
          </a:p>
          <a:p>
            <a:pPr marL="0" marR="0" lvl="1" fontAlgn="auto">
              <a:lnSpc>
                <a:spcPct val="90000"/>
              </a:lnSpc>
              <a:spcBef>
                <a:spcPts val="500"/>
              </a:spcBef>
              <a:spcAft>
                <a:spcPts val="0"/>
              </a:spcAft>
              <a:buClrTx/>
              <a:buSzTx/>
              <a:tabLst/>
              <a:defRPr/>
            </a:pPr>
            <a:r>
              <a:rPr lang="en-US" b="1">
                <a:latin typeface="Century Gothic" panose="020B0502020202020204" pitchFamily="34" charset="0"/>
              </a:rPr>
              <a:t>2. Continuously improve yourself.</a:t>
            </a:r>
          </a:p>
          <a:p>
            <a:pPr marL="0" marR="0" lvl="1" fontAlgn="auto">
              <a:lnSpc>
                <a:spcPct val="90000"/>
              </a:lnSpc>
              <a:spcBef>
                <a:spcPts val="500"/>
              </a:spcBef>
              <a:spcAft>
                <a:spcPts val="0"/>
              </a:spcAft>
              <a:buClrTx/>
              <a:buSzTx/>
              <a:tabLst/>
              <a:defRPr/>
            </a:pPr>
            <a:r>
              <a:rPr lang="en-US">
                <a:latin typeface="Century Gothic" panose="020B0502020202020204" pitchFamily="34" charset="0"/>
              </a:rPr>
              <a:t>We are committed to ongoing personal and professional growth to become more effective, adaptable, and valuable in our roles. We’re proactive in learning, reflecting, and evolving - not just for our own benefit, but also to contribute more meaningfully to our teams and to the organization.</a:t>
            </a:r>
          </a:p>
          <a:p>
            <a:pPr marL="0" marR="0" lvl="1" fontAlgn="auto">
              <a:lnSpc>
                <a:spcPct val="90000"/>
              </a:lnSpc>
              <a:spcBef>
                <a:spcPts val="500"/>
              </a:spcBef>
              <a:spcAft>
                <a:spcPts val="0"/>
              </a:spcAft>
              <a:buClrTx/>
              <a:buSzTx/>
              <a:tabLst/>
              <a:defRPr/>
            </a:pPr>
            <a:endParaRPr lang="en-US" sz="800">
              <a:latin typeface="Century Gothic" panose="020B0502020202020204" pitchFamily="34" charset="0"/>
            </a:endParaRPr>
          </a:p>
          <a:p>
            <a:pPr>
              <a:lnSpc>
                <a:spcPct val="90000"/>
              </a:lnSpc>
              <a:spcBef>
                <a:spcPts val="500"/>
              </a:spcBef>
              <a:defRPr/>
            </a:pPr>
            <a:r>
              <a:rPr lang="en-US" b="1">
                <a:latin typeface="Century Gothic" panose="020B0502020202020204" pitchFamily="34" charset="0"/>
              </a:rPr>
              <a:t>3. Demonstrate pride in your work.</a:t>
            </a:r>
          </a:p>
          <a:p>
            <a:pPr>
              <a:lnSpc>
                <a:spcPct val="90000"/>
              </a:lnSpc>
              <a:spcBef>
                <a:spcPts val="500"/>
              </a:spcBef>
              <a:defRPr/>
            </a:pPr>
            <a:r>
              <a:rPr lang="en-US">
                <a:latin typeface="Century Gothic" panose="020B0502020202020204" pitchFamily="34" charset="0"/>
              </a:rPr>
              <a:t>We are deeply motivated and engaged in our work. We’re continuously striving for excellence and meaningful results. We seek joy and fulfillment at work, and are proud of the work we do and standards to which we hold ourselves.</a:t>
            </a:r>
          </a:p>
          <a:p>
            <a:pPr marL="342900" indent="-342900">
              <a:lnSpc>
                <a:spcPct val="90000"/>
              </a:lnSpc>
              <a:spcBef>
                <a:spcPts val="500"/>
              </a:spcBef>
              <a:buFont typeface="+mj-lt"/>
              <a:buAutoNum type="arabicPeriod"/>
              <a:defRPr/>
            </a:pPr>
            <a:endParaRPr lang="en-US" sz="800">
              <a:latin typeface="Century Gothic" panose="020B0502020202020204" pitchFamily="34" charset="0"/>
            </a:endParaRPr>
          </a:p>
          <a:p>
            <a:pPr>
              <a:lnSpc>
                <a:spcPct val="90000"/>
              </a:lnSpc>
              <a:spcBef>
                <a:spcPts val="500"/>
              </a:spcBef>
              <a:defRPr/>
            </a:pPr>
            <a:r>
              <a:rPr lang="en-US" b="1">
                <a:latin typeface="Century Gothic" panose="020B0502020202020204" pitchFamily="34" charset="0"/>
              </a:rPr>
              <a:t>4. Lead with a positive outlook.</a:t>
            </a:r>
          </a:p>
          <a:p>
            <a:pPr>
              <a:lnSpc>
                <a:spcPct val="90000"/>
              </a:lnSpc>
              <a:spcBef>
                <a:spcPts val="500"/>
              </a:spcBef>
              <a:defRPr/>
            </a:pPr>
            <a:r>
              <a:rPr lang="en-US">
                <a:latin typeface="Century Gothic" panose="020B0502020202020204" pitchFamily="34" charset="0"/>
              </a:rPr>
              <a:t>We are responsible for our own actions and reactions. We understand that morale is contagious and affects others around us, and we act accordingly.</a:t>
            </a:r>
          </a:p>
          <a:p>
            <a:pPr>
              <a:lnSpc>
                <a:spcPct val="90000"/>
              </a:lnSpc>
              <a:spcBef>
                <a:spcPts val="500"/>
              </a:spcBef>
              <a:defRPr/>
            </a:pPr>
            <a:endParaRPr lang="en-US" sz="800">
              <a:latin typeface="Century Gothic" panose="020B0502020202020204" pitchFamily="34" charset="0"/>
            </a:endParaRPr>
          </a:p>
          <a:p>
            <a:pPr>
              <a:lnSpc>
                <a:spcPct val="90000"/>
              </a:lnSpc>
              <a:spcBef>
                <a:spcPts val="500"/>
              </a:spcBef>
              <a:defRPr/>
            </a:pPr>
            <a:r>
              <a:rPr lang="en-US" b="1">
                <a:latin typeface="Century Gothic" panose="020B0502020202020204" pitchFamily="34" charset="0"/>
              </a:rPr>
              <a:t>5. Demonstrate professionalism and respect.</a:t>
            </a:r>
          </a:p>
          <a:p>
            <a:pPr>
              <a:lnSpc>
                <a:spcPct val="90000"/>
              </a:lnSpc>
              <a:spcBef>
                <a:spcPts val="500"/>
              </a:spcBef>
              <a:defRPr/>
            </a:pPr>
            <a:r>
              <a:rPr lang="en-US">
                <a:latin typeface="Century Gothic" panose="020B0502020202020204" pitchFamily="34" charset="0"/>
              </a:rPr>
              <a:t>We conduct ourselves professionally, and show respect to coworkers, clients, and partners. Always.</a:t>
            </a:r>
          </a:p>
        </p:txBody>
      </p:sp>
      <p:grpSp>
        <p:nvGrpSpPr>
          <p:cNvPr id="9" name="Group 8">
            <a:extLst>
              <a:ext uri="{FF2B5EF4-FFF2-40B4-BE49-F238E27FC236}">
                <a16:creationId xmlns:a16="http://schemas.microsoft.com/office/drawing/2014/main" id="{5BF8322A-E4A3-E398-FE25-B9F2BBE95864}"/>
              </a:ext>
            </a:extLst>
          </p:cNvPr>
          <p:cNvGrpSpPr/>
          <p:nvPr/>
        </p:nvGrpSpPr>
        <p:grpSpPr>
          <a:xfrm>
            <a:off x="0" y="0"/>
            <a:ext cx="1894788" cy="6858000"/>
            <a:chOff x="0" y="0"/>
            <a:chExt cx="1894788" cy="6858000"/>
          </a:xfrm>
        </p:grpSpPr>
        <p:sp>
          <p:nvSpPr>
            <p:cNvPr id="7" name="Rectangle 6">
              <a:extLst>
                <a:ext uri="{FF2B5EF4-FFF2-40B4-BE49-F238E27FC236}">
                  <a16:creationId xmlns:a16="http://schemas.microsoft.com/office/drawing/2014/main" id="{566EB3E1-4219-0718-DDBC-2C1766102A00}"/>
                </a:ext>
              </a:extLst>
            </p:cNvPr>
            <p:cNvSpPr/>
            <p:nvPr/>
          </p:nvSpPr>
          <p:spPr>
            <a:xfrm>
              <a:off x="0" y="0"/>
              <a:ext cx="1894788" cy="6858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0772F8-31C7-BB96-C05F-7F00822350EB}"/>
                </a:ext>
              </a:extLst>
            </p:cNvPr>
            <p:cNvSpPr txBox="1"/>
            <p:nvPr/>
          </p:nvSpPr>
          <p:spPr>
            <a:xfrm rot="16200000">
              <a:off x="-2309567" y="2868900"/>
              <a:ext cx="6513922" cy="1200329"/>
            </a:xfrm>
            <a:prstGeom prst="rect">
              <a:avLst/>
            </a:prstGeom>
            <a:noFill/>
          </p:spPr>
          <p:txBody>
            <a:bodyPr wrap="square" rtlCol="0">
              <a:spAutoFit/>
            </a:bodyPr>
            <a:lstStyle/>
            <a:p>
              <a:pPr algn="ctr"/>
              <a:r>
                <a:rPr lang="en-US" sz="4000">
                  <a:solidFill>
                    <a:schemeClr val="bg1"/>
                  </a:solidFill>
                  <a:latin typeface="Museo Sans 900" panose="02000000000000000000" pitchFamily="50" charset="0"/>
                </a:rPr>
                <a:t>Our Guiding Principles </a:t>
              </a:r>
            </a:p>
            <a:p>
              <a:pPr algn="ctr"/>
              <a:r>
                <a:rPr lang="en-US" sz="3200">
                  <a:solidFill>
                    <a:schemeClr val="bg1"/>
                  </a:solidFill>
                  <a:latin typeface="Museo Sans 900" panose="02000000000000000000" pitchFamily="50" charset="0"/>
                </a:rPr>
                <a:t>Defined </a:t>
              </a:r>
            </a:p>
          </p:txBody>
        </p:sp>
      </p:grpSp>
    </p:spTree>
    <p:extLst>
      <p:ext uri="{BB962C8B-B14F-4D97-AF65-F5344CB8AC3E}">
        <p14:creationId xmlns:p14="http://schemas.microsoft.com/office/powerpoint/2010/main" val="3612898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73479-F339-2C8E-A753-BDB5F8BCBC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3213C2-4F8A-D805-C15C-D1F70B1A8406}"/>
              </a:ext>
            </a:extLst>
          </p:cNvPr>
          <p:cNvSpPr txBox="1"/>
          <p:nvPr/>
        </p:nvSpPr>
        <p:spPr>
          <a:xfrm>
            <a:off x="2242017" y="223763"/>
            <a:ext cx="9602754" cy="6410473"/>
          </a:xfrm>
          <a:prstGeom prst="rect">
            <a:avLst/>
          </a:prstGeom>
          <a:noFill/>
        </p:spPr>
        <p:txBody>
          <a:bodyPr wrap="square" rtlCol="0">
            <a:spAutoFit/>
          </a:bodyPr>
          <a:lstStyle/>
          <a:p>
            <a:pPr marL="0" marR="0" lvl="1" fontAlgn="auto">
              <a:lnSpc>
                <a:spcPct val="90000"/>
              </a:lnSpc>
              <a:spcBef>
                <a:spcPts val="500"/>
              </a:spcBef>
              <a:spcAft>
                <a:spcPts val="0"/>
              </a:spcAft>
              <a:buClrTx/>
              <a:buSzTx/>
              <a:tabLst/>
              <a:defRPr/>
            </a:pPr>
            <a:r>
              <a:rPr lang="en-US" sz="1600" b="1">
                <a:latin typeface="Century Gothic" panose="020B0502020202020204" pitchFamily="34" charset="0"/>
              </a:rPr>
              <a:t>6. Bloom where you are planted.</a:t>
            </a:r>
          </a:p>
          <a:p>
            <a:pPr marL="0" marR="0" lvl="1" fontAlgn="auto">
              <a:lnSpc>
                <a:spcPct val="90000"/>
              </a:lnSpc>
              <a:spcBef>
                <a:spcPts val="500"/>
              </a:spcBef>
              <a:spcAft>
                <a:spcPts val="0"/>
              </a:spcAft>
              <a:buClrTx/>
              <a:buSzTx/>
              <a:tabLst/>
              <a:defRPr/>
            </a:pPr>
            <a:r>
              <a:rPr lang="en-US" sz="1600">
                <a:latin typeface="Century Gothic" panose="020B0502020202020204" pitchFamily="34" charset="0"/>
              </a:rPr>
              <a:t>We embrace every change and challenge with purpose, grace, and open-mindedness. We don’t just adapt to our work environment, teammates, and tasks, but also thrive. We don’t need the “perfect place” to succeed at Four  - we can do great work anywhere we are planted. We have the ability to thrive and grow wherever we are - to demonstrate excellence and grow personally and professionally. </a:t>
            </a:r>
          </a:p>
          <a:p>
            <a:pPr marL="0" marR="0" lvl="1" fontAlgn="auto">
              <a:lnSpc>
                <a:spcPct val="90000"/>
              </a:lnSpc>
              <a:spcBef>
                <a:spcPts val="500"/>
              </a:spcBef>
              <a:spcAft>
                <a:spcPts val="0"/>
              </a:spcAft>
              <a:buClrTx/>
              <a:buSzTx/>
              <a:tabLst/>
              <a:defRPr/>
            </a:pPr>
            <a:endParaRPr lang="en-US" sz="700" b="1">
              <a:latin typeface="Century Gothic" panose="020B0502020202020204" pitchFamily="34" charset="0"/>
            </a:endParaRPr>
          </a:p>
          <a:p>
            <a:pPr marL="0" marR="0" lvl="1" fontAlgn="auto">
              <a:lnSpc>
                <a:spcPct val="90000"/>
              </a:lnSpc>
              <a:spcBef>
                <a:spcPts val="500"/>
              </a:spcBef>
              <a:spcAft>
                <a:spcPts val="0"/>
              </a:spcAft>
              <a:buClrTx/>
              <a:buSzTx/>
              <a:tabLst/>
              <a:defRPr/>
            </a:pPr>
            <a:r>
              <a:rPr lang="en-US" sz="1600" b="1">
                <a:latin typeface="Century Gothic" panose="020B0502020202020204" pitchFamily="34" charset="0"/>
              </a:rPr>
              <a:t>7. Align your word, intent, and deed.</a:t>
            </a:r>
          </a:p>
          <a:p>
            <a:pPr marL="0" marR="0" lvl="1" fontAlgn="auto">
              <a:lnSpc>
                <a:spcPct val="90000"/>
              </a:lnSpc>
              <a:spcBef>
                <a:spcPts val="500"/>
              </a:spcBef>
              <a:spcAft>
                <a:spcPts val="0"/>
              </a:spcAft>
              <a:buClrTx/>
              <a:buSzTx/>
              <a:tabLst/>
              <a:defRPr/>
            </a:pPr>
            <a:r>
              <a:rPr lang="en-US" sz="1600">
                <a:latin typeface="Century Gothic" panose="020B0502020202020204" pitchFamily="34" charset="0"/>
              </a:rPr>
              <a:t>We are reliable and transparent and we do what we say we will do. We follow through on commitments and communicate if our intention changes. We operate with integrity.</a:t>
            </a:r>
          </a:p>
          <a:p>
            <a:pPr marL="0" marR="0" lvl="1" fontAlgn="auto">
              <a:lnSpc>
                <a:spcPct val="90000"/>
              </a:lnSpc>
              <a:spcBef>
                <a:spcPts val="500"/>
              </a:spcBef>
              <a:spcAft>
                <a:spcPts val="0"/>
              </a:spcAft>
              <a:buClrTx/>
              <a:buSzTx/>
              <a:tabLst/>
              <a:defRPr/>
            </a:pPr>
            <a:endParaRPr lang="en-US" sz="700" b="1">
              <a:latin typeface="Century Gothic" panose="020B0502020202020204" pitchFamily="34" charset="0"/>
            </a:endParaRPr>
          </a:p>
          <a:p>
            <a:pPr marL="0" marR="0" lvl="1" fontAlgn="auto">
              <a:lnSpc>
                <a:spcPct val="90000"/>
              </a:lnSpc>
              <a:spcBef>
                <a:spcPts val="500"/>
              </a:spcBef>
              <a:spcAft>
                <a:spcPts val="0"/>
              </a:spcAft>
              <a:buClrTx/>
              <a:buSzTx/>
              <a:tabLst/>
              <a:defRPr/>
            </a:pPr>
            <a:r>
              <a:rPr lang="en-US" sz="1600" b="1">
                <a:latin typeface="Century Gothic" panose="020B0502020202020204" pitchFamily="34" charset="0"/>
              </a:rPr>
              <a:t>8. Drive your success.</a:t>
            </a:r>
          </a:p>
          <a:p>
            <a:pPr marL="0" marR="0" lvl="1" fontAlgn="auto">
              <a:lnSpc>
                <a:spcPct val="90000"/>
              </a:lnSpc>
              <a:spcBef>
                <a:spcPts val="500"/>
              </a:spcBef>
              <a:spcAft>
                <a:spcPts val="0"/>
              </a:spcAft>
              <a:buClrTx/>
              <a:buSzTx/>
              <a:tabLst/>
              <a:defRPr/>
            </a:pPr>
            <a:r>
              <a:rPr lang="en-US" sz="1600">
                <a:latin typeface="Century Gothic" panose="020B0502020202020204" pitchFamily="34" charset="0"/>
              </a:rPr>
              <a:t>We take initiative — build our path, support our teammates, and create opportunities for growth. We are proactive people who own our futures, our goals, and the outcomes we deliver.</a:t>
            </a:r>
          </a:p>
          <a:p>
            <a:pPr marL="0" marR="0" lvl="1" fontAlgn="auto">
              <a:lnSpc>
                <a:spcPct val="90000"/>
              </a:lnSpc>
              <a:spcBef>
                <a:spcPts val="500"/>
              </a:spcBef>
              <a:spcAft>
                <a:spcPts val="0"/>
              </a:spcAft>
              <a:buClrTx/>
              <a:buSzTx/>
              <a:tabLst/>
              <a:defRPr/>
            </a:pPr>
            <a:endParaRPr lang="en-US" sz="700" b="1">
              <a:latin typeface="Century Gothic" panose="020B0502020202020204" pitchFamily="34" charset="0"/>
            </a:endParaRPr>
          </a:p>
          <a:p>
            <a:pPr marL="0" marR="0" lvl="1" fontAlgn="auto">
              <a:lnSpc>
                <a:spcPct val="90000"/>
              </a:lnSpc>
              <a:spcBef>
                <a:spcPts val="500"/>
              </a:spcBef>
              <a:spcAft>
                <a:spcPts val="0"/>
              </a:spcAft>
              <a:buClrTx/>
              <a:buSzTx/>
              <a:tabLst/>
              <a:defRPr/>
            </a:pPr>
            <a:r>
              <a:rPr lang="en-US" sz="1600" b="1">
                <a:latin typeface="Century Gothic" panose="020B0502020202020204" pitchFamily="34" charset="0"/>
              </a:rPr>
              <a:t>9. Find opportunity in change.</a:t>
            </a:r>
          </a:p>
          <a:p>
            <a:pPr marL="0" marR="0" lvl="1" fontAlgn="auto">
              <a:lnSpc>
                <a:spcPct val="90000"/>
              </a:lnSpc>
              <a:spcBef>
                <a:spcPts val="500"/>
              </a:spcBef>
              <a:spcAft>
                <a:spcPts val="0"/>
              </a:spcAft>
              <a:buClrTx/>
              <a:buSzTx/>
              <a:tabLst/>
              <a:defRPr/>
            </a:pPr>
            <a:r>
              <a:rPr lang="en-US" sz="1600">
                <a:latin typeface="Century Gothic" panose="020B0502020202020204" pitchFamily="34" charset="0"/>
              </a:rPr>
              <a:t>We recognize opportunity in change, underscoring our commitment to innovation, growth, and adaptability in an everchanging environment. Our goal is to transform change into a competitive advantage. As a team, we commit to finding exciting possibilities in the midst of emerging technologies, organizational shifts, evolving priorities, and new policies.</a:t>
            </a:r>
          </a:p>
          <a:p>
            <a:pPr marL="0" marR="0" lvl="1" fontAlgn="auto">
              <a:lnSpc>
                <a:spcPct val="90000"/>
              </a:lnSpc>
              <a:spcBef>
                <a:spcPts val="500"/>
              </a:spcBef>
              <a:spcAft>
                <a:spcPts val="0"/>
              </a:spcAft>
              <a:buClrTx/>
              <a:buSzTx/>
              <a:tabLst/>
              <a:defRPr/>
            </a:pPr>
            <a:endParaRPr lang="en-US" sz="700" b="1">
              <a:latin typeface="Century Gothic" panose="020B0502020202020204" pitchFamily="34" charset="0"/>
            </a:endParaRPr>
          </a:p>
          <a:p>
            <a:pPr marL="0" marR="0" lvl="1" fontAlgn="auto">
              <a:lnSpc>
                <a:spcPct val="90000"/>
              </a:lnSpc>
              <a:spcBef>
                <a:spcPts val="500"/>
              </a:spcBef>
              <a:spcAft>
                <a:spcPts val="0"/>
              </a:spcAft>
              <a:buClrTx/>
              <a:buSzTx/>
              <a:tabLst/>
              <a:defRPr/>
            </a:pPr>
            <a:r>
              <a:rPr lang="en-US" sz="1600" b="1">
                <a:latin typeface="Century Gothic" panose="020B0502020202020204" pitchFamily="34" charset="0"/>
              </a:rPr>
              <a:t>10. Be collaborative, not combative.</a:t>
            </a:r>
          </a:p>
          <a:p>
            <a:pPr marL="0" marR="0" lvl="1" fontAlgn="auto">
              <a:lnSpc>
                <a:spcPct val="90000"/>
              </a:lnSpc>
              <a:spcBef>
                <a:spcPts val="500"/>
              </a:spcBef>
              <a:spcAft>
                <a:spcPts val="0"/>
              </a:spcAft>
              <a:buClrTx/>
              <a:buSzTx/>
              <a:tabLst/>
              <a:defRPr/>
            </a:pPr>
            <a:r>
              <a:rPr lang="en-US" sz="1600">
                <a:latin typeface="Century Gothic" panose="020B0502020202020204" pitchFamily="34" charset="0"/>
              </a:rPr>
              <a:t>We win with wisdom, not haste. We are thoughtful and have a team-first mindset, engaging in respectful and healthy disagreements when we feel like something is important. We are strategic about which issues we choose to escalate, using good judgment to balance team cohesion, our passionate convictions, and the best interests of the company.</a:t>
            </a:r>
            <a:endParaRPr lang="en-US" sz="1600" b="1">
              <a:latin typeface="Century Gothic" panose="020B0502020202020204" pitchFamily="34" charset="0"/>
            </a:endParaRPr>
          </a:p>
        </p:txBody>
      </p:sp>
      <p:grpSp>
        <p:nvGrpSpPr>
          <p:cNvPr id="9" name="Group 8">
            <a:extLst>
              <a:ext uri="{FF2B5EF4-FFF2-40B4-BE49-F238E27FC236}">
                <a16:creationId xmlns:a16="http://schemas.microsoft.com/office/drawing/2014/main" id="{76F77F0C-BE82-0FD1-74C7-CEB6CAD0624B}"/>
              </a:ext>
            </a:extLst>
          </p:cNvPr>
          <p:cNvGrpSpPr/>
          <p:nvPr/>
        </p:nvGrpSpPr>
        <p:grpSpPr>
          <a:xfrm>
            <a:off x="0" y="0"/>
            <a:ext cx="1894788" cy="6858000"/>
            <a:chOff x="0" y="0"/>
            <a:chExt cx="1894788" cy="6858000"/>
          </a:xfrm>
        </p:grpSpPr>
        <p:sp>
          <p:nvSpPr>
            <p:cNvPr id="7" name="Rectangle 6">
              <a:extLst>
                <a:ext uri="{FF2B5EF4-FFF2-40B4-BE49-F238E27FC236}">
                  <a16:creationId xmlns:a16="http://schemas.microsoft.com/office/drawing/2014/main" id="{9104128D-90D0-E426-037A-58F0E1873CEA}"/>
                </a:ext>
              </a:extLst>
            </p:cNvPr>
            <p:cNvSpPr/>
            <p:nvPr/>
          </p:nvSpPr>
          <p:spPr>
            <a:xfrm>
              <a:off x="0" y="0"/>
              <a:ext cx="1894788" cy="6858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A5D7C9-9740-48E2-57A4-ED2221D63AAD}"/>
                </a:ext>
              </a:extLst>
            </p:cNvPr>
            <p:cNvSpPr txBox="1"/>
            <p:nvPr/>
          </p:nvSpPr>
          <p:spPr>
            <a:xfrm rot="16200000">
              <a:off x="-2309567" y="2868900"/>
              <a:ext cx="6513922" cy="1200329"/>
            </a:xfrm>
            <a:prstGeom prst="rect">
              <a:avLst/>
            </a:prstGeom>
            <a:noFill/>
          </p:spPr>
          <p:txBody>
            <a:bodyPr wrap="square" rtlCol="0">
              <a:spAutoFit/>
            </a:bodyPr>
            <a:lstStyle/>
            <a:p>
              <a:pPr algn="ctr"/>
              <a:r>
                <a:rPr lang="en-US" sz="4000">
                  <a:solidFill>
                    <a:schemeClr val="bg1"/>
                  </a:solidFill>
                  <a:latin typeface="Museo Sans 900" panose="02000000000000000000" pitchFamily="50" charset="0"/>
                </a:rPr>
                <a:t>Our Guiding Principles </a:t>
              </a:r>
            </a:p>
            <a:p>
              <a:pPr algn="ctr"/>
              <a:r>
                <a:rPr lang="en-US" sz="3200">
                  <a:solidFill>
                    <a:schemeClr val="bg1"/>
                  </a:solidFill>
                  <a:latin typeface="Museo Sans 900" panose="02000000000000000000" pitchFamily="50" charset="0"/>
                </a:rPr>
                <a:t>Defined </a:t>
              </a:r>
            </a:p>
          </p:txBody>
        </p:sp>
      </p:grpSp>
    </p:spTree>
    <p:extLst>
      <p:ext uri="{BB962C8B-B14F-4D97-AF65-F5344CB8AC3E}">
        <p14:creationId xmlns:p14="http://schemas.microsoft.com/office/powerpoint/2010/main" val="378293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46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49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24FBA-8D7E-B24C-6847-D9E27B1CB751}"/>
              </a:ext>
            </a:extLst>
          </p:cNvPr>
          <p:cNvSpPr>
            <a:spLocks noGrp="1"/>
          </p:cNvSpPr>
          <p:nvPr>
            <p:ph type="title"/>
          </p:nvPr>
        </p:nvSpPr>
        <p:spPr>
          <a:xfrm>
            <a:off x="831850" y="422111"/>
            <a:ext cx="10515600" cy="775094"/>
          </a:xfrm>
        </p:spPr>
        <p:txBody>
          <a:bodyPr>
            <a:normAutofit/>
          </a:bodyPr>
          <a:lstStyle/>
          <a:p>
            <a:r>
              <a:rPr lang="en-US" sz="4800">
                <a:solidFill>
                  <a:schemeClr val="bg1"/>
                </a:solidFill>
                <a:latin typeface="Museo Sans 900" panose="02000000000000000000" pitchFamily="50" charset="0"/>
              </a:rPr>
              <a:t>Communication Tools</a:t>
            </a:r>
          </a:p>
        </p:txBody>
      </p:sp>
      <p:pic>
        <p:nvPicPr>
          <p:cNvPr id="5" name="Picture 2">
            <a:extLst>
              <a:ext uri="{FF2B5EF4-FFF2-40B4-BE49-F238E27FC236}">
                <a16:creationId xmlns:a16="http://schemas.microsoft.com/office/drawing/2014/main" id="{DA148C14-9688-B056-C410-3B4A0A25F3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0241" y="-328885"/>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2192184-2C14-0084-A188-7C3C2F7BD5A0}"/>
              </a:ext>
            </a:extLst>
          </p:cNvPr>
          <p:cNvGrpSpPr/>
          <p:nvPr/>
        </p:nvGrpSpPr>
        <p:grpSpPr>
          <a:xfrm>
            <a:off x="1036097" y="1782836"/>
            <a:ext cx="5059903" cy="1530364"/>
            <a:chOff x="7591837" y="1839629"/>
            <a:chExt cx="4470477" cy="1396900"/>
          </a:xfrm>
        </p:grpSpPr>
        <p:grpSp>
          <p:nvGrpSpPr>
            <p:cNvPr id="7" name="Group 6">
              <a:extLst>
                <a:ext uri="{FF2B5EF4-FFF2-40B4-BE49-F238E27FC236}">
                  <a16:creationId xmlns:a16="http://schemas.microsoft.com/office/drawing/2014/main" id="{4475D031-54BF-AB04-39AA-6E9A020C41E2}"/>
                </a:ext>
              </a:extLst>
            </p:cNvPr>
            <p:cNvGrpSpPr/>
            <p:nvPr/>
          </p:nvGrpSpPr>
          <p:grpSpPr>
            <a:xfrm>
              <a:off x="7591837" y="1839629"/>
              <a:ext cx="4470477" cy="1396900"/>
              <a:chOff x="5693877" y="1270230"/>
              <a:chExt cx="3352858" cy="1047675"/>
            </a:xfrm>
          </p:grpSpPr>
          <p:sp>
            <p:nvSpPr>
              <p:cNvPr id="11" name="Rectangle 10">
                <a:extLst>
                  <a:ext uri="{FF2B5EF4-FFF2-40B4-BE49-F238E27FC236}">
                    <a16:creationId xmlns:a16="http://schemas.microsoft.com/office/drawing/2014/main" id="{661CCCC4-E690-5846-E4C4-8D5064FB0128}"/>
                  </a:ext>
                </a:extLst>
              </p:cNvPr>
              <p:cNvSpPr/>
              <p:nvPr/>
            </p:nvSpPr>
            <p:spPr>
              <a:xfrm>
                <a:off x="5693877"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0014EEA8-3EC5-E93F-8E94-5CBAB30FDD8A}"/>
                  </a:ext>
                </a:extLst>
              </p:cNvPr>
              <p:cNvSpPr/>
              <p:nvPr/>
            </p:nvSpPr>
            <p:spPr>
              <a:xfrm>
                <a:off x="6845527"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545D5DB4-0B7C-5BDA-D829-FBC22C40D162}"/>
                  </a:ext>
                </a:extLst>
              </p:cNvPr>
              <p:cNvSpPr/>
              <p:nvPr/>
            </p:nvSpPr>
            <p:spPr>
              <a:xfrm>
                <a:off x="7999060"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8" name="Picture 2" descr="Download Microsoft Teams Logo in SVG Vector or PNG File Format - Logo.wine">
              <a:extLst>
                <a:ext uri="{FF2B5EF4-FFF2-40B4-BE49-F238E27FC236}">
                  <a16:creationId xmlns:a16="http://schemas.microsoft.com/office/drawing/2014/main" id="{F0F687CF-C9D5-C919-3EA6-A3A085BD82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76" r="16788"/>
            <a:stretch/>
          </p:blipFill>
          <p:spPr bwMode="auto">
            <a:xfrm>
              <a:off x="7802740" y="2002791"/>
              <a:ext cx="969117" cy="1026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SaaS and Web Apps BambooHR - Citrix Ready Marketplace">
              <a:extLst>
                <a:ext uri="{FF2B5EF4-FFF2-40B4-BE49-F238E27FC236}">
                  <a16:creationId xmlns:a16="http://schemas.microsoft.com/office/drawing/2014/main" id="{C9B4D88D-5D02-419B-2FDB-405E4C95E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0382" y="2098225"/>
              <a:ext cx="1204895" cy="927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Zoom Logo | The most famous brands and company logos in the world">
              <a:extLst>
                <a:ext uri="{FF2B5EF4-FFF2-40B4-BE49-F238E27FC236}">
                  <a16:creationId xmlns:a16="http://schemas.microsoft.com/office/drawing/2014/main" id="{EA1B1939-2EAE-03C5-EEAA-523BA7E27CD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65" r="13368"/>
            <a:stretch/>
          </p:blipFill>
          <p:spPr bwMode="auto">
            <a:xfrm>
              <a:off x="10802402" y="2054195"/>
              <a:ext cx="1166080" cy="925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6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CC5E3-54EA-D50A-FEF4-324C0896D5A1}"/>
            </a:ext>
          </a:extLst>
        </p:cNvPr>
        <p:cNvGrpSpPr/>
        <p:nvPr/>
      </p:nvGrpSpPr>
      <p:grpSpPr>
        <a:xfrm>
          <a:off x="0" y="0"/>
          <a:ext cx="0" cy="0"/>
          <a:chOff x="0" y="0"/>
          <a:chExt cx="0" cy="0"/>
        </a:xfrm>
      </p:grpSpPr>
      <p:sp>
        <p:nvSpPr>
          <p:cNvPr id="14" name="Title 3">
            <a:extLst>
              <a:ext uri="{FF2B5EF4-FFF2-40B4-BE49-F238E27FC236}">
                <a16:creationId xmlns:a16="http://schemas.microsoft.com/office/drawing/2014/main" id="{BC6BA85B-B9A7-0B08-2C6B-D2EBBA0A79E6}"/>
              </a:ext>
            </a:extLst>
          </p:cNvPr>
          <p:cNvSpPr txBox="1">
            <a:spLocks/>
          </p:cNvSpPr>
          <p:nvPr/>
        </p:nvSpPr>
        <p:spPr>
          <a:xfrm>
            <a:off x="731996" y="455490"/>
            <a:ext cx="10515600" cy="7750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a:solidFill>
                  <a:schemeClr val="bg1"/>
                </a:solidFill>
                <a:latin typeface="Museo Sans 900" panose="02000000000000000000" pitchFamily="50" charset="0"/>
              </a:rPr>
              <a:t>Business Tools</a:t>
            </a:r>
          </a:p>
        </p:txBody>
      </p:sp>
      <p:pic>
        <p:nvPicPr>
          <p:cNvPr id="15" name="Picture 2">
            <a:extLst>
              <a:ext uri="{FF2B5EF4-FFF2-40B4-BE49-F238E27FC236}">
                <a16:creationId xmlns:a16="http://schemas.microsoft.com/office/drawing/2014/main" id="{364F435C-AED2-2E60-9F1E-26DBA5013D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5DFB7AE-5386-898B-77D8-58FE841DC6EF}"/>
              </a:ext>
            </a:extLst>
          </p:cNvPr>
          <p:cNvGrpSpPr/>
          <p:nvPr/>
        </p:nvGrpSpPr>
        <p:grpSpPr>
          <a:xfrm>
            <a:off x="795816" y="1888744"/>
            <a:ext cx="10387960" cy="4513766"/>
            <a:chOff x="795816" y="1888744"/>
            <a:chExt cx="10387960" cy="4513766"/>
          </a:xfrm>
        </p:grpSpPr>
        <p:grpSp>
          <p:nvGrpSpPr>
            <p:cNvPr id="2061" name="Group 2060">
              <a:extLst>
                <a:ext uri="{FF2B5EF4-FFF2-40B4-BE49-F238E27FC236}">
                  <a16:creationId xmlns:a16="http://schemas.microsoft.com/office/drawing/2014/main" id="{D693317F-693B-B7B1-697A-CB6C503D04F8}"/>
                </a:ext>
              </a:extLst>
            </p:cNvPr>
            <p:cNvGrpSpPr/>
            <p:nvPr/>
          </p:nvGrpSpPr>
          <p:grpSpPr>
            <a:xfrm>
              <a:off x="795816" y="1888744"/>
              <a:ext cx="10387960" cy="4513766"/>
              <a:chOff x="826737" y="1888744"/>
              <a:chExt cx="10387960" cy="4513766"/>
            </a:xfrm>
          </p:grpSpPr>
          <p:grpSp>
            <p:nvGrpSpPr>
              <p:cNvPr id="2059" name="Group 2058">
                <a:extLst>
                  <a:ext uri="{FF2B5EF4-FFF2-40B4-BE49-F238E27FC236}">
                    <a16:creationId xmlns:a16="http://schemas.microsoft.com/office/drawing/2014/main" id="{DE2A5CA8-53DC-283E-20AE-DFA4DDFB6AD2}"/>
                  </a:ext>
                </a:extLst>
              </p:cNvPr>
              <p:cNvGrpSpPr/>
              <p:nvPr/>
            </p:nvGrpSpPr>
            <p:grpSpPr>
              <a:xfrm>
                <a:off x="826737" y="1888744"/>
                <a:ext cx="10387960" cy="4513766"/>
                <a:chOff x="826737" y="1888744"/>
                <a:chExt cx="10387960" cy="4513766"/>
              </a:xfrm>
            </p:grpSpPr>
            <p:grpSp>
              <p:nvGrpSpPr>
                <p:cNvPr id="2057" name="Group 2056">
                  <a:extLst>
                    <a:ext uri="{FF2B5EF4-FFF2-40B4-BE49-F238E27FC236}">
                      <a16:creationId xmlns:a16="http://schemas.microsoft.com/office/drawing/2014/main" id="{77EC890C-D977-13EF-76B8-DA2B5538F7EF}"/>
                    </a:ext>
                  </a:extLst>
                </p:cNvPr>
                <p:cNvGrpSpPr/>
                <p:nvPr/>
              </p:nvGrpSpPr>
              <p:grpSpPr>
                <a:xfrm>
                  <a:off x="826737" y="1888744"/>
                  <a:ext cx="10387960" cy="4513766"/>
                  <a:chOff x="826737" y="1888744"/>
                  <a:chExt cx="10387960" cy="4513766"/>
                </a:xfrm>
              </p:grpSpPr>
              <p:grpSp>
                <p:nvGrpSpPr>
                  <p:cNvPr id="2054" name="Group 2053">
                    <a:extLst>
                      <a:ext uri="{FF2B5EF4-FFF2-40B4-BE49-F238E27FC236}">
                        <a16:creationId xmlns:a16="http://schemas.microsoft.com/office/drawing/2014/main" id="{45778677-34F7-97B8-B1F5-A59E7816A206}"/>
                      </a:ext>
                    </a:extLst>
                  </p:cNvPr>
                  <p:cNvGrpSpPr/>
                  <p:nvPr/>
                </p:nvGrpSpPr>
                <p:grpSpPr>
                  <a:xfrm>
                    <a:off x="826737" y="1888744"/>
                    <a:ext cx="10387960" cy="4513766"/>
                    <a:chOff x="826737" y="1888744"/>
                    <a:chExt cx="10387960" cy="4513766"/>
                  </a:xfrm>
                </p:grpSpPr>
                <p:grpSp>
                  <p:nvGrpSpPr>
                    <p:cNvPr id="2049" name="Group 2048">
                      <a:extLst>
                        <a:ext uri="{FF2B5EF4-FFF2-40B4-BE49-F238E27FC236}">
                          <a16:creationId xmlns:a16="http://schemas.microsoft.com/office/drawing/2014/main" id="{AD52D844-FAE1-4CAB-4E83-CD2C7EE2219C}"/>
                        </a:ext>
                      </a:extLst>
                    </p:cNvPr>
                    <p:cNvGrpSpPr/>
                    <p:nvPr/>
                  </p:nvGrpSpPr>
                  <p:grpSpPr>
                    <a:xfrm>
                      <a:off x="826737" y="1888744"/>
                      <a:ext cx="10387960" cy="4513766"/>
                      <a:chOff x="826737" y="1888744"/>
                      <a:chExt cx="10387960" cy="4513766"/>
                    </a:xfrm>
                  </p:grpSpPr>
                  <p:grpSp>
                    <p:nvGrpSpPr>
                      <p:cNvPr id="60" name="Group 59">
                        <a:extLst>
                          <a:ext uri="{FF2B5EF4-FFF2-40B4-BE49-F238E27FC236}">
                            <a16:creationId xmlns:a16="http://schemas.microsoft.com/office/drawing/2014/main" id="{BEDCB310-E065-87E0-51EB-B5F18ACBB6C8}"/>
                          </a:ext>
                        </a:extLst>
                      </p:cNvPr>
                      <p:cNvGrpSpPr/>
                      <p:nvPr/>
                    </p:nvGrpSpPr>
                    <p:grpSpPr>
                      <a:xfrm>
                        <a:off x="826737" y="1888744"/>
                        <a:ext cx="10387960" cy="4504039"/>
                        <a:chOff x="826737" y="1964160"/>
                        <a:chExt cx="10387960" cy="4504039"/>
                      </a:xfrm>
                    </p:grpSpPr>
                    <p:grpSp>
                      <p:nvGrpSpPr>
                        <p:cNvPr id="25" name="Group 24">
                          <a:extLst>
                            <a:ext uri="{FF2B5EF4-FFF2-40B4-BE49-F238E27FC236}">
                              <a16:creationId xmlns:a16="http://schemas.microsoft.com/office/drawing/2014/main" id="{1A303DE1-BC5B-FED3-4708-3C7D7B03628D}"/>
                            </a:ext>
                          </a:extLst>
                        </p:cNvPr>
                        <p:cNvGrpSpPr/>
                        <p:nvPr/>
                      </p:nvGrpSpPr>
                      <p:grpSpPr>
                        <a:xfrm>
                          <a:off x="832788" y="1964160"/>
                          <a:ext cx="6887765" cy="2968198"/>
                          <a:chOff x="6048291" y="3368716"/>
                          <a:chExt cx="6011035" cy="2907103"/>
                        </a:xfrm>
                      </p:grpSpPr>
                      <p:grpSp>
                        <p:nvGrpSpPr>
                          <p:cNvPr id="27" name="Group 26">
                            <a:extLst>
                              <a:ext uri="{FF2B5EF4-FFF2-40B4-BE49-F238E27FC236}">
                                <a16:creationId xmlns:a16="http://schemas.microsoft.com/office/drawing/2014/main" id="{59F8D4A1-6DA0-270B-50DF-40B8271A448F}"/>
                              </a:ext>
                            </a:extLst>
                          </p:cNvPr>
                          <p:cNvGrpSpPr/>
                          <p:nvPr/>
                        </p:nvGrpSpPr>
                        <p:grpSpPr>
                          <a:xfrm>
                            <a:off x="6048291" y="4878919"/>
                            <a:ext cx="1396900" cy="1396900"/>
                            <a:chOff x="6048291" y="5171078"/>
                            <a:chExt cx="1396900" cy="1396900"/>
                          </a:xfrm>
                        </p:grpSpPr>
                        <p:sp>
                          <p:nvSpPr>
                            <p:cNvPr id="45" name="Rectangle 44">
                              <a:extLst>
                                <a:ext uri="{FF2B5EF4-FFF2-40B4-BE49-F238E27FC236}">
                                  <a16:creationId xmlns:a16="http://schemas.microsoft.com/office/drawing/2014/main" id="{55180E5A-06D7-79D2-F29E-B0B05D03CEDB}"/>
                                </a:ext>
                              </a:extLst>
                            </p:cNvPr>
                            <p:cNvSpPr/>
                            <p:nvPr/>
                          </p:nvSpPr>
                          <p:spPr>
                            <a:xfrm>
                              <a:off x="6048291" y="5171078"/>
                              <a:ext cx="1396900" cy="139690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6" name="Picture 2">
                              <a:extLst>
                                <a:ext uri="{FF2B5EF4-FFF2-40B4-BE49-F238E27FC236}">
                                  <a16:creationId xmlns:a16="http://schemas.microsoft.com/office/drawing/2014/main" id="{FA15E5B7-E86D-64D4-B00D-EFC32F2FC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415" y="5532215"/>
                              <a:ext cx="1341039" cy="7450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812C30D-C691-9DF5-1CD8-95714FBB1B65}"/>
                              </a:ext>
                            </a:extLst>
                          </p:cNvPr>
                          <p:cNvGrpSpPr/>
                          <p:nvPr/>
                        </p:nvGrpSpPr>
                        <p:grpSpPr>
                          <a:xfrm>
                            <a:off x="6048291" y="3368716"/>
                            <a:ext cx="6011035" cy="1396900"/>
                            <a:chOff x="4538459" y="1270230"/>
                            <a:chExt cx="4508276" cy="1047675"/>
                          </a:xfrm>
                        </p:grpSpPr>
                        <p:sp>
                          <p:nvSpPr>
                            <p:cNvPr id="41" name="Rectangle 40">
                              <a:extLst>
                                <a:ext uri="{FF2B5EF4-FFF2-40B4-BE49-F238E27FC236}">
                                  <a16:creationId xmlns:a16="http://schemas.microsoft.com/office/drawing/2014/main" id="{FC5FFA7E-A269-349A-4B21-C484166BA607}"/>
                                </a:ext>
                              </a:extLst>
                            </p:cNvPr>
                            <p:cNvSpPr/>
                            <p:nvPr/>
                          </p:nvSpPr>
                          <p:spPr>
                            <a:xfrm>
                              <a:off x="4538459" y="1270230"/>
                              <a:ext cx="1047675" cy="1047675"/>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92460BC6-3291-FCEE-829B-51AE9F3B7A4D}"/>
                                </a:ext>
                              </a:extLst>
                            </p:cNvPr>
                            <p:cNvSpPr/>
                            <p:nvPr/>
                          </p:nvSpPr>
                          <p:spPr>
                            <a:xfrm>
                              <a:off x="5691993"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42">
                              <a:extLst>
                                <a:ext uri="{FF2B5EF4-FFF2-40B4-BE49-F238E27FC236}">
                                  <a16:creationId xmlns:a16="http://schemas.microsoft.com/office/drawing/2014/main" id="{CD936E6C-B64C-5247-3F9D-60C19D4E64EF}"/>
                                </a:ext>
                              </a:extLst>
                            </p:cNvPr>
                            <p:cNvSpPr/>
                            <p:nvPr/>
                          </p:nvSpPr>
                          <p:spPr>
                            <a:xfrm>
                              <a:off x="6845527"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C637B58B-A6C8-A522-5EFB-8130F17C3D7F}"/>
                                </a:ext>
                              </a:extLst>
                            </p:cNvPr>
                            <p:cNvSpPr/>
                            <p:nvPr/>
                          </p:nvSpPr>
                          <p:spPr>
                            <a:xfrm>
                              <a:off x="7999060" y="1270230"/>
                              <a:ext cx="1047675" cy="104767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9" name="Picture 12" descr="Contraqer - Crunchbase Company Profile &amp; Funding">
                            <a:extLst>
                              <a:ext uri="{FF2B5EF4-FFF2-40B4-BE49-F238E27FC236}">
                                <a16:creationId xmlns:a16="http://schemas.microsoft.com/office/drawing/2014/main" id="{B4E3C3C1-265B-BB0C-B3C5-5087583BD4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967" y="3847552"/>
                            <a:ext cx="1272988" cy="364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Recent QuickBooks Online Features | LGA">
                            <a:extLst>
                              <a:ext uri="{FF2B5EF4-FFF2-40B4-BE49-F238E27FC236}">
                                <a16:creationId xmlns:a16="http://schemas.microsoft.com/office/drawing/2014/main" id="{DBA769A5-E4A2-906C-6848-2B2629D041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2940" y="3472786"/>
                            <a:ext cx="1170024" cy="11700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1 Rated Customer Experience (CX) Platform | SugarCRM">
                            <a:extLst>
                              <a:ext uri="{FF2B5EF4-FFF2-40B4-BE49-F238E27FC236}">
                                <a16:creationId xmlns:a16="http://schemas.microsoft.com/office/drawing/2014/main" id="{F8209B6E-AE03-6030-6AB3-586165B0E3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7371" y="3623920"/>
                            <a:ext cx="1396901" cy="8253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ubSpot Logo and symbol, meaning, history, PNG, brand">
                            <a:extLst>
                              <a:ext uri="{FF2B5EF4-FFF2-40B4-BE49-F238E27FC236}">
                                <a16:creationId xmlns:a16="http://schemas.microsoft.com/office/drawing/2014/main" id="{CECA2AA0-B6F4-9EBB-5CB2-B7ABE5FA02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1758" y="3744694"/>
                            <a:ext cx="1278235" cy="71900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CF41C1A9-8657-6938-39D0-59BA8B1427B7}"/>
                              </a:ext>
                            </a:extLst>
                          </p:cNvPr>
                          <p:cNvGrpSpPr/>
                          <p:nvPr/>
                        </p:nvGrpSpPr>
                        <p:grpSpPr>
                          <a:xfrm>
                            <a:off x="7584637" y="4878919"/>
                            <a:ext cx="1396900" cy="1396900"/>
                            <a:chOff x="7575672" y="5151298"/>
                            <a:chExt cx="1396900" cy="1396900"/>
                          </a:xfrm>
                        </p:grpSpPr>
                        <p:sp>
                          <p:nvSpPr>
                            <p:cNvPr id="39" name="Rectangle 38">
                              <a:extLst>
                                <a:ext uri="{FF2B5EF4-FFF2-40B4-BE49-F238E27FC236}">
                                  <a16:creationId xmlns:a16="http://schemas.microsoft.com/office/drawing/2014/main" id="{35F79B9D-CE10-5E95-90EB-830956CF0D2A}"/>
                                </a:ext>
                              </a:extLst>
                            </p:cNvPr>
                            <p:cNvSpPr/>
                            <p:nvPr/>
                          </p:nvSpPr>
                          <p:spPr>
                            <a:xfrm>
                              <a:off x="7575672" y="5151298"/>
                              <a:ext cx="1396900" cy="139690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0" name="Graphic 39">
                              <a:extLst>
                                <a:ext uri="{FF2B5EF4-FFF2-40B4-BE49-F238E27FC236}">
                                  <a16:creationId xmlns:a16="http://schemas.microsoft.com/office/drawing/2014/main" id="{7B95EE45-177E-8BE7-2F5C-41A5A281A2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0508" y="5665086"/>
                              <a:ext cx="1275648" cy="377187"/>
                            </a:xfrm>
                            <a:prstGeom prst="rect">
                              <a:avLst/>
                            </a:prstGeom>
                          </p:spPr>
                        </p:pic>
                      </p:grpSp>
                      <p:grpSp>
                        <p:nvGrpSpPr>
                          <p:cNvPr id="34" name="Group 33">
                            <a:extLst>
                              <a:ext uri="{FF2B5EF4-FFF2-40B4-BE49-F238E27FC236}">
                                <a16:creationId xmlns:a16="http://schemas.microsoft.com/office/drawing/2014/main" id="{16572601-F5C8-EBD7-5845-7109F0316589}"/>
                              </a:ext>
                            </a:extLst>
                          </p:cNvPr>
                          <p:cNvGrpSpPr/>
                          <p:nvPr/>
                        </p:nvGrpSpPr>
                        <p:grpSpPr>
                          <a:xfrm>
                            <a:off x="9119951" y="4878919"/>
                            <a:ext cx="1396900" cy="1396900"/>
                            <a:chOff x="9119951" y="5152290"/>
                            <a:chExt cx="1396900" cy="1396900"/>
                          </a:xfrm>
                        </p:grpSpPr>
                        <p:sp>
                          <p:nvSpPr>
                            <p:cNvPr id="37" name="Rectangle 36">
                              <a:extLst>
                                <a:ext uri="{FF2B5EF4-FFF2-40B4-BE49-F238E27FC236}">
                                  <a16:creationId xmlns:a16="http://schemas.microsoft.com/office/drawing/2014/main" id="{CFA43071-DC10-7558-5BB1-DD579D4BB712}"/>
                                </a:ext>
                              </a:extLst>
                            </p:cNvPr>
                            <p:cNvSpPr/>
                            <p:nvPr/>
                          </p:nvSpPr>
                          <p:spPr>
                            <a:xfrm>
                              <a:off x="9119951" y="5152290"/>
                              <a:ext cx="1396900" cy="139690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8" name="Picture 2">
                              <a:extLst>
                                <a:ext uri="{FF2B5EF4-FFF2-40B4-BE49-F238E27FC236}">
                                  <a16:creationId xmlns:a16="http://schemas.microsoft.com/office/drawing/2014/main" id="{82F23611-D115-0331-4122-4566622EE2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8083" y="5696292"/>
                              <a:ext cx="1228165" cy="288631"/>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34">
                            <a:extLst>
                              <a:ext uri="{FF2B5EF4-FFF2-40B4-BE49-F238E27FC236}">
                                <a16:creationId xmlns:a16="http://schemas.microsoft.com/office/drawing/2014/main" id="{D901C272-2AFF-B387-3024-1DC2B32D634C}"/>
                              </a:ext>
                            </a:extLst>
                          </p:cNvPr>
                          <p:cNvSpPr/>
                          <p:nvPr/>
                        </p:nvSpPr>
                        <p:spPr>
                          <a:xfrm>
                            <a:off x="10662426" y="4878919"/>
                            <a:ext cx="1396900" cy="1390622"/>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6" name="Picture 35" descr="A black and white logo&#10;&#10;AI-generated content may be incorrect.">
                            <a:extLst>
                              <a:ext uri="{FF2B5EF4-FFF2-40B4-BE49-F238E27FC236}">
                                <a16:creationId xmlns:a16="http://schemas.microsoft.com/office/drawing/2014/main" id="{981D0452-4E9D-569F-FD47-8B3E2FF884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1758" y="5383473"/>
                            <a:ext cx="1291021" cy="356770"/>
                          </a:xfrm>
                          <a:prstGeom prst="rect">
                            <a:avLst/>
                          </a:prstGeom>
                        </p:spPr>
                      </p:pic>
                    </p:grpSp>
                    <p:sp>
                      <p:nvSpPr>
                        <p:cNvPr id="47" name="Rectangle 46">
                          <a:extLst>
                            <a:ext uri="{FF2B5EF4-FFF2-40B4-BE49-F238E27FC236}">
                              <a16:creationId xmlns:a16="http://schemas.microsoft.com/office/drawing/2014/main" id="{322118C5-5D0D-7F6B-D39F-01E175C6F6E0}"/>
                            </a:ext>
                          </a:extLst>
                        </p:cNvPr>
                        <p:cNvSpPr/>
                        <p:nvPr/>
                      </p:nvSpPr>
                      <p:spPr>
                        <a:xfrm>
                          <a:off x="7845367" y="1964160"/>
                          <a:ext cx="1617860"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8" name="Picture 47" descr="A black and grey logo&#10;&#10;AI-generated content may be incorrect.">
                          <a:extLst>
                            <a:ext uri="{FF2B5EF4-FFF2-40B4-BE49-F238E27FC236}">
                              <a16:creationId xmlns:a16="http://schemas.microsoft.com/office/drawing/2014/main" id="{012E5D74-F364-9114-0080-F7AC6953FF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9427" y="2474299"/>
                          <a:ext cx="1069739" cy="405973"/>
                        </a:xfrm>
                        <a:prstGeom prst="rect">
                          <a:avLst/>
                        </a:prstGeom>
                      </p:spPr>
                    </p:pic>
                    <p:sp>
                      <p:nvSpPr>
                        <p:cNvPr id="50" name="Rectangle 49">
                          <a:extLst>
                            <a:ext uri="{FF2B5EF4-FFF2-40B4-BE49-F238E27FC236}">
                              <a16:creationId xmlns:a16="http://schemas.microsoft.com/office/drawing/2014/main" id="{C0B1F897-4504-7B6E-32F5-95B367764897}"/>
                            </a:ext>
                          </a:extLst>
                        </p:cNvPr>
                        <p:cNvSpPr/>
                        <p:nvPr/>
                      </p:nvSpPr>
                      <p:spPr>
                        <a:xfrm>
                          <a:off x="9596837" y="1964352"/>
                          <a:ext cx="1617860" cy="142559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4" name="Group 53">
                          <a:extLst>
                            <a:ext uri="{FF2B5EF4-FFF2-40B4-BE49-F238E27FC236}">
                              <a16:creationId xmlns:a16="http://schemas.microsoft.com/office/drawing/2014/main" id="{74C3F743-E5F0-E09A-9922-F54DF1E621CE}"/>
                            </a:ext>
                          </a:extLst>
                        </p:cNvPr>
                        <p:cNvGrpSpPr/>
                        <p:nvPr/>
                      </p:nvGrpSpPr>
                      <p:grpSpPr>
                        <a:xfrm>
                          <a:off x="7845367" y="3500353"/>
                          <a:ext cx="1617860" cy="1425595"/>
                          <a:chOff x="7845367" y="3500353"/>
                          <a:chExt cx="1617860" cy="1425595"/>
                        </a:xfrm>
                      </p:grpSpPr>
                      <p:sp>
                        <p:nvSpPr>
                          <p:cNvPr id="49" name="Rectangle 48">
                            <a:extLst>
                              <a:ext uri="{FF2B5EF4-FFF2-40B4-BE49-F238E27FC236}">
                                <a16:creationId xmlns:a16="http://schemas.microsoft.com/office/drawing/2014/main" id="{F4874188-139E-2898-6713-3267085D1B8E}"/>
                              </a:ext>
                            </a:extLst>
                          </p:cNvPr>
                          <p:cNvSpPr/>
                          <p:nvPr/>
                        </p:nvSpPr>
                        <p:spPr>
                          <a:xfrm>
                            <a:off x="7845367" y="3500353"/>
                            <a:ext cx="1617860" cy="142559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3" name="Picture 52">
                            <a:extLst>
                              <a:ext uri="{FF2B5EF4-FFF2-40B4-BE49-F238E27FC236}">
                                <a16:creationId xmlns:a16="http://schemas.microsoft.com/office/drawing/2014/main" id="{3FCD32B5-AF1E-089D-9961-16A3BA6F4F93}"/>
                              </a:ext>
                            </a:extLst>
                          </p:cNvPr>
                          <p:cNvPicPr>
                            <a:picLocks noChangeAspect="1"/>
                          </p:cNvPicPr>
                          <p:nvPr/>
                        </p:nvPicPr>
                        <p:blipFill>
                          <a:blip r:embed="rId14"/>
                          <a:stretch>
                            <a:fillRect/>
                          </a:stretch>
                        </p:blipFill>
                        <p:spPr>
                          <a:xfrm>
                            <a:off x="8082667" y="3613990"/>
                            <a:ext cx="1106499" cy="1184253"/>
                          </a:xfrm>
                          <a:prstGeom prst="rect">
                            <a:avLst/>
                          </a:prstGeom>
                        </p:spPr>
                      </p:pic>
                    </p:grpSp>
                    <p:pic>
                      <p:nvPicPr>
                        <p:cNvPr id="56" name="Picture 55">
                          <a:extLst>
                            <a:ext uri="{FF2B5EF4-FFF2-40B4-BE49-F238E27FC236}">
                              <a16:creationId xmlns:a16="http://schemas.microsoft.com/office/drawing/2014/main" id="{5826158B-231F-F376-E70E-6C273958667B}"/>
                            </a:ext>
                          </a:extLst>
                        </p:cNvPr>
                        <p:cNvPicPr>
                          <a:picLocks noChangeAspect="1"/>
                        </p:cNvPicPr>
                        <p:nvPr/>
                      </p:nvPicPr>
                      <p:blipFill>
                        <a:blip r:embed="rId15"/>
                        <a:stretch>
                          <a:fillRect/>
                        </a:stretch>
                      </p:blipFill>
                      <p:spPr>
                        <a:xfrm>
                          <a:off x="9638749" y="2492051"/>
                          <a:ext cx="1503734" cy="370965"/>
                        </a:xfrm>
                        <a:prstGeom prst="rect">
                          <a:avLst/>
                        </a:prstGeom>
                      </p:spPr>
                    </p:pic>
                    <p:sp>
                      <p:nvSpPr>
                        <p:cNvPr id="57" name="Rectangle 56">
                          <a:extLst>
                            <a:ext uri="{FF2B5EF4-FFF2-40B4-BE49-F238E27FC236}">
                              <a16:creationId xmlns:a16="http://schemas.microsoft.com/office/drawing/2014/main" id="{25D76991-95F5-1F9F-05F0-29BC8D20DC2F}"/>
                            </a:ext>
                          </a:extLst>
                        </p:cNvPr>
                        <p:cNvSpPr/>
                        <p:nvPr/>
                      </p:nvSpPr>
                      <p:spPr>
                        <a:xfrm>
                          <a:off x="826737" y="5041942"/>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8" name="Group 57">
                          <a:extLst>
                            <a:ext uri="{FF2B5EF4-FFF2-40B4-BE49-F238E27FC236}">
                              <a16:creationId xmlns:a16="http://schemas.microsoft.com/office/drawing/2014/main" id="{16C8365E-0532-9832-B24A-C0D140752E61}"/>
                            </a:ext>
                          </a:extLst>
                        </p:cNvPr>
                        <p:cNvGrpSpPr/>
                        <p:nvPr/>
                      </p:nvGrpSpPr>
                      <p:grpSpPr>
                        <a:xfrm>
                          <a:off x="9595412" y="3506771"/>
                          <a:ext cx="1617860" cy="1425595"/>
                          <a:chOff x="9595412" y="3506771"/>
                          <a:chExt cx="1617860" cy="1425595"/>
                        </a:xfrm>
                      </p:grpSpPr>
                      <p:sp>
                        <p:nvSpPr>
                          <p:cNvPr id="51" name="Rectangle 50">
                            <a:extLst>
                              <a:ext uri="{FF2B5EF4-FFF2-40B4-BE49-F238E27FC236}">
                                <a16:creationId xmlns:a16="http://schemas.microsoft.com/office/drawing/2014/main" id="{0560990E-164F-10BC-4411-F211EFC7FF08}"/>
                              </a:ext>
                            </a:extLst>
                          </p:cNvPr>
                          <p:cNvSpPr/>
                          <p:nvPr/>
                        </p:nvSpPr>
                        <p:spPr>
                          <a:xfrm>
                            <a:off x="9595412" y="3506771"/>
                            <a:ext cx="1617860" cy="142559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0" name="Picture 2">
                            <a:extLst>
                              <a:ext uri="{FF2B5EF4-FFF2-40B4-BE49-F238E27FC236}">
                                <a16:creationId xmlns:a16="http://schemas.microsoft.com/office/drawing/2014/main" id="{DCB0E884-C111-EE04-F584-49E6B73826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42518" y="3731178"/>
                            <a:ext cx="1296196" cy="907337"/>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Rectangle 58">
                          <a:extLst>
                            <a:ext uri="{FF2B5EF4-FFF2-40B4-BE49-F238E27FC236}">
                              <a16:creationId xmlns:a16="http://schemas.microsoft.com/office/drawing/2014/main" id="{FB0D05D4-2906-130A-509A-A5493FDCD0EF}"/>
                            </a:ext>
                          </a:extLst>
                        </p:cNvPr>
                        <p:cNvSpPr/>
                        <p:nvPr/>
                      </p:nvSpPr>
                      <p:spPr>
                        <a:xfrm>
                          <a:off x="2593214" y="5041942"/>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2" name="Picture 4">
                          <a:extLst>
                            <a:ext uri="{FF2B5EF4-FFF2-40B4-BE49-F238E27FC236}">
                              <a16:creationId xmlns:a16="http://schemas.microsoft.com/office/drawing/2014/main" id="{56727432-F331-5AEF-0AE3-CF2AEB9A4B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7731" y="5607557"/>
                          <a:ext cx="1458658" cy="270806"/>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60">
                        <a:extLst>
                          <a:ext uri="{FF2B5EF4-FFF2-40B4-BE49-F238E27FC236}">
                            <a16:creationId xmlns:a16="http://schemas.microsoft.com/office/drawing/2014/main" id="{1EB6FF1C-8301-7EEF-2322-4182B0694706}"/>
                          </a:ext>
                        </a:extLst>
                      </p:cNvPr>
                      <p:cNvSpPr/>
                      <p:nvPr/>
                    </p:nvSpPr>
                    <p:spPr>
                      <a:xfrm>
                        <a:off x="4364168" y="4976253"/>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7BEEFF46-C06E-F55E-9361-C43259900501}"/>
                          </a:ext>
                        </a:extLst>
                      </p:cNvPr>
                      <p:cNvSpPr/>
                      <p:nvPr/>
                    </p:nvSpPr>
                    <p:spPr>
                      <a:xfrm>
                        <a:off x="6114854" y="4976252"/>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4A0D632D-391D-36A8-7FED-FF2F356ED720}"/>
                          </a:ext>
                        </a:extLst>
                      </p:cNvPr>
                      <p:cNvSpPr/>
                      <p:nvPr/>
                    </p:nvSpPr>
                    <p:spPr>
                      <a:xfrm>
                        <a:off x="7854448" y="4976252"/>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48" name="Rectangle 2047">
                        <a:extLst>
                          <a:ext uri="{FF2B5EF4-FFF2-40B4-BE49-F238E27FC236}">
                            <a16:creationId xmlns:a16="http://schemas.microsoft.com/office/drawing/2014/main" id="{1E432905-DAAA-6BD9-2E8F-CCF58ED35302}"/>
                          </a:ext>
                        </a:extLst>
                      </p:cNvPr>
                      <p:cNvSpPr/>
                      <p:nvPr/>
                    </p:nvSpPr>
                    <p:spPr>
                      <a:xfrm>
                        <a:off x="9605329" y="4976252"/>
                        <a:ext cx="1600643" cy="1426257"/>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053" name="Picture 2052">
                      <a:extLst>
                        <a:ext uri="{FF2B5EF4-FFF2-40B4-BE49-F238E27FC236}">
                          <a16:creationId xmlns:a16="http://schemas.microsoft.com/office/drawing/2014/main" id="{02A1EDA3-AFF7-B2C9-149F-4E2152B17516}"/>
                        </a:ext>
                      </a:extLst>
                    </p:cNvPr>
                    <p:cNvPicPr>
                      <a:picLocks noChangeAspect="1"/>
                    </p:cNvPicPr>
                    <p:nvPr/>
                  </p:nvPicPr>
                  <p:blipFill>
                    <a:blip r:embed="rId18"/>
                    <a:stretch>
                      <a:fillRect/>
                    </a:stretch>
                  </p:blipFill>
                  <p:spPr>
                    <a:xfrm>
                      <a:off x="2728773" y="5459439"/>
                      <a:ext cx="1340676" cy="416210"/>
                    </a:xfrm>
                    <a:prstGeom prst="rect">
                      <a:avLst/>
                    </a:prstGeom>
                  </p:spPr>
                </p:pic>
              </p:grpSp>
              <p:pic>
                <p:nvPicPr>
                  <p:cNvPr id="2056" name="Picture 2055">
                    <a:extLst>
                      <a:ext uri="{FF2B5EF4-FFF2-40B4-BE49-F238E27FC236}">
                        <a16:creationId xmlns:a16="http://schemas.microsoft.com/office/drawing/2014/main" id="{4460308B-F7D8-4F07-915D-D4DA9D9699C3}"/>
                      </a:ext>
                    </a:extLst>
                  </p:cNvPr>
                  <p:cNvPicPr>
                    <a:picLocks noChangeAspect="1"/>
                  </p:cNvPicPr>
                  <p:nvPr/>
                </p:nvPicPr>
                <p:blipFill>
                  <a:blip r:embed="rId19"/>
                  <a:stretch>
                    <a:fillRect/>
                  </a:stretch>
                </p:blipFill>
                <p:spPr>
                  <a:xfrm>
                    <a:off x="4461924" y="5505265"/>
                    <a:ext cx="1415642" cy="362510"/>
                  </a:xfrm>
                  <a:prstGeom prst="rect">
                    <a:avLst/>
                  </a:prstGeom>
                </p:spPr>
              </p:pic>
            </p:grpSp>
            <p:pic>
              <p:nvPicPr>
                <p:cNvPr id="2058" name="Picture 6">
                  <a:extLst>
                    <a:ext uri="{FF2B5EF4-FFF2-40B4-BE49-F238E27FC236}">
                      <a16:creationId xmlns:a16="http://schemas.microsoft.com/office/drawing/2014/main" id="{6FE117F4-A8B6-6A93-9D8B-B6BC071815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3908" y="5571964"/>
                  <a:ext cx="1458658" cy="21538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8">
                <a:extLst>
                  <a:ext uri="{FF2B5EF4-FFF2-40B4-BE49-F238E27FC236}">
                    <a16:creationId xmlns:a16="http://schemas.microsoft.com/office/drawing/2014/main" id="{E9F753DA-439C-4D4B-B66D-F79514456D9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98173" y="5279010"/>
                <a:ext cx="1317862" cy="741297"/>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305920A-9D74-3D56-9B79-288B354BCD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36471" y="5113544"/>
              <a:ext cx="646447" cy="783442"/>
            </a:xfrm>
            <a:prstGeom prst="rect">
              <a:avLst/>
            </a:prstGeom>
          </p:spPr>
        </p:pic>
        <p:pic>
          <p:nvPicPr>
            <p:cNvPr id="5" name="Picture 4">
              <a:extLst>
                <a:ext uri="{FF2B5EF4-FFF2-40B4-BE49-F238E27FC236}">
                  <a16:creationId xmlns:a16="http://schemas.microsoft.com/office/drawing/2014/main" id="{4FBFD1F9-9F7C-A52F-3B31-201B5B8B218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51460" y="6003440"/>
              <a:ext cx="843922" cy="156580"/>
            </a:xfrm>
            <a:prstGeom prst="rect">
              <a:avLst/>
            </a:prstGeom>
          </p:spPr>
        </p:pic>
      </p:grpSp>
    </p:spTree>
    <p:extLst>
      <p:ext uri="{BB962C8B-B14F-4D97-AF65-F5344CB8AC3E}">
        <p14:creationId xmlns:p14="http://schemas.microsoft.com/office/powerpoint/2010/main" val="1246026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1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81C8FDBF-1960-CA55-37B2-ED013111FB84}"/>
              </a:ext>
            </a:extLst>
          </p:cNvPr>
          <p:cNvCxnSpPr/>
          <p:nvPr/>
        </p:nvCxnSpPr>
        <p:spPr>
          <a:xfrm flipH="1">
            <a:off x="10429307" y="3236810"/>
            <a:ext cx="2516" cy="30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F5FF36-6A43-8FF2-285F-63685530423F}"/>
              </a:ext>
            </a:extLst>
          </p:cNvPr>
          <p:cNvCxnSpPr>
            <a:cxnSpLocks/>
            <a:stCxn id="14" idx="2"/>
          </p:cNvCxnSpPr>
          <p:nvPr/>
        </p:nvCxnSpPr>
        <p:spPr>
          <a:xfrm>
            <a:off x="6652276" y="2951768"/>
            <a:ext cx="0" cy="3143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5767BBB-7A72-7EB6-DAA5-07696F512937}"/>
              </a:ext>
            </a:extLst>
          </p:cNvPr>
          <p:cNvSpPr>
            <a:spLocks noGrp="1"/>
          </p:cNvSpPr>
          <p:nvPr>
            <p:ph type="title"/>
          </p:nvPr>
        </p:nvSpPr>
        <p:spPr>
          <a:xfrm>
            <a:off x="690448" y="331747"/>
            <a:ext cx="10515600" cy="873206"/>
          </a:xfrm>
        </p:spPr>
        <p:txBody>
          <a:bodyPr>
            <a:normAutofit/>
          </a:bodyPr>
          <a:lstStyle/>
          <a:p>
            <a:r>
              <a:rPr lang="en-US" sz="4800">
                <a:solidFill>
                  <a:schemeClr val="bg1"/>
                </a:solidFill>
                <a:latin typeface="Museo Sans 900" panose="02000000000000000000" pitchFamily="50" charset="0"/>
              </a:rPr>
              <a:t>Executive Management Team</a:t>
            </a:r>
          </a:p>
        </p:txBody>
      </p:sp>
      <p:pic>
        <p:nvPicPr>
          <p:cNvPr id="6" name="Picture 2">
            <a:extLst>
              <a:ext uri="{FF2B5EF4-FFF2-40B4-BE49-F238E27FC236}">
                <a16:creationId xmlns:a16="http://schemas.microsoft.com/office/drawing/2014/main" id="{27BF10B8-8071-987E-6FDE-360777E2A7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a:extLst>
              <a:ext uri="{FF2B5EF4-FFF2-40B4-BE49-F238E27FC236}">
                <a16:creationId xmlns:a16="http://schemas.microsoft.com/office/drawing/2014/main" id="{2E949A48-9551-078C-4D37-DB48E9E4BBE9}"/>
              </a:ext>
            </a:extLst>
          </p:cNvPr>
          <p:cNvCxnSpPr>
            <a:cxnSpLocks/>
          </p:cNvCxnSpPr>
          <p:nvPr/>
        </p:nvCxnSpPr>
        <p:spPr>
          <a:xfrm>
            <a:off x="7437864" y="3247231"/>
            <a:ext cx="0" cy="6519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D072B36-8418-8CA0-5E46-8C70A47A4AF1}"/>
              </a:ext>
            </a:extLst>
          </p:cNvPr>
          <p:cNvGrpSpPr/>
          <p:nvPr/>
        </p:nvGrpSpPr>
        <p:grpSpPr>
          <a:xfrm>
            <a:off x="2920377" y="2188197"/>
            <a:ext cx="1791094" cy="763571"/>
            <a:chOff x="4685120" y="1659117"/>
            <a:chExt cx="1791094" cy="763571"/>
          </a:xfrm>
        </p:grpSpPr>
        <p:sp>
          <p:nvSpPr>
            <p:cNvPr id="11" name="Rectangle 10">
              <a:extLst>
                <a:ext uri="{FF2B5EF4-FFF2-40B4-BE49-F238E27FC236}">
                  <a16:creationId xmlns:a16="http://schemas.microsoft.com/office/drawing/2014/main" id="{3D3DF1D6-FB6B-A939-1EB9-BBB1045CF9A1}"/>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B72E20-C915-B0A2-EBB2-5DDBC8882B74}"/>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Jeff Nolan</a:t>
              </a:r>
            </a:p>
            <a:p>
              <a:pPr algn="ctr"/>
              <a:r>
                <a:rPr lang="en-US" sz="1400">
                  <a:solidFill>
                    <a:schemeClr val="bg1"/>
                  </a:solidFill>
                  <a:latin typeface="Aptos Display" panose="020B0004020202020204" pitchFamily="34" charset="0"/>
                </a:rPr>
                <a:t>Executive, Vice Chair</a:t>
              </a:r>
            </a:p>
          </p:txBody>
        </p:sp>
      </p:grpSp>
      <p:sp>
        <p:nvSpPr>
          <p:cNvPr id="7" name="Rectangle 6">
            <a:extLst>
              <a:ext uri="{FF2B5EF4-FFF2-40B4-BE49-F238E27FC236}">
                <a16:creationId xmlns:a16="http://schemas.microsoft.com/office/drawing/2014/main" id="{C4A51A67-91B6-69DF-93E5-B1C7CE605363}"/>
              </a:ext>
            </a:extLst>
          </p:cNvPr>
          <p:cNvSpPr/>
          <p:nvPr/>
        </p:nvSpPr>
        <p:spPr>
          <a:xfrm>
            <a:off x="1010935" y="3565134"/>
            <a:ext cx="1228259" cy="65477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386A9E0D-BF72-C4D7-1125-3D90D5605719}"/>
              </a:ext>
            </a:extLst>
          </p:cNvPr>
          <p:cNvSpPr txBox="1"/>
          <p:nvPr/>
        </p:nvSpPr>
        <p:spPr>
          <a:xfrm>
            <a:off x="1020908" y="3589714"/>
            <a:ext cx="1228260"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Matt Carullo</a:t>
            </a:r>
          </a:p>
          <a:p>
            <a:pPr algn="ctr"/>
            <a:r>
              <a:rPr lang="en-US" sz="1100">
                <a:solidFill>
                  <a:schemeClr val="bg1"/>
                </a:solidFill>
                <a:latin typeface="Aptos Display" panose="020B0004020202020204" pitchFamily="34" charset="0"/>
              </a:rPr>
              <a:t>EVP of Strategy &amp; Corporate Dev.</a:t>
            </a:r>
          </a:p>
        </p:txBody>
      </p:sp>
      <p:sp>
        <p:nvSpPr>
          <p:cNvPr id="18" name="Rectangle 17">
            <a:extLst>
              <a:ext uri="{FF2B5EF4-FFF2-40B4-BE49-F238E27FC236}">
                <a16:creationId xmlns:a16="http://schemas.microsoft.com/office/drawing/2014/main" id="{8161CA0F-D736-67C0-8CEA-2FE4854D0842}"/>
              </a:ext>
            </a:extLst>
          </p:cNvPr>
          <p:cNvSpPr/>
          <p:nvPr/>
        </p:nvSpPr>
        <p:spPr>
          <a:xfrm>
            <a:off x="2463820" y="3573862"/>
            <a:ext cx="1228259" cy="65477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8E31B9-FCEB-41B1-59AC-8177BFEEF80E}"/>
              </a:ext>
            </a:extLst>
          </p:cNvPr>
          <p:cNvSpPr txBox="1"/>
          <p:nvPr/>
        </p:nvSpPr>
        <p:spPr>
          <a:xfrm>
            <a:off x="2459140" y="3598442"/>
            <a:ext cx="1228260"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Bree Burk</a:t>
            </a:r>
          </a:p>
          <a:p>
            <a:pPr algn="ctr"/>
            <a:r>
              <a:rPr lang="en-US" sz="1100">
                <a:solidFill>
                  <a:schemeClr val="bg1"/>
                </a:solidFill>
                <a:latin typeface="Aptos Display" panose="020B0004020202020204" pitchFamily="34" charset="0"/>
              </a:rPr>
              <a:t>Vice President of </a:t>
            </a:r>
          </a:p>
          <a:p>
            <a:pPr algn="ctr"/>
            <a:r>
              <a:rPr lang="en-US" sz="1100">
                <a:solidFill>
                  <a:schemeClr val="bg1"/>
                </a:solidFill>
                <a:latin typeface="Aptos Display" panose="020B0004020202020204" pitchFamily="34" charset="0"/>
              </a:rPr>
              <a:t>Operations</a:t>
            </a:r>
          </a:p>
        </p:txBody>
      </p:sp>
      <p:sp>
        <p:nvSpPr>
          <p:cNvPr id="21" name="Rectangle 20">
            <a:extLst>
              <a:ext uri="{FF2B5EF4-FFF2-40B4-BE49-F238E27FC236}">
                <a16:creationId xmlns:a16="http://schemas.microsoft.com/office/drawing/2014/main" id="{57421A95-BAF8-3486-9C7F-A274AC30663B}"/>
              </a:ext>
            </a:extLst>
          </p:cNvPr>
          <p:cNvSpPr/>
          <p:nvPr/>
        </p:nvSpPr>
        <p:spPr>
          <a:xfrm>
            <a:off x="3911249" y="3574262"/>
            <a:ext cx="1228259" cy="654774"/>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D648CB-9AC6-DC18-2F73-546C04BB7BFA}"/>
              </a:ext>
            </a:extLst>
          </p:cNvPr>
          <p:cNvSpPr txBox="1"/>
          <p:nvPr/>
        </p:nvSpPr>
        <p:spPr>
          <a:xfrm>
            <a:off x="3841878" y="3608269"/>
            <a:ext cx="1403625"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Chris Wilkinson</a:t>
            </a:r>
          </a:p>
          <a:p>
            <a:pPr algn="ctr"/>
            <a:r>
              <a:rPr lang="en-US" sz="1100">
                <a:solidFill>
                  <a:schemeClr val="bg1"/>
                </a:solidFill>
                <a:latin typeface="Aptos Display" panose="020B0004020202020204" pitchFamily="34" charset="0"/>
              </a:rPr>
              <a:t>Executive Vice President of Sales</a:t>
            </a:r>
          </a:p>
        </p:txBody>
      </p:sp>
      <p:sp>
        <p:nvSpPr>
          <p:cNvPr id="24" name="Rectangle 23">
            <a:extLst>
              <a:ext uri="{FF2B5EF4-FFF2-40B4-BE49-F238E27FC236}">
                <a16:creationId xmlns:a16="http://schemas.microsoft.com/office/drawing/2014/main" id="{D527E79A-F33E-3F75-9623-0CCD0AAB9FAF}"/>
              </a:ext>
            </a:extLst>
          </p:cNvPr>
          <p:cNvSpPr/>
          <p:nvPr/>
        </p:nvSpPr>
        <p:spPr>
          <a:xfrm>
            <a:off x="5369366" y="3575949"/>
            <a:ext cx="1228259" cy="654774"/>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3512052-7524-C2EF-8EB1-90A7C772BA16}"/>
              </a:ext>
            </a:extLst>
          </p:cNvPr>
          <p:cNvSpPr txBox="1"/>
          <p:nvPr/>
        </p:nvSpPr>
        <p:spPr>
          <a:xfrm>
            <a:off x="5331262" y="3609955"/>
            <a:ext cx="1281344"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Chris McKinley</a:t>
            </a:r>
          </a:p>
          <a:p>
            <a:pPr algn="ctr"/>
            <a:r>
              <a:rPr lang="en-US" sz="1100">
                <a:solidFill>
                  <a:schemeClr val="bg1"/>
                </a:solidFill>
                <a:latin typeface="Aptos Display" panose="020B0004020202020204" pitchFamily="34" charset="0"/>
              </a:rPr>
              <a:t>Sr. Director of Financed Solutions</a:t>
            </a:r>
          </a:p>
        </p:txBody>
      </p:sp>
      <p:sp>
        <p:nvSpPr>
          <p:cNvPr id="30" name="Rectangle 29">
            <a:extLst>
              <a:ext uri="{FF2B5EF4-FFF2-40B4-BE49-F238E27FC236}">
                <a16:creationId xmlns:a16="http://schemas.microsoft.com/office/drawing/2014/main" id="{8CB61C9E-3AFA-9168-DC11-252A33D6CCA0}"/>
              </a:ext>
            </a:extLst>
          </p:cNvPr>
          <p:cNvSpPr/>
          <p:nvPr/>
        </p:nvSpPr>
        <p:spPr>
          <a:xfrm>
            <a:off x="6828413" y="3571819"/>
            <a:ext cx="1228259" cy="640576"/>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4AF45EA-245C-449D-FB85-41B7FD11A150}"/>
              </a:ext>
            </a:extLst>
          </p:cNvPr>
          <p:cNvSpPr txBox="1"/>
          <p:nvPr/>
        </p:nvSpPr>
        <p:spPr>
          <a:xfrm>
            <a:off x="6823734" y="3586971"/>
            <a:ext cx="1228260" cy="468450"/>
          </a:xfrm>
          <a:prstGeom prst="rect">
            <a:avLst/>
          </a:prstGeom>
          <a:noFill/>
        </p:spPr>
        <p:txBody>
          <a:bodyPr wrap="square" rtlCol="0">
            <a:spAutoFit/>
          </a:bodyPr>
          <a:lstStyle/>
          <a:p>
            <a:pPr algn="ctr"/>
            <a:r>
              <a:rPr lang="en-US" sz="1200" b="1" dirty="0">
                <a:solidFill>
                  <a:schemeClr val="bg1"/>
                </a:solidFill>
                <a:latin typeface="Aptos Display" panose="020B0004020202020204" pitchFamily="34" charset="0"/>
              </a:rPr>
              <a:t>Chris Harvey</a:t>
            </a:r>
          </a:p>
          <a:p>
            <a:pPr algn="ctr"/>
            <a:r>
              <a:rPr lang="en-US" sz="1100" dirty="0">
                <a:solidFill>
                  <a:schemeClr val="bg1"/>
                </a:solidFill>
                <a:latin typeface="Aptos Display" panose="020B0004020202020204" pitchFamily="34" charset="0"/>
              </a:rPr>
              <a:t>Chief Revenue Officer (CRO)</a:t>
            </a:r>
          </a:p>
        </p:txBody>
      </p:sp>
      <p:sp>
        <p:nvSpPr>
          <p:cNvPr id="33" name="Rectangle 32">
            <a:extLst>
              <a:ext uri="{FF2B5EF4-FFF2-40B4-BE49-F238E27FC236}">
                <a16:creationId xmlns:a16="http://schemas.microsoft.com/office/drawing/2014/main" id="{48631677-2BE6-4DCD-0CE8-7BDDE6223C32}"/>
              </a:ext>
            </a:extLst>
          </p:cNvPr>
          <p:cNvSpPr/>
          <p:nvPr/>
        </p:nvSpPr>
        <p:spPr>
          <a:xfrm>
            <a:off x="8329563" y="3571818"/>
            <a:ext cx="1228259" cy="640577"/>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114501D-2A50-8B6F-F2CD-70EFA22E587D}"/>
              </a:ext>
            </a:extLst>
          </p:cNvPr>
          <p:cNvSpPr txBox="1"/>
          <p:nvPr/>
        </p:nvSpPr>
        <p:spPr>
          <a:xfrm>
            <a:off x="8276873" y="3596398"/>
            <a:ext cx="1320619"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Joanna Corcoran</a:t>
            </a:r>
          </a:p>
          <a:p>
            <a:pPr algn="ctr"/>
            <a:r>
              <a:rPr lang="en-US" sz="1100">
                <a:solidFill>
                  <a:schemeClr val="bg1"/>
                </a:solidFill>
                <a:latin typeface="Aptos Display" panose="020B0004020202020204" pitchFamily="34" charset="0"/>
              </a:rPr>
              <a:t>Vice President of </a:t>
            </a:r>
          </a:p>
          <a:p>
            <a:pPr algn="ctr"/>
            <a:r>
              <a:rPr lang="en-US" sz="1100">
                <a:solidFill>
                  <a:schemeClr val="bg1"/>
                </a:solidFill>
                <a:latin typeface="Aptos Display" panose="020B0004020202020204" pitchFamily="34" charset="0"/>
              </a:rPr>
              <a:t>Marketing</a:t>
            </a:r>
          </a:p>
        </p:txBody>
      </p:sp>
      <p:sp>
        <p:nvSpPr>
          <p:cNvPr id="36" name="Rectangle 35">
            <a:extLst>
              <a:ext uri="{FF2B5EF4-FFF2-40B4-BE49-F238E27FC236}">
                <a16:creationId xmlns:a16="http://schemas.microsoft.com/office/drawing/2014/main" id="{909206C4-6184-ECF4-6624-86ECB2BA62C6}"/>
              </a:ext>
            </a:extLst>
          </p:cNvPr>
          <p:cNvSpPr/>
          <p:nvPr/>
        </p:nvSpPr>
        <p:spPr>
          <a:xfrm>
            <a:off x="9817695" y="3562391"/>
            <a:ext cx="1228259" cy="640577"/>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F5B7C10-A4AC-443C-7BDD-E6D4A3FC6D27}"/>
              </a:ext>
            </a:extLst>
          </p:cNvPr>
          <p:cNvSpPr txBox="1"/>
          <p:nvPr/>
        </p:nvSpPr>
        <p:spPr>
          <a:xfrm>
            <a:off x="9817693" y="3586971"/>
            <a:ext cx="1228260" cy="4684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Katie Fionova</a:t>
            </a:r>
          </a:p>
          <a:p>
            <a:pPr algn="ctr"/>
            <a:r>
              <a:rPr lang="en-US" sz="1100">
                <a:solidFill>
                  <a:schemeClr val="bg1"/>
                </a:solidFill>
                <a:latin typeface="Aptos Display" panose="020B0004020202020204" pitchFamily="34" charset="0"/>
              </a:rPr>
              <a:t>Director of HR &amp; Training</a:t>
            </a:r>
          </a:p>
        </p:txBody>
      </p:sp>
      <p:cxnSp>
        <p:nvCxnSpPr>
          <p:cNvPr id="41" name="Straight Connector 40">
            <a:extLst>
              <a:ext uri="{FF2B5EF4-FFF2-40B4-BE49-F238E27FC236}">
                <a16:creationId xmlns:a16="http://schemas.microsoft.com/office/drawing/2014/main" id="{B2854EB8-8388-D9CF-DAEC-E95F66CA16C7}"/>
              </a:ext>
            </a:extLst>
          </p:cNvPr>
          <p:cNvCxnSpPr>
            <a:stCxn id="12" idx="3"/>
          </p:cNvCxnSpPr>
          <p:nvPr/>
        </p:nvCxnSpPr>
        <p:spPr>
          <a:xfrm>
            <a:off x="4711470" y="2564020"/>
            <a:ext cx="11944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8E5C706-839F-78F6-C7DF-37A1AC4B75C4}"/>
              </a:ext>
            </a:extLst>
          </p:cNvPr>
          <p:cNvGrpSpPr/>
          <p:nvPr/>
        </p:nvGrpSpPr>
        <p:grpSpPr>
          <a:xfrm>
            <a:off x="5756728" y="2188197"/>
            <a:ext cx="1791094" cy="763571"/>
            <a:chOff x="4685120" y="1659117"/>
            <a:chExt cx="1791094" cy="763571"/>
          </a:xfrm>
        </p:grpSpPr>
        <p:sp>
          <p:nvSpPr>
            <p:cNvPr id="14" name="Rectangle 13">
              <a:extLst>
                <a:ext uri="{FF2B5EF4-FFF2-40B4-BE49-F238E27FC236}">
                  <a16:creationId xmlns:a16="http://schemas.microsoft.com/office/drawing/2014/main" id="{E99040CD-4A54-9713-4EDD-056EE01E90F4}"/>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5EA052-6239-4100-03AE-B239CCBC5ABB}"/>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David Stewart</a:t>
              </a:r>
            </a:p>
            <a:p>
              <a:pPr algn="ctr"/>
              <a:r>
                <a:rPr lang="en-US" sz="1400">
                  <a:solidFill>
                    <a:schemeClr val="bg1"/>
                  </a:solidFill>
                  <a:latin typeface="Aptos Display" panose="020B0004020202020204" pitchFamily="34" charset="0"/>
                </a:rPr>
                <a:t>CEO, President</a:t>
              </a:r>
            </a:p>
          </p:txBody>
        </p:sp>
      </p:grpSp>
      <p:cxnSp>
        <p:nvCxnSpPr>
          <p:cNvPr id="51" name="Straight Connector 50">
            <a:extLst>
              <a:ext uri="{FF2B5EF4-FFF2-40B4-BE49-F238E27FC236}">
                <a16:creationId xmlns:a16="http://schemas.microsoft.com/office/drawing/2014/main" id="{DFC9254D-B9EB-2C1E-7882-94280690FE62}"/>
              </a:ext>
            </a:extLst>
          </p:cNvPr>
          <p:cNvCxnSpPr>
            <a:cxnSpLocks/>
          </p:cNvCxnSpPr>
          <p:nvPr/>
        </p:nvCxnSpPr>
        <p:spPr>
          <a:xfrm flipV="1">
            <a:off x="1644476" y="3237146"/>
            <a:ext cx="8784831" cy="91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16A8065-ECCD-5A0B-51EF-353708D5CA88}"/>
              </a:ext>
            </a:extLst>
          </p:cNvPr>
          <p:cNvCxnSpPr>
            <a:cxnSpLocks/>
          </p:cNvCxnSpPr>
          <p:nvPr/>
        </p:nvCxnSpPr>
        <p:spPr>
          <a:xfrm>
            <a:off x="1644476" y="3245543"/>
            <a:ext cx="0" cy="2903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1A8DB81-360B-9567-5645-77035674CADE}"/>
              </a:ext>
            </a:extLst>
          </p:cNvPr>
          <p:cNvCxnSpPr/>
          <p:nvPr/>
        </p:nvCxnSpPr>
        <p:spPr>
          <a:xfrm flipH="1">
            <a:off x="3098607" y="3238062"/>
            <a:ext cx="2516" cy="30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B60D14E-3583-07E6-DF46-CDE40F8BE76E}"/>
              </a:ext>
            </a:extLst>
          </p:cNvPr>
          <p:cNvCxnSpPr/>
          <p:nvPr/>
        </p:nvCxnSpPr>
        <p:spPr>
          <a:xfrm flipH="1">
            <a:off x="4513195" y="3268529"/>
            <a:ext cx="2516" cy="30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5CB5820-C59B-5641-25A7-F850739536CC}"/>
              </a:ext>
            </a:extLst>
          </p:cNvPr>
          <p:cNvCxnSpPr/>
          <p:nvPr/>
        </p:nvCxnSpPr>
        <p:spPr>
          <a:xfrm flipH="1">
            <a:off x="5957009" y="3262033"/>
            <a:ext cx="2516" cy="30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3997B56-0686-CE5E-F45A-44BA9C15B437}"/>
              </a:ext>
            </a:extLst>
          </p:cNvPr>
          <p:cNvCxnSpPr/>
          <p:nvPr/>
        </p:nvCxnSpPr>
        <p:spPr>
          <a:xfrm flipH="1">
            <a:off x="8943692" y="3245543"/>
            <a:ext cx="2516" cy="30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241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8558-B41A-FA01-3C67-BA1E1F339D63}"/>
            </a:ext>
          </a:extLst>
        </p:cNvPr>
        <p:cNvGrpSpPr/>
        <p:nvPr/>
      </p:nvGrpSpPr>
      <p:grpSpPr>
        <a:xfrm>
          <a:off x="0" y="0"/>
          <a:ext cx="0" cy="0"/>
          <a:chOff x="0" y="0"/>
          <a:chExt cx="0" cy="0"/>
        </a:xfrm>
      </p:grpSpPr>
      <p:cxnSp>
        <p:nvCxnSpPr>
          <p:cNvPr id="105" name="Straight Connector 104">
            <a:extLst>
              <a:ext uri="{FF2B5EF4-FFF2-40B4-BE49-F238E27FC236}">
                <a16:creationId xmlns:a16="http://schemas.microsoft.com/office/drawing/2014/main" id="{08D6F714-E510-BC85-F82B-0D871BF54B72}"/>
              </a:ext>
            </a:extLst>
          </p:cNvPr>
          <p:cNvCxnSpPr>
            <a:cxnSpLocks/>
          </p:cNvCxnSpPr>
          <p:nvPr/>
        </p:nvCxnSpPr>
        <p:spPr>
          <a:xfrm>
            <a:off x="1224693" y="1495285"/>
            <a:ext cx="0" cy="4480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D1F354B-9FFA-8411-2F7B-C722822F89A2}"/>
              </a:ext>
            </a:extLst>
          </p:cNvPr>
          <p:cNvSpPr>
            <a:spLocks noGrp="1"/>
          </p:cNvSpPr>
          <p:nvPr>
            <p:ph type="title"/>
          </p:nvPr>
        </p:nvSpPr>
        <p:spPr>
          <a:xfrm>
            <a:off x="321350" y="322767"/>
            <a:ext cx="10515600" cy="553998"/>
          </a:xfrm>
        </p:spPr>
        <p:txBody>
          <a:bodyPr>
            <a:normAutofit fontScale="90000"/>
          </a:bodyPr>
          <a:lstStyle/>
          <a:p>
            <a:r>
              <a:rPr lang="en-US" sz="3600">
                <a:solidFill>
                  <a:schemeClr val="bg1"/>
                </a:solidFill>
                <a:latin typeface="Museo Sans 900" panose="02000000000000000000" pitchFamily="50" charset="0"/>
              </a:rPr>
              <a:t>Platform Sales Team</a:t>
            </a:r>
          </a:p>
        </p:txBody>
      </p:sp>
      <p:pic>
        <p:nvPicPr>
          <p:cNvPr id="6" name="Picture 2">
            <a:extLst>
              <a:ext uri="{FF2B5EF4-FFF2-40B4-BE49-F238E27FC236}">
                <a16:creationId xmlns:a16="http://schemas.microsoft.com/office/drawing/2014/main" id="{DE252DA3-A9F0-5B7B-D94B-998147A872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359787" cy="23625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BA0D71C-DB3C-E68F-1A4B-B9F2AE898E9A}"/>
              </a:ext>
            </a:extLst>
          </p:cNvPr>
          <p:cNvGrpSpPr/>
          <p:nvPr/>
        </p:nvGrpSpPr>
        <p:grpSpPr>
          <a:xfrm>
            <a:off x="5269412" y="540734"/>
            <a:ext cx="1791094" cy="763571"/>
            <a:chOff x="4685120" y="1659117"/>
            <a:chExt cx="1791094" cy="763571"/>
          </a:xfrm>
        </p:grpSpPr>
        <p:sp>
          <p:nvSpPr>
            <p:cNvPr id="14" name="Rectangle 13">
              <a:extLst>
                <a:ext uri="{FF2B5EF4-FFF2-40B4-BE49-F238E27FC236}">
                  <a16:creationId xmlns:a16="http://schemas.microsoft.com/office/drawing/2014/main" id="{A14C0CF5-A02C-E349-2558-06FE36307878}"/>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502D955-EF01-7DC2-FF69-C9AA60D39B3A}"/>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Chris Wilkinson</a:t>
              </a:r>
            </a:p>
            <a:p>
              <a:pPr algn="ctr"/>
              <a:r>
                <a:rPr lang="en-US" sz="1400">
                  <a:solidFill>
                    <a:schemeClr val="bg1"/>
                  </a:solidFill>
                  <a:latin typeface="Aptos Display" panose="020B0004020202020204" pitchFamily="34" charset="0"/>
                </a:rPr>
                <a:t>EVP of Sales</a:t>
              </a:r>
            </a:p>
          </p:txBody>
        </p:sp>
      </p:grpSp>
      <p:cxnSp>
        <p:nvCxnSpPr>
          <p:cNvPr id="51" name="Straight Connector 50">
            <a:extLst>
              <a:ext uri="{FF2B5EF4-FFF2-40B4-BE49-F238E27FC236}">
                <a16:creationId xmlns:a16="http://schemas.microsoft.com/office/drawing/2014/main" id="{421535EF-A5C7-8F30-5D80-CA1774DEC19E}"/>
              </a:ext>
            </a:extLst>
          </p:cNvPr>
          <p:cNvCxnSpPr>
            <a:cxnSpLocks/>
          </p:cNvCxnSpPr>
          <p:nvPr/>
        </p:nvCxnSpPr>
        <p:spPr>
          <a:xfrm>
            <a:off x="1224693" y="1501468"/>
            <a:ext cx="10589707" cy="32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8588C7-8672-0D0B-1045-B8D15B60C89D}"/>
              </a:ext>
            </a:extLst>
          </p:cNvPr>
          <p:cNvCxnSpPr>
            <a:cxnSpLocks/>
            <a:stCxn id="14" idx="2"/>
          </p:cNvCxnSpPr>
          <p:nvPr/>
        </p:nvCxnSpPr>
        <p:spPr>
          <a:xfrm>
            <a:off x="6164960" y="1304305"/>
            <a:ext cx="0" cy="2004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11570F-4610-E977-62BF-0CEAE4239265}"/>
              </a:ext>
            </a:extLst>
          </p:cNvPr>
          <p:cNvGrpSpPr/>
          <p:nvPr/>
        </p:nvGrpSpPr>
        <p:grpSpPr>
          <a:xfrm>
            <a:off x="527900" y="1892802"/>
            <a:ext cx="1444235" cy="636393"/>
            <a:chOff x="177164" y="3396880"/>
            <a:chExt cx="1393720" cy="937863"/>
          </a:xfrm>
        </p:grpSpPr>
        <p:sp>
          <p:nvSpPr>
            <p:cNvPr id="7" name="Rectangle 6">
              <a:extLst>
                <a:ext uri="{FF2B5EF4-FFF2-40B4-BE49-F238E27FC236}">
                  <a16:creationId xmlns:a16="http://schemas.microsoft.com/office/drawing/2014/main" id="{DDB2D3C3-65B6-63CD-B7D6-7E26213F91E3}"/>
                </a:ext>
              </a:extLst>
            </p:cNvPr>
            <p:cNvSpPr/>
            <p:nvPr/>
          </p:nvSpPr>
          <p:spPr>
            <a:xfrm>
              <a:off x="177164" y="3396880"/>
              <a:ext cx="1388358" cy="881401"/>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8" name="TextBox 7">
              <a:extLst>
                <a:ext uri="{FF2B5EF4-FFF2-40B4-BE49-F238E27FC236}">
                  <a16:creationId xmlns:a16="http://schemas.microsoft.com/office/drawing/2014/main" id="{F2C3DC60-7EDA-BF90-6F70-AF1739A38864}"/>
                </a:ext>
              </a:extLst>
            </p:cNvPr>
            <p:cNvSpPr txBox="1"/>
            <p:nvPr/>
          </p:nvSpPr>
          <p:spPr>
            <a:xfrm>
              <a:off x="182525" y="3427592"/>
              <a:ext cx="1388359" cy="907151"/>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David Tong </a:t>
              </a:r>
            </a:p>
            <a:p>
              <a:pPr algn="ctr"/>
              <a:r>
                <a:rPr lang="en-US" sz="1100">
                  <a:solidFill>
                    <a:schemeClr val="bg1"/>
                  </a:solidFill>
                  <a:latin typeface="Aptos Display" panose="020B0004020202020204" pitchFamily="34" charset="0"/>
                </a:rPr>
                <a:t>Senior Director of Sales</a:t>
              </a:r>
            </a:p>
          </p:txBody>
        </p:sp>
      </p:grpSp>
      <p:cxnSp>
        <p:nvCxnSpPr>
          <p:cNvPr id="93" name="Straight Connector 92">
            <a:extLst>
              <a:ext uri="{FF2B5EF4-FFF2-40B4-BE49-F238E27FC236}">
                <a16:creationId xmlns:a16="http://schemas.microsoft.com/office/drawing/2014/main" id="{2BEF8EC2-C4D5-1882-8D1B-0D4E2B0062B0}"/>
              </a:ext>
            </a:extLst>
          </p:cNvPr>
          <p:cNvCxnSpPr>
            <a:cxnSpLocks/>
          </p:cNvCxnSpPr>
          <p:nvPr/>
        </p:nvCxnSpPr>
        <p:spPr>
          <a:xfrm>
            <a:off x="11803266" y="1495285"/>
            <a:ext cx="0" cy="228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97F2213-5324-E56D-A56C-6F7EC052F236}"/>
              </a:ext>
            </a:extLst>
          </p:cNvPr>
          <p:cNvCxnSpPr>
            <a:cxnSpLocks/>
          </p:cNvCxnSpPr>
          <p:nvPr/>
        </p:nvCxnSpPr>
        <p:spPr>
          <a:xfrm flipV="1">
            <a:off x="11548141" y="2135772"/>
            <a:ext cx="260548"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C5A8D28-7B03-DA1D-FFC9-F38FD0055B28}"/>
              </a:ext>
            </a:extLst>
          </p:cNvPr>
          <p:cNvCxnSpPr>
            <a:cxnSpLocks/>
          </p:cNvCxnSpPr>
          <p:nvPr/>
        </p:nvCxnSpPr>
        <p:spPr>
          <a:xfrm flipV="1">
            <a:off x="11534686" y="3018253"/>
            <a:ext cx="260548"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9E31F43-0C5F-A5B5-714B-AF056F3E3428}"/>
              </a:ext>
            </a:extLst>
          </p:cNvPr>
          <p:cNvCxnSpPr>
            <a:cxnSpLocks/>
          </p:cNvCxnSpPr>
          <p:nvPr/>
        </p:nvCxnSpPr>
        <p:spPr>
          <a:xfrm flipV="1">
            <a:off x="11542718" y="3768759"/>
            <a:ext cx="260548"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E39B3FB-3604-A563-0D2B-6B86AD62DC03}"/>
              </a:ext>
            </a:extLst>
          </p:cNvPr>
          <p:cNvGrpSpPr/>
          <p:nvPr/>
        </p:nvGrpSpPr>
        <p:grpSpPr>
          <a:xfrm>
            <a:off x="10132886" y="1910256"/>
            <a:ext cx="1450362" cy="2082883"/>
            <a:chOff x="10209710" y="2329777"/>
            <a:chExt cx="1670367" cy="2398835"/>
          </a:xfrm>
        </p:grpSpPr>
        <p:grpSp>
          <p:nvGrpSpPr>
            <p:cNvPr id="39" name="Group 38">
              <a:extLst>
                <a:ext uri="{FF2B5EF4-FFF2-40B4-BE49-F238E27FC236}">
                  <a16:creationId xmlns:a16="http://schemas.microsoft.com/office/drawing/2014/main" id="{0536831D-BD2E-915D-C9A9-82FCBCCF857B}"/>
                </a:ext>
              </a:extLst>
            </p:cNvPr>
            <p:cNvGrpSpPr/>
            <p:nvPr/>
          </p:nvGrpSpPr>
          <p:grpSpPr>
            <a:xfrm>
              <a:off x="10209710" y="2329777"/>
              <a:ext cx="1670366" cy="712826"/>
              <a:chOff x="177164" y="3420365"/>
              <a:chExt cx="1399632" cy="912142"/>
            </a:xfrm>
          </p:grpSpPr>
          <p:sp>
            <p:nvSpPr>
              <p:cNvPr id="40" name="Rectangle 39">
                <a:extLst>
                  <a:ext uri="{FF2B5EF4-FFF2-40B4-BE49-F238E27FC236}">
                    <a16:creationId xmlns:a16="http://schemas.microsoft.com/office/drawing/2014/main" id="{0917157E-E452-9919-D871-4794C7CA89FB}"/>
                  </a:ext>
                </a:extLst>
              </p:cNvPr>
              <p:cNvSpPr/>
              <p:nvPr/>
            </p:nvSpPr>
            <p:spPr>
              <a:xfrm>
                <a:off x="177164" y="3420365"/>
                <a:ext cx="1388358" cy="883488"/>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2" name="TextBox 41">
                <a:extLst>
                  <a:ext uri="{FF2B5EF4-FFF2-40B4-BE49-F238E27FC236}">
                    <a16:creationId xmlns:a16="http://schemas.microsoft.com/office/drawing/2014/main" id="{A7CFA843-93D9-BD06-D442-0B64BD85DEFA}"/>
                  </a:ext>
                </a:extLst>
              </p:cNvPr>
              <p:cNvSpPr txBox="1"/>
              <p:nvPr/>
            </p:nvSpPr>
            <p:spPr>
              <a:xfrm>
                <a:off x="188437" y="3425355"/>
                <a:ext cx="1388359" cy="907152"/>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Skip Liesegang</a:t>
                </a:r>
              </a:p>
              <a:p>
                <a:pPr algn="ctr"/>
                <a:r>
                  <a:rPr lang="en-US" sz="1100">
                    <a:solidFill>
                      <a:schemeClr val="bg1"/>
                    </a:solidFill>
                    <a:latin typeface="Aptos Display" panose="020B0004020202020204" pitchFamily="34" charset="0"/>
                  </a:rPr>
                  <a:t>VP Channels &amp; Partner Alliances</a:t>
                </a:r>
              </a:p>
            </p:txBody>
          </p:sp>
        </p:grpSp>
        <p:grpSp>
          <p:nvGrpSpPr>
            <p:cNvPr id="44" name="Group 43">
              <a:extLst>
                <a:ext uri="{FF2B5EF4-FFF2-40B4-BE49-F238E27FC236}">
                  <a16:creationId xmlns:a16="http://schemas.microsoft.com/office/drawing/2014/main" id="{88135E91-5C10-FFEA-0A0D-B6F248117544}"/>
                </a:ext>
              </a:extLst>
            </p:cNvPr>
            <p:cNvGrpSpPr/>
            <p:nvPr/>
          </p:nvGrpSpPr>
          <p:grpSpPr>
            <a:xfrm>
              <a:off x="10209710" y="3183979"/>
              <a:ext cx="1670366" cy="712825"/>
              <a:chOff x="177164" y="3420365"/>
              <a:chExt cx="1399632" cy="912140"/>
            </a:xfrm>
          </p:grpSpPr>
          <p:sp>
            <p:nvSpPr>
              <p:cNvPr id="50" name="Rectangle 49">
                <a:extLst>
                  <a:ext uri="{FF2B5EF4-FFF2-40B4-BE49-F238E27FC236}">
                    <a16:creationId xmlns:a16="http://schemas.microsoft.com/office/drawing/2014/main" id="{C7A51718-7B21-334C-C984-49702249733D}"/>
                  </a:ext>
                </a:extLst>
              </p:cNvPr>
              <p:cNvSpPr/>
              <p:nvPr/>
            </p:nvSpPr>
            <p:spPr>
              <a:xfrm>
                <a:off x="177164" y="3420365"/>
                <a:ext cx="1388358" cy="883488"/>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2" name="TextBox 51">
                <a:extLst>
                  <a:ext uri="{FF2B5EF4-FFF2-40B4-BE49-F238E27FC236}">
                    <a16:creationId xmlns:a16="http://schemas.microsoft.com/office/drawing/2014/main" id="{FE062C07-890C-6FCE-012F-6D91FA2AED99}"/>
                  </a:ext>
                </a:extLst>
              </p:cNvPr>
              <p:cNvSpPr txBox="1"/>
              <p:nvPr/>
            </p:nvSpPr>
            <p:spPr>
              <a:xfrm>
                <a:off x="188437" y="3425355"/>
                <a:ext cx="1388359" cy="90715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Laila Dastur</a:t>
                </a:r>
              </a:p>
              <a:p>
                <a:pPr algn="ctr"/>
                <a:r>
                  <a:rPr lang="en-US" sz="1100">
                    <a:solidFill>
                      <a:schemeClr val="bg1"/>
                    </a:solidFill>
                    <a:latin typeface="Aptos Display" panose="020B0004020202020204" pitchFamily="34" charset="0"/>
                  </a:rPr>
                  <a:t>Corporate Sales Director</a:t>
                </a:r>
              </a:p>
            </p:txBody>
          </p:sp>
        </p:grpSp>
        <p:grpSp>
          <p:nvGrpSpPr>
            <p:cNvPr id="53" name="Group 52">
              <a:extLst>
                <a:ext uri="{FF2B5EF4-FFF2-40B4-BE49-F238E27FC236}">
                  <a16:creationId xmlns:a16="http://schemas.microsoft.com/office/drawing/2014/main" id="{DB0FA3AB-07A9-2930-84FC-4919D3D4FC07}"/>
                </a:ext>
              </a:extLst>
            </p:cNvPr>
            <p:cNvGrpSpPr/>
            <p:nvPr/>
          </p:nvGrpSpPr>
          <p:grpSpPr>
            <a:xfrm>
              <a:off x="10209710" y="4038178"/>
              <a:ext cx="1670367" cy="690434"/>
              <a:chOff x="177164" y="3420365"/>
              <a:chExt cx="1399633" cy="883488"/>
            </a:xfrm>
          </p:grpSpPr>
          <p:sp>
            <p:nvSpPr>
              <p:cNvPr id="54" name="Rectangle 53">
                <a:extLst>
                  <a:ext uri="{FF2B5EF4-FFF2-40B4-BE49-F238E27FC236}">
                    <a16:creationId xmlns:a16="http://schemas.microsoft.com/office/drawing/2014/main" id="{2FD99271-62BF-C6CC-3150-BFA4764844DB}"/>
                  </a:ext>
                </a:extLst>
              </p:cNvPr>
              <p:cNvSpPr/>
              <p:nvPr/>
            </p:nvSpPr>
            <p:spPr>
              <a:xfrm>
                <a:off x="177164" y="3420365"/>
                <a:ext cx="1388358" cy="883488"/>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64" name="TextBox 63">
                <a:extLst>
                  <a:ext uri="{FF2B5EF4-FFF2-40B4-BE49-F238E27FC236}">
                    <a16:creationId xmlns:a16="http://schemas.microsoft.com/office/drawing/2014/main" id="{B3F0AC59-0090-AADF-4E22-78FE97BEB62E}"/>
                  </a:ext>
                </a:extLst>
              </p:cNvPr>
              <p:cNvSpPr txBox="1"/>
              <p:nvPr/>
            </p:nvSpPr>
            <p:spPr>
              <a:xfrm>
                <a:off x="188438" y="3521858"/>
                <a:ext cx="1388359" cy="680363"/>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Sarah Chittick</a:t>
                </a:r>
              </a:p>
              <a:p>
                <a:pPr algn="ctr"/>
                <a:r>
                  <a:rPr lang="en-US" sz="1100">
                    <a:solidFill>
                      <a:schemeClr val="bg1"/>
                    </a:solidFill>
                    <a:latin typeface="Aptos Display" panose="020B0004020202020204" pitchFamily="34" charset="0"/>
                  </a:rPr>
                  <a:t>SLED Director</a:t>
                </a:r>
              </a:p>
            </p:txBody>
          </p:sp>
        </p:grpSp>
      </p:grpSp>
      <p:grpSp>
        <p:nvGrpSpPr>
          <p:cNvPr id="31" name="Group 30">
            <a:extLst>
              <a:ext uri="{FF2B5EF4-FFF2-40B4-BE49-F238E27FC236}">
                <a16:creationId xmlns:a16="http://schemas.microsoft.com/office/drawing/2014/main" id="{32444892-9B45-70EA-7E8A-7C6C7A0D5AE9}"/>
              </a:ext>
            </a:extLst>
          </p:cNvPr>
          <p:cNvGrpSpPr/>
          <p:nvPr/>
        </p:nvGrpSpPr>
        <p:grpSpPr>
          <a:xfrm>
            <a:off x="2725906" y="1491805"/>
            <a:ext cx="3256721" cy="4966227"/>
            <a:chOff x="2471159" y="1514144"/>
            <a:chExt cx="3256721" cy="4966227"/>
          </a:xfrm>
        </p:grpSpPr>
        <p:grpSp>
          <p:nvGrpSpPr>
            <p:cNvPr id="119" name="Group 118">
              <a:extLst>
                <a:ext uri="{FF2B5EF4-FFF2-40B4-BE49-F238E27FC236}">
                  <a16:creationId xmlns:a16="http://schemas.microsoft.com/office/drawing/2014/main" id="{7253D65B-3440-8EB5-CB54-B1B2B1C99842}"/>
                </a:ext>
              </a:extLst>
            </p:cNvPr>
            <p:cNvGrpSpPr/>
            <p:nvPr/>
          </p:nvGrpSpPr>
          <p:grpSpPr>
            <a:xfrm>
              <a:off x="3155490" y="1514144"/>
              <a:ext cx="1869011" cy="4799304"/>
              <a:chOff x="3079610" y="1807130"/>
              <a:chExt cx="1869011" cy="4799304"/>
            </a:xfrm>
          </p:grpSpPr>
          <p:cxnSp>
            <p:nvCxnSpPr>
              <p:cNvPr id="102" name="Straight Connector 101">
                <a:extLst>
                  <a:ext uri="{FF2B5EF4-FFF2-40B4-BE49-F238E27FC236}">
                    <a16:creationId xmlns:a16="http://schemas.microsoft.com/office/drawing/2014/main" id="{047D6F6F-1A21-CFD0-EED0-770A1769C991}"/>
                  </a:ext>
                </a:extLst>
              </p:cNvPr>
              <p:cNvCxnSpPr>
                <a:cxnSpLocks/>
              </p:cNvCxnSpPr>
              <p:nvPr/>
            </p:nvCxnSpPr>
            <p:spPr>
              <a:xfrm>
                <a:off x="3974054" y="1807130"/>
                <a:ext cx="0" cy="1160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A072FA4-B148-685F-31D3-7085CC399DE9}"/>
                  </a:ext>
                </a:extLst>
              </p:cNvPr>
              <p:cNvCxnSpPr>
                <a:cxnSpLocks/>
              </p:cNvCxnSpPr>
              <p:nvPr/>
            </p:nvCxnSpPr>
            <p:spPr>
              <a:xfrm>
                <a:off x="3096077" y="2958261"/>
                <a:ext cx="18525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318EC04-B4F1-E2DF-89D6-53D9083AE976}"/>
                  </a:ext>
                </a:extLst>
              </p:cNvPr>
              <p:cNvCxnSpPr>
                <a:cxnSpLocks/>
              </p:cNvCxnSpPr>
              <p:nvPr/>
            </p:nvCxnSpPr>
            <p:spPr>
              <a:xfrm>
                <a:off x="3079610" y="2948834"/>
                <a:ext cx="0" cy="365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AD84897-B579-E82A-E3AA-3161A4D0679E}"/>
                  </a:ext>
                </a:extLst>
              </p:cNvPr>
              <p:cNvCxnSpPr>
                <a:cxnSpLocks/>
                <a:endCxn id="18" idx="0"/>
              </p:cNvCxnSpPr>
              <p:nvPr/>
            </p:nvCxnSpPr>
            <p:spPr>
              <a:xfrm flipH="1">
                <a:off x="4927102" y="2953784"/>
                <a:ext cx="21519" cy="222788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67A0563-8C35-2CF0-777F-9928A8880617}"/>
                </a:ext>
              </a:extLst>
            </p:cNvPr>
            <p:cNvGrpSpPr/>
            <p:nvPr/>
          </p:nvGrpSpPr>
          <p:grpSpPr>
            <a:xfrm>
              <a:off x="3367757" y="1890601"/>
              <a:ext cx="1450361" cy="605651"/>
              <a:chOff x="177164" y="3396881"/>
              <a:chExt cx="1399632" cy="780495"/>
            </a:xfrm>
          </p:grpSpPr>
          <p:sp>
            <p:nvSpPr>
              <p:cNvPr id="23" name="Rectangle 22">
                <a:extLst>
                  <a:ext uri="{FF2B5EF4-FFF2-40B4-BE49-F238E27FC236}">
                    <a16:creationId xmlns:a16="http://schemas.microsoft.com/office/drawing/2014/main" id="{1E1DF260-1A02-AD06-B7D4-43DF0096014A}"/>
                  </a:ext>
                </a:extLst>
              </p:cNvPr>
              <p:cNvSpPr/>
              <p:nvPr/>
            </p:nvSpPr>
            <p:spPr>
              <a:xfrm>
                <a:off x="177164" y="3396881"/>
                <a:ext cx="1388358" cy="78049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6" name="TextBox 25">
                <a:extLst>
                  <a:ext uri="{FF2B5EF4-FFF2-40B4-BE49-F238E27FC236}">
                    <a16:creationId xmlns:a16="http://schemas.microsoft.com/office/drawing/2014/main" id="{41C45E0A-5712-3553-539C-3A10CE048D69}"/>
                  </a:ext>
                </a:extLst>
              </p:cNvPr>
              <p:cNvSpPr txBox="1"/>
              <p:nvPr/>
            </p:nvSpPr>
            <p:spPr>
              <a:xfrm>
                <a:off x="188437" y="3500709"/>
                <a:ext cx="1388359" cy="594942"/>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Dave McDonald</a:t>
                </a:r>
              </a:p>
              <a:p>
                <a:pPr algn="ctr"/>
                <a:r>
                  <a:rPr lang="en-US" sz="1100">
                    <a:solidFill>
                      <a:schemeClr val="bg1"/>
                    </a:solidFill>
                    <a:latin typeface="Aptos Display" panose="020B0004020202020204" pitchFamily="34" charset="0"/>
                  </a:rPr>
                  <a:t>Director of Sales</a:t>
                </a:r>
              </a:p>
            </p:txBody>
          </p:sp>
        </p:grpSp>
        <p:grpSp>
          <p:nvGrpSpPr>
            <p:cNvPr id="84" name="Group 83">
              <a:extLst>
                <a:ext uri="{FF2B5EF4-FFF2-40B4-BE49-F238E27FC236}">
                  <a16:creationId xmlns:a16="http://schemas.microsoft.com/office/drawing/2014/main" id="{0A6303FB-661C-B754-DDD6-40A4CFC68313}"/>
                </a:ext>
              </a:extLst>
            </p:cNvPr>
            <p:cNvGrpSpPr/>
            <p:nvPr/>
          </p:nvGrpSpPr>
          <p:grpSpPr>
            <a:xfrm>
              <a:off x="2471159" y="2900204"/>
              <a:ext cx="1450362" cy="483752"/>
              <a:chOff x="298468" y="3020143"/>
              <a:chExt cx="1670367" cy="557132"/>
            </a:xfrm>
          </p:grpSpPr>
          <p:sp>
            <p:nvSpPr>
              <p:cNvPr id="85" name="Rectangle 84">
                <a:extLst>
                  <a:ext uri="{FF2B5EF4-FFF2-40B4-BE49-F238E27FC236}">
                    <a16:creationId xmlns:a16="http://schemas.microsoft.com/office/drawing/2014/main" id="{B87F346D-5034-2BFD-E64E-06DD27E8996A}"/>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86" name="TextBox 85">
                <a:extLst>
                  <a:ext uri="{FF2B5EF4-FFF2-40B4-BE49-F238E27FC236}">
                    <a16:creationId xmlns:a16="http://schemas.microsoft.com/office/drawing/2014/main" id="{25C85074-620D-61A0-FBB8-9FE8AB240F48}"/>
                  </a:ext>
                </a:extLst>
              </p:cNvPr>
              <p:cNvSpPr txBox="1"/>
              <p:nvPr/>
            </p:nvSpPr>
            <p:spPr>
              <a:xfrm>
                <a:off x="298468" y="3071341"/>
                <a:ext cx="1656912" cy="496248"/>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Mark Gunst</a:t>
                </a:r>
              </a:p>
              <a:p>
                <a:pPr algn="ctr"/>
                <a:r>
                  <a:rPr lang="en-US" sz="1000">
                    <a:solidFill>
                      <a:schemeClr val="bg1"/>
                    </a:solidFill>
                    <a:latin typeface="Aptos Display" panose="020B0004020202020204" pitchFamily="34" charset="0"/>
                  </a:rPr>
                  <a:t>Senior Account Manager</a:t>
                </a:r>
              </a:p>
            </p:txBody>
          </p:sp>
        </p:grpSp>
        <p:grpSp>
          <p:nvGrpSpPr>
            <p:cNvPr id="87" name="Group 86">
              <a:extLst>
                <a:ext uri="{FF2B5EF4-FFF2-40B4-BE49-F238E27FC236}">
                  <a16:creationId xmlns:a16="http://schemas.microsoft.com/office/drawing/2014/main" id="{3830E0A3-49A1-5E11-5BC9-8790C84AA966}"/>
                </a:ext>
              </a:extLst>
            </p:cNvPr>
            <p:cNvGrpSpPr/>
            <p:nvPr/>
          </p:nvGrpSpPr>
          <p:grpSpPr>
            <a:xfrm>
              <a:off x="4270154" y="2900204"/>
              <a:ext cx="1450362" cy="483752"/>
              <a:chOff x="298468" y="3020143"/>
              <a:chExt cx="1670367" cy="557132"/>
            </a:xfrm>
          </p:grpSpPr>
          <p:sp>
            <p:nvSpPr>
              <p:cNvPr id="88" name="Rectangle 87">
                <a:extLst>
                  <a:ext uri="{FF2B5EF4-FFF2-40B4-BE49-F238E27FC236}">
                    <a16:creationId xmlns:a16="http://schemas.microsoft.com/office/drawing/2014/main" id="{4364488E-AC4C-AD0C-3FB9-80BB9D680168}"/>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89" name="TextBox 88">
                <a:extLst>
                  <a:ext uri="{FF2B5EF4-FFF2-40B4-BE49-F238E27FC236}">
                    <a16:creationId xmlns:a16="http://schemas.microsoft.com/office/drawing/2014/main" id="{F532149E-6A7E-F428-3113-49E37620DFA9}"/>
                  </a:ext>
                </a:extLst>
              </p:cNvPr>
              <p:cNvSpPr txBox="1"/>
              <p:nvPr/>
            </p:nvSpPr>
            <p:spPr>
              <a:xfrm>
                <a:off x="298468" y="3071341"/>
                <a:ext cx="1656912" cy="496248"/>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Dana Duque</a:t>
                </a:r>
              </a:p>
              <a:p>
                <a:pPr algn="ctr"/>
                <a:r>
                  <a:rPr lang="en-US" sz="1000">
                    <a:solidFill>
                      <a:schemeClr val="bg1"/>
                    </a:solidFill>
                    <a:latin typeface="Aptos Display" panose="020B0004020202020204" pitchFamily="34" charset="0"/>
                  </a:rPr>
                  <a:t>Senior Account Manager</a:t>
                </a:r>
              </a:p>
            </p:txBody>
          </p:sp>
        </p:grpSp>
        <p:grpSp>
          <p:nvGrpSpPr>
            <p:cNvPr id="142" name="Group 141">
              <a:extLst>
                <a:ext uri="{FF2B5EF4-FFF2-40B4-BE49-F238E27FC236}">
                  <a16:creationId xmlns:a16="http://schemas.microsoft.com/office/drawing/2014/main" id="{73052562-FA89-F5B9-3826-9593358DA3CC}"/>
                </a:ext>
              </a:extLst>
            </p:cNvPr>
            <p:cNvGrpSpPr/>
            <p:nvPr/>
          </p:nvGrpSpPr>
          <p:grpSpPr>
            <a:xfrm>
              <a:off x="2491869" y="3748289"/>
              <a:ext cx="1450362" cy="2732082"/>
              <a:chOff x="287675" y="3581504"/>
              <a:chExt cx="1670367" cy="3146511"/>
            </a:xfrm>
          </p:grpSpPr>
          <p:grpSp>
            <p:nvGrpSpPr>
              <p:cNvPr id="143" name="Group 142">
                <a:extLst>
                  <a:ext uri="{FF2B5EF4-FFF2-40B4-BE49-F238E27FC236}">
                    <a16:creationId xmlns:a16="http://schemas.microsoft.com/office/drawing/2014/main" id="{309D1E48-DB31-0C20-BC32-E7798AE417FA}"/>
                  </a:ext>
                </a:extLst>
              </p:cNvPr>
              <p:cNvGrpSpPr/>
              <p:nvPr/>
            </p:nvGrpSpPr>
            <p:grpSpPr>
              <a:xfrm>
                <a:off x="287675" y="3581504"/>
                <a:ext cx="1670367" cy="557132"/>
                <a:chOff x="298468" y="3020143"/>
                <a:chExt cx="1670367" cy="557132"/>
              </a:xfrm>
            </p:grpSpPr>
            <p:sp>
              <p:nvSpPr>
                <p:cNvPr id="156" name="Rectangle 155">
                  <a:extLst>
                    <a:ext uri="{FF2B5EF4-FFF2-40B4-BE49-F238E27FC236}">
                      <a16:creationId xmlns:a16="http://schemas.microsoft.com/office/drawing/2014/main" id="{E2839D6B-B852-8793-D60A-B89D8349532B}"/>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57" name="TextBox 156">
                  <a:extLst>
                    <a:ext uri="{FF2B5EF4-FFF2-40B4-BE49-F238E27FC236}">
                      <a16:creationId xmlns:a16="http://schemas.microsoft.com/office/drawing/2014/main" id="{A588EC50-66DF-5AD8-F277-65AA76428B93}"/>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Joe Rivetti</a:t>
                  </a:r>
                </a:p>
                <a:p>
                  <a:pPr algn="ctr"/>
                  <a:r>
                    <a:rPr lang="en-US" sz="900">
                      <a:latin typeface="Aptos Display" panose="020B0004020202020204" pitchFamily="34" charset="0"/>
                    </a:rPr>
                    <a:t>Public Sector Account Rep</a:t>
                  </a:r>
                </a:p>
              </p:txBody>
            </p:sp>
          </p:grpSp>
          <p:grpSp>
            <p:nvGrpSpPr>
              <p:cNvPr id="144" name="Group 143">
                <a:extLst>
                  <a:ext uri="{FF2B5EF4-FFF2-40B4-BE49-F238E27FC236}">
                    <a16:creationId xmlns:a16="http://schemas.microsoft.com/office/drawing/2014/main" id="{79B1CADB-2AD3-B480-07E5-EAD2CA6F908A}"/>
                  </a:ext>
                </a:extLst>
              </p:cNvPr>
              <p:cNvGrpSpPr/>
              <p:nvPr/>
            </p:nvGrpSpPr>
            <p:grpSpPr>
              <a:xfrm>
                <a:off x="287675" y="4228849"/>
                <a:ext cx="1670367" cy="557132"/>
                <a:chOff x="298468" y="3020143"/>
                <a:chExt cx="1670367" cy="557132"/>
              </a:xfrm>
            </p:grpSpPr>
            <p:sp>
              <p:nvSpPr>
                <p:cNvPr id="154" name="Rectangle 153">
                  <a:extLst>
                    <a:ext uri="{FF2B5EF4-FFF2-40B4-BE49-F238E27FC236}">
                      <a16:creationId xmlns:a16="http://schemas.microsoft.com/office/drawing/2014/main" id="{D10E07EB-8298-A643-C13C-BF0FF057DAD3}"/>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55" name="TextBox 154">
                  <a:extLst>
                    <a:ext uri="{FF2B5EF4-FFF2-40B4-BE49-F238E27FC236}">
                      <a16:creationId xmlns:a16="http://schemas.microsoft.com/office/drawing/2014/main" id="{8952ABC6-C487-AF66-812F-E7F824ED3C16}"/>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Bella Shapiro</a:t>
                  </a:r>
                </a:p>
                <a:p>
                  <a:pPr algn="ctr"/>
                  <a:r>
                    <a:rPr lang="en-US" sz="900">
                      <a:latin typeface="Aptos Display" panose="020B0004020202020204" pitchFamily="34" charset="0"/>
                    </a:rPr>
                    <a:t>Public Sector Account Rep</a:t>
                  </a:r>
                </a:p>
              </p:txBody>
            </p:sp>
          </p:grpSp>
          <p:grpSp>
            <p:nvGrpSpPr>
              <p:cNvPr id="145" name="Group 144">
                <a:extLst>
                  <a:ext uri="{FF2B5EF4-FFF2-40B4-BE49-F238E27FC236}">
                    <a16:creationId xmlns:a16="http://schemas.microsoft.com/office/drawing/2014/main" id="{8C0B1B47-BCF8-46E5-8D89-91C5D361ED93}"/>
                  </a:ext>
                </a:extLst>
              </p:cNvPr>
              <p:cNvGrpSpPr/>
              <p:nvPr/>
            </p:nvGrpSpPr>
            <p:grpSpPr>
              <a:xfrm>
                <a:off x="287675" y="4876193"/>
                <a:ext cx="1670367" cy="557132"/>
                <a:chOff x="298468" y="3020142"/>
                <a:chExt cx="1670367" cy="557132"/>
              </a:xfrm>
            </p:grpSpPr>
            <p:sp>
              <p:nvSpPr>
                <p:cNvPr id="152" name="Rectangle 151">
                  <a:extLst>
                    <a:ext uri="{FF2B5EF4-FFF2-40B4-BE49-F238E27FC236}">
                      <a16:creationId xmlns:a16="http://schemas.microsoft.com/office/drawing/2014/main" id="{8DB4893C-C274-BF0E-4967-51C481717F4F}"/>
                    </a:ext>
                  </a:extLst>
                </p:cNvPr>
                <p:cNvSpPr/>
                <p:nvPr/>
              </p:nvSpPr>
              <p:spPr>
                <a:xfrm>
                  <a:off x="311924" y="3020142"/>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53" name="TextBox 152">
                  <a:extLst>
                    <a:ext uri="{FF2B5EF4-FFF2-40B4-BE49-F238E27FC236}">
                      <a16:creationId xmlns:a16="http://schemas.microsoft.com/office/drawing/2014/main" id="{64A6B0AD-EAA2-F759-87BD-608B950D4C39}"/>
                    </a:ext>
                  </a:extLst>
                </p:cNvPr>
                <p:cNvSpPr txBox="1"/>
                <p:nvPr/>
              </p:nvSpPr>
              <p:spPr>
                <a:xfrm>
                  <a:off x="298468" y="3071342"/>
                  <a:ext cx="1656912" cy="478525"/>
                </a:xfrm>
                <a:prstGeom prst="rect">
                  <a:avLst/>
                </a:prstGeom>
                <a:noFill/>
              </p:spPr>
              <p:txBody>
                <a:bodyPr wrap="square" rtlCol="0">
                  <a:spAutoFit/>
                </a:bodyPr>
                <a:lstStyle/>
                <a:p>
                  <a:pPr algn="ctr"/>
                  <a:r>
                    <a:rPr lang="en-US" sz="1200" b="1">
                      <a:latin typeface="Aptos Display" panose="020B0004020202020204" pitchFamily="34" charset="0"/>
                    </a:rPr>
                    <a:t>Noah Brown</a:t>
                  </a:r>
                </a:p>
                <a:p>
                  <a:pPr algn="ctr"/>
                  <a:r>
                    <a:rPr lang="en-US" sz="900">
                      <a:latin typeface="Aptos Display" panose="020B0004020202020204" pitchFamily="34" charset="0"/>
                    </a:rPr>
                    <a:t>Public Sector Account Rep</a:t>
                  </a:r>
                </a:p>
              </p:txBody>
            </p:sp>
          </p:grpSp>
          <p:grpSp>
            <p:nvGrpSpPr>
              <p:cNvPr id="146" name="Group 145">
                <a:extLst>
                  <a:ext uri="{FF2B5EF4-FFF2-40B4-BE49-F238E27FC236}">
                    <a16:creationId xmlns:a16="http://schemas.microsoft.com/office/drawing/2014/main" id="{016487F2-6374-3A40-2777-C43CD9E5E404}"/>
                  </a:ext>
                </a:extLst>
              </p:cNvPr>
              <p:cNvGrpSpPr/>
              <p:nvPr/>
            </p:nvGrpSpPr>
            <p:grpSpPr>
              <a:xfrm>
                <a:off x="287675" y="5523539"/>
                <a:ext cx="1670367" cy="557132"/>
                <a:chOff x="298468" y="3020143"/>
                <a:chExt cx="1670367" cy="557132"/>
              </a:xfrm>
            </p:grpSpPr>
            <p:sp>
              <p:nvSpPr>
                <p:cNvPr id="150" name="Rectangle 149">
                  <a:extLst>
                    <a:ext uri="{FF2B5EF4-FFF2-40B4-BE49-F238E27FC236}">
                      <a16:creationId xmlns:a16="http://schemas.microsoft.com/office/drawing/2014/main" id="{A2976DAC-4AED-289C-3641-0EACD44B47C5}"/>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51" name="TextBox 150">
                  <a:extLst>
                    <a:ext uri="{FF2B5EF4-FFF2-40B4-BE49-F238E27FC236}">
                      <a16:creationId xmlns:a16="http://schemas.microsoft.com/office/drawing/2014/main" id="{718FF851-8E59-63C1-E342-5F9649DA55D3}"/>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Nels Williams</a:t>
                  </a:r>
                </a:p>
                <a:p>
                  <a:pPr algn="ctr"/>
                  <a:r>
                    <a:rPr lang="en-US" sz="900">
                      <a:latin typeface="Aptos Display" panose="020B0004020202020204" pitchFamily="34" charset="0"/>
                    </a:rPr>
                    <a:t>Public Sector Account Rep</a:t>
                  </a:r>
                </a:p>
              </p:txBody>
            </p:sp>
          </p:grpSp>
          <p:grpSp>
            <p:nvGrpSpPr>
              <p:cNvPr id="147" name="Group 146">
                <a:extLst>
                  <a:ext uri="{FF2B5EF4-FFF2-40B4-BE49-F238E27FC236}">
                    <a16:creationId xmlns:a16="http://schemas.microsoft.com/office/drawing/2014/main" id="{7EC2F7DF-08E9-5261-8424-1F95E16C5476}"/>
                  </a:ext>
                </a:extLst>
              </p:cNvPr>
              <p:cNvGrpSpPr/>
              <p:nvPr/>
            </p:nvGrpSpPr>
            <p:grpSpPr>
              <a:xfrm>
                <a:off x="287675" y="6170883"/>
                <a:ext cx="1670367" cy="557132"/>
                <a:chOff x="298468" y="3020143"/>
                <a:chExt cx="1670367" cy="557132"/>
              </a:xfrm>
            </p:grpSpPr>
            <p:sp>
              <p:nvSpPr>
                <p:cNvPr id="148" name="Rectangle 147">
                  <a:extLst>
                    <a:ext uri="{FF2B5EF4-FFF2-40B4-BE49-F238E27FC236}">
                      <a16:creationId xmlns:a16="http://schemas.microsoft.com/office/drawing/2014/main" id="{2ACF3EAB-51DF-98B3-0C78-215CB7B14536}"/>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49" name="TextBox 148">
                  <a:extLst>
                    <a:ext uri="{FF2B5EF4-FFF2-40B4-BE49-F238E27FC236}">
                      <a16:creationId xmlns:a16="http://schemas.microsoft.com/office/drawing/2014/main" id="{94E4DADB-4FCB-48AC-F7B8-9E4CDD12AA2A}"/>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Natalie Fitzpatrick</a:t>
                  </a:r>
                </a:p>
                <a:p>
                  <a:pPr algn="ctr"/>
                  <a:r>
                    <a:rPr lang="en-US" sz="900">
                      <a:latin typeface="Aptos Display" panose="020B0004020202020204" pitchFamily="34" charset="0"/>
                    </a:rPr>
                    <a:t>Public Sector Account Rep</a:t>
                  </a:r>
                </a:p>
              </p:txBody>
            </p:sp>
          </p:grpSp>
        </p:grpSp>
        <p:grpSp>
          <p:nvGrpSpPr>
            <p:cNvPr id="158" name="Group 157">
              <a:extLst>
                <a:ext uri="{FF2B5EF4-FFF2-40B4-BE49-F238E27FC236}">
                  <a16:creationId xmlns:a16="http://schemas.microsoft.com/office/drawing/2014/main" id="{51BE725F-6B9E-052D-D743-03E59D19580B}"/>
                </a:ext>
              </a:extLst>
            </p:cNvPr>
            <p:cNvGrpSpPr/>
            <p:nvPr/>
          </p:nvGrpSpPr>
          <p:grpSpPr>
            <a:xfrm>
              <a:off x="4277518" y="3720063"/>
              <a:ext cx="1450362" cy="1045835"/>
              <a:chOff x="287675" y="3581504"/>
              <a:chExt cx="1670367" cy="1204477"/>
            </a:xfrm>
          </p:grpSpPr>
          <p:grpSp>
            <p:nvGrpSpPr>
              <p:cNvPr id="159" name="Group 158">
                <a:extLst>
                  <a:ext uri="{FF2B5EF4-FFF2-40B4-BE49-F238E27FC236}">
                    <a16:creationId xmlns:a16="http://schemas.microsoft.com/office/drawing/2014/main" id="{FD5DACB1-D3A6-DF3B-938A-C1FCCF7B55E8}"/>
                  </a:ext>
                </a:extLst>
              </p:cNvPr>
              <p:cNvGrpSpPr/>
              <p:nvPr/>
            </p:nvGrpSpPr>
            <p:grpSpPr>
              <a:xfrm>
                <a:off x="287675" y="3581504"/>
                <a:ext cx="1670367" cy="557132"/>
                <a:chOff x="298468" y="3020143"/>
                <a:chExt cx="1670367" cy="557132"/>
              </a:xfrm>
            </p:grpSpPr>
            <p:sp>
              <p:nvSpPr>
                <p:cNvPr id="172" name="Rectangle 171">
                  <a:extLst>
                    <a:ext uri="{FF2B5EF4-FFF2-40B4-BE49-F238E27FC236}">
                      <a16:creationId xmlns:a16="http://schemas.microsoft.com/office/drawing/2014/main" id="{ED89B83E-E05C-3C4B-1AB5-8E03298F6B1C}"/>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73" name="TextBox 172">
                  <a:extLst>
                    <a:ext uri="{FF2B5EF4-FFF2-40B4-BE49-F238E27FC236}">
                      <a16:creationId xmlns:a16="http://schemas.microsoft.com/office/drawing/2014/main" id="{8908CEB5-F5E0-DAC2-F5B6-47DFF2EA9688}"/>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Zarmeena Shaikh</a:t>
                  </a:r>
                </a:p>
                <a:p>
                  <a:pPr algn="ctr"/>
                  <a:r>
                    <a:rPr lang="en-US" sz="900">
                      <a:latin typeface="Aptos Display" panose="020B0004020202020204" pitchFamily="34" charset="0"/>
                    </a:rPr>
                    <a:t>Public Sector Account Rep</a:t>
                  </a:r>
                </a:p>
              </p:txBody>
            </p:sp>
          </p:grpSp>
          <p:grpSp>
            <p:nvGrpSpPr>
              <p:cNvPr id="160" name="Group 159">
                <a:extLst>
                  <a:ext uri="{FF2B5EF4-FFF2-40B4-BE49-F238E27FC236}">
                    <a16:creationId xmlns:a16="http://schemas.microsoft.com/office/drawing/2014/main" id="{CD1D5E15-0AA6-67C1-F96D-9C5A4D57921C}"/>
                  </a:ext>
                </a:extLst>
              </p:cNvPr>
              <p:cNvGrpSpPr/>
              <p:nvPr/>
            </p:nvGrpSpPr>
            <p:grpSpPr>
              <a:xfrm>
                <a:off x="287675" y="4228849"/>
                <a:ext cx="1670367" cy="557132"/>
                <a:chOff x="298468" y="3020143"/>
                <a:chExt cx="1670367" cy="557132"/>
              </a:xfrm>
            </p:grpSpPr>
            <p:sp>
              <p:nvSpPr>
                <p:cNvPr id="170" name="Rectangle 169">
                  <a:extLst>
                    <a:ext uri="{FF2B5EF4-FFF2-40B4-BE49-F238E27FC236}">
                      <a16:creationId xmlns:a16="http://schemas.microsoft.com/office/drawing/2014/main" id="{A0AA27E9-ACB7-41C2-ACBF-62ACFE793C15}"/>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71" name="TextBox 170">
                  <a:extLst>
                    <a:ext uri="{FF2B5EF4-FFF2-40B4-BE49-F238E27FC236}">
                      <a16:creationId xmlns:a16="http://schemas.microsoft.com/office/drawing/2014/main" id="{BCBC0A3B-7498-B666-A0F7-28F818E18605}"/>
                    </a:ext>
                  </a:extLst>
                </p:cNvPr>
                <p:cNvSpPr txBox="1"/>
                <p:nvPr/>
              </p:nvSpPr>
              <p:spPr>
                <a:xfrm>
                  <a:off x="298468" y="3071341"/>
                  <a:ext cx="1656912" cy="478525"/>
                </a:xfrm>
                <a:prstGeom prst="rect">
                  <a:avLst/>
                </a:prstGeom>
                <a:noFill/>
              </p:spPr>
              <p:txBody>
                <a:bodyPr wrap="square" rtlCol="0">
                  <a:spAutoFit/>
                </a:bodyPr>
                <a:lstStyle/>
                <a:p>
                  <a:pPr algn="ctr"/>
                  <a:r>
                    <a:rPr lang="en-US" sz="1200" b="1" dirty="0">
                      <a:latin typeface="Aptos Display" panose="020B0004020202020204" pitchFamily="34" charset="0"/>
                    </a:rPr>
                    <a:t>Lauren La Tour</a:t>
                  </a:r>
                </a:p>
                <a:p>
                  <a:pPr algn="ctr"/>
                  <a:r>
                    <a:rPr lang="en-US" sz="900" dirty="0">
                      <a:latin typeface="Aptos Display" panose="020B0004020202020204" pitchFamily="34" charset="0"/>
                    </a:rPr>
                    <a:t>Public Sector Account Rep</a:t>
                  </a:r>
                </a:p>
              </p:txBody>
            </p:sp>
          </p:grpSp>
        </p:grpSp>
      </p:grpSp>
      <p:grpSp>
        <p:nvGrpSpPr>
          <p:cNvPr id="49" name="Group 48">
            <a:extLst>
              <a:ext uri="{FF2B5EF4-FFF2-40B4-BE49-F238E27FC236}">
                <a16:creationId xmlns:a16="http://schemas.microsoft.com/office/drawing/2014/main" id="{BE9605C3-9965-35A2-5BE3-0B6F471A3DF0}"/>
              </a:ext>
            </a:extLst>
          </p:cNvPr>
          <p:cNvGrpSpPr/>
          <p:nvPr/>
        </p:nvGrpSpPr>
        <p:grpSpPr>
          <a:xfrm>
            <a:off x="6570433" y="1503374"/>
            <a:ext cx="3017977" cy="3519143"/>
            <a:chOff x="6987738" y="1514377"/>
            <a:chExt cx="3017977" cy="3519143"/>
          </a:xfrm>
        </p:grpSpPr>
        <p:grpSp>
          <p:nvGrpSpPr>
            <p:cNvPr id="120" name="Group 119">
              <a:extLst>
                <a:ext uri="{FF2B5EF4-FFF2-40B4-BE49-F238E27FC236}">
                  <a16:creationId xmlns:a16="http://schemas.microsoft.com/office/drawing/2014/main" id="{634EB81C-A31D-1781-6713-57C114E58EBB}"/>
                </a:ext>
              </a:extLst>
            </p:cNvPr>
            <p:cNvGrpSpPr/>
            <p:nvPr/>
          </p:nvGrpSpPr>
          <p:grpSpPr>
            <a:xfrm>
              <a:off x="7670964" y="1514377"/>
              <a:ext cx="1596560" cy="3519143"/>
              <a:chOff x="3075063" y="1807130"/>
              <a:chExt cx="1779480" cy="3519143"/>
            </a:xfrm>
          </p:grpSpPr>
          <p:cxnSp>
            <p:nvCxnSpPr>
              <p:cNvPr id="123" name="Straight Connector 122">
                <a:extLst>
                  <a:ext uri="{FF2B5EF4-FFF2-40B4-BE49-F238E27FC236}">
                    <a16:creationId xmlns:a16="http://schemas.microsoft.com/office/drawing/2014/main" id="{9D928FF2-F8AB-575D-0EC5-47B9E2B19454}"/>
                  </a:ext>
                </a:extLst>
              </p:cNvPr>
              <p:cNvCxnSpPr>
                <a:cxnSpLocks/>
              </p:cNvCxnSpPr>
              <p:nvPr/>
            </p:nvCxnSpPr>
            <p:spPr>
              <a:xfrm>
                <a:off x="3089037" y="2948833"/>
                <a:ext cx="7040" cy="2377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744A459-8A6E-A3DD-637C-C481CB3E6C27}"/>
                  </a:ext>
                </a:extLst>
              </p:cNvPr>
              <p:cNvCxnSpPr>
                <a:cxnSpLocks/>
              </p:cNvCxnSpPr>
              <p:nvPr/>
            </p:nvCxnSpPr>
            <p:spPr>
              <a:xfrm>
                <a:off x="3974054" y="1807130"/>
                <a:ext cx="0" cy="1160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290BCCC-0A8D-450B-2AED-3534FFE6E743}"/>
                  </a:ext>
                </a:extLst>
              </p:cNvPr>
              <p:cNvCxnSpPr>
                <a:cxnSpLocks/>
              </p:cNvCxnSpPr>
              <p:nvPr/>
            </p:nvCxnSpPr>
            <p:spPr>
              <a:xfrm>
                <a:off x="3075063" y="2958261"/>
                <a:ext cx="17794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28CC6E-AE63-DAD0-9D96-95A67B93560C}"/>
                  </a:ext>
                </a:extLst>
              </p:cNvPr>
              <p:cNvCxnSpPr>
                <a:cxnSpLocks/>
              </p:cNvCxnSpPr>
              <p:nvPr/>
            </p:nvCxnSpPr>
            <p:spPr>
              <a:xfrm>
                <a:off x="4854201" y="2953551"/>
                <a:ext cx="342" cy="23727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276A86B-048D-D1C7-47DD-EEF26C825842}"/>
                </a:ext>
              </a:extLst>
            </p:cNvPr>
            <p:cNvSpPr/>
            <p:nvPr/>
          </p:nvSpPr>
          <p:spPr>
            <a:xfrm>
              <a:off x="7006900" y="3718583"/>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nvGrpSpPr>
            <p:cNvPr id="29" name="Group 28">
              <a:extLst>
                <a:ext uri="{FF2B5EF4-FFF2-40B4-BE49-F238E27FC236}">
                  <a16:creationId xmlns:a16="http://schemas.microsoft.com/office/drawing/2014/main" id="{E007EB3F-ED86-2A1C-67FE-42AA5C5CB606}"/>
                </a:ext>
              </a:extLst>
            </p:cNvPr>
            <p:cNvGrpSpPr/>
            <p:nvPr/>
          </p:nvGrpSpPr>
          <p:grpSpPr>
            <a:xfrm>
              <a:off x="7726239" y="1895414"/>
              <a:ext cx="1450361" cy="630639"/>
              <a:chOff x="177164" y="3396881"/>
              <a:chExt cx="1399632" cy="812695"/>
            </a:xfrm>
          </p:grpSpPr>
          <p:sp>
            <p:nvSpPr>
              <p:cNvPr id="32" name="Rectangle 31">
                <a:extLst>
                  <a:ext uri="{FF2B5EF4-FFF2-40B4-BE49-F238E27FC236}">
                    <a16:creationId xmlns:a16="http://schemas.microsoft.com/office/drawing/2014/main" id="{4287073A-3E56-E4D4-7A25-7F7DAACE637E}"/>
                  </a:ext>
                </a:extLst>
              </p:cNvPr>
              <p:cNvSpPr/>
              <p:nvPr/>
            </p:nvSpPr>
            <p:spPr>
              <a:xfrm>
                <a:off x="177164" y="3396881"/>
                <a:ext cx="1388358" cy="78049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5" name="TextBox 34">
                <a:extLst>
                  <a:ext uri="{FF2B5EF4-FFF2-40B4-BE49-F238E27FC236}">
                    <a16:creationId xmlns:a16="http://schemas.microsoft.com/office/drawing/2014/main" id="{8EB0A5BD-7FF9-2AE3-75CD-4DF7D6C215AC}"/>
                  </a:ext>
                </a:extLst>
              </p:cNvPr>
              <p:cNvSpPr txBox="1"/>
              <p:nvPr/>
            </p:nvSpPr>
            <p:spPr>
              <a:xfrm>
                <a:off x="188437" y="3416322"/>
                <a:ext cx="1388359" cy="793254"/>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Simon Pierre-Louis</a:t>
                </a:r>
              </a:p>
              <a:p>
                <a:pPr algn="ctr"/>
                <a:r>
                  <a:rPr lang="en-US" sz="1100">
                    <a:solidFill>
                      <a:schemeClr val="bg1"/>
                    </a:solidFill>
                    <a:latin typeface="Aptos Display" panose="020B0004020202020204" pitchFamily="34" charset="0"/>
                  </a:rPr>
                  <a:t>Sr. Manager of</a:t>
                </a:r>
              </a:p>
              <a:p>
                <a:pPr algn="ctr"/>
                <a:r>
                  <a:rPr lang="en-US" sz="1100">
                    <a:solidFill>
                      <a:schemeClr val="bg1"/>
                    </a:solidFill>
                    <a:latin typeface="Aptos Display" panose="020B0004020202020204" pitchFamily="34" charset="0"/>
                  </a:rPr>
                  <a:t> Strategic Dev.</a:t>
                </a:r>
              </a:p>
            </p:txBody>
          </p:sp>
        </p:grpSp>
        <p:grpSp>
          <p:nvGrpSpPr>
            <p:cNvPr id="113" name="Group 112">
              <a:extLst>
                <a:ext uri="{FF2B5EF4-FFF2-40B4-BE49-F238E27FC236}">
                  <a16:creationId xmlns:a16="http://schemas.microsoft.com/office/drawing/2014/main" id="{7684EC77-1FCB-39D7-F8A3-EE7748BFFF8F}"/>
                </a:ext>
              </a:extLst>
            </p:cNvPr>
            <p:cNvGrpSpPr/>
            <p:nvPr/>
          </p:nvGrpSpPr>
          <p:grpSpPr>
            <a:xfrm>
              <a:off x="6987738" y="2898403"/>
              <a:ext cx="1450362" cy="483752"/>
              <a:chOff x="298468" y="3020143"/>
              <a:chExt cx="1670367" cy="557132"/>
            </a:xfrm>
          </p:grpSpPr>
          <p:sp>
            <p:nvSpPr>
              <p:cNvPr id="114" name="Rectangle 113">
                <a:extLst>
                  <a:ext uri="{FF2B5EF4-FFF2-40B4-BE49-F238E27FC236}">
                    <a16:creationId xmlns:a16="http://schemas.microsoft.com/office/drawing/2014/main" id="{6F1FAE7D-32EB-0A03-5A68-31A498D22D7F}"/>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15" name="TextBox 114">
                <a:extLst>
                  <a:ext uri="{FF2B5EF4-FFF2-40B4-BE49-F238E27FC236}">
                    <a16:creationId xmlns:a16="http://schemas.microsoft.com/office/drawing/2014/main" id="{9AD32A39-5613-6CBA-51BC-F9BBDE94D03D}"/>
                  </a:ext>
                </a:extLst>
              </p:cNvPr>
              <p:cNvSpPr txBox="1"/>
              <p:nvPr/>
            </p:nvSpPr>
            <p:spPr>
              <a:xfrm>
                <a:off x="298468" y="3071341"/>
                <a:ext cx="1656912" cy="505110"/>
              </a:xfrm>
              <a:prstGeom prst="rect">
                <a:avLst/>
              </a:prstGeom>
              <a:noFill/>
            </p:spPr>
            <p:txBody>
              <a:bodyPr wrap="square" rtlCol="0">
                <a:spAutoFit/>
              </a:bodyPr>
              <a:lstStyle/>
              <a:p>
                <a:pPr algn="ctr"/>
                <a:r>
                  <a:rPr lang="en-US" sz="1200" b="1">
                    <a:solidFill>
                      <a:schemeClr val="bg1"/>
                    </a:solidFill>
                    <a:latin typeface="Aptos Display" panose="020B0004020202020204" pitchFamily="34" charset="0"/>
                  </a:rPr>
                  <a:t>Sanie Warsaf</a:t>
                </a:r>
              </a:p>
              <a:p>
                <a:pPr algn="ctr"/>
                <a:r>
                  <a:rPr lang="en-US" sz="1000">
                    <a:solidFill>
                      <a:schemeClr val="bg1"/>
                    </a:solidFill>
                    <a:latin typeface="Aptos Display" panose="020B0004020202020204" pitchFamily="34" charset="0"/>
                  </a:rPr>
                  <a:t>Team Lead, Strat Dev.</a:t>
                </a:r>
              </a:p>
            </p:txBody>
          </p:sp>
        </p:grpSp>
        <p:sp>
          <p:nvSpPr>
            <p:cNvPr id="189" name="TextBox 188">
              <a:extLst>
                <a:ext uri="{FF2B5EF4-FFF2-40B4-BE49-F238E27FC236}">
                  <a16:creationId xmlns:a16="http://schemas.microsoft.com/office/drawing/2014/main" id="{CCA4DA2F-2C21-36C1-3EF9-DD741B5A822C}"/>
                </a:ext>
              </a:extLst>
            </p:cNvPr>
            <p:cNvSpPr txBox="1"/>
            <p:nvPr/>
          </p:nvSpPr>
          <p:spPr>
            <a:xfrm>
              <a:off x="6991323" y="3751491"/>
              <a:ext cx="1438679" cy="415498"/>
            </a:xfrm>
            <a:prstGeom prst="rect">
              <a:avLst/>
            </a:prstGeom>
            <a:noFill/>
          </p:spPr>
          <p:txBody>
            <a:bodyPr wrap="square" rtlCol="0">
              <a:spAutoFit/>
            </a:bodyPr>
            <a:lstStyle/>
            <a:p>
              <a:pPr algn="ctr"/>
              <a:r>
                <a:rPr lang="en-US" sz="1200" b="1">
                  <a:latin typeface="Aptos Display" panose="020B0004020202020204" pitchFamily="34" charset="0"/>
                </a:rPr>
                <a:t>Martina Elia</a:t>
              </a:r>
            </a:p>
            <a:p>
              <a:pPr algn="ctr"/>
              <a:r>
                <a:rPr lang="en-US" sz="900">
                  <a:latin typeface="Aptos Display" panose="020B0004020202020204" pitchFamily="34" charset="0"/>
                </a:rPr>
                <a:t>Strat Dev Representative</a:t>
              </a:r>
            </a:p>
          </p:txBody>
        </p:sp>
        <p:sp>
          <p:nvSpPr>
            <p:cNvPr id="34" name="Rectangle 33">
              <a:extLst>
                <a:ext uri="{FF2B5EF4-FFF2-40B4-BE49-F238E27FC236}">
                  <a16:creationId xmlns:a16="http://schemas.microsoft.com/office/drawing/2014/main" id="{F099B952-0C9E-D6B6-8D6E-7E2CD08AD80B}"/>
                </a:ext>
              </a:extLst>
            </p:cNvPr>
            <p:cNvSpPr/>
            <p:nvPr/>
          </p:nvSpPr>
          <p:spPr>
            <a:xfrm>
              <a:off x="7006900" y="4286573"/>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87" name="TextBox 186">
              <a:extLst>
                <a:ext uri="{FF2B5EF4-FFF2-40B4-BE49-F238E27FC236}">
                  <a16:creationId xmlns:a16="http://schemas.microsoft.com/office/drawing/2014/main" id="{779A085C-A4E4-343C-EFB1-CE844665FD88}"/>
                </a:ext>
              </a:extLst>
            </p:cNvPr>
            <p:cNvSpPr txBox="1"/>
            <p:nvPr/>
          </p:nvSpPr>
          <p:spPr>
            <a:xfrm>
              <a:off x="6996472" y="4329407"/>
              <a:ext cx="1438679" cy="415499"/>
            </a:xfrm>
            <a:prstGeom prst="rect">
              <a:avLst/>
            </a:prstGeom>
            <a:noFill/>
          </p:spPr>
          <p:txBody>
            <a:bodyPr wrap="square" rtlCol="0">
              <a:spAutoFit/>
            </a:bodyPr>
            <a:lstStyle/>
            <a:p>
              <a:pPr algn="ctr"/>
              <a:r>
                <a:rPr lang="en-US" sz="1200" b="1">
                  <a:latin typeface="Aptos Display" panose="020B0004020202020204" pitchFamily="34" charset="0"/>
                </a:rPr>
                <a:t>Christian DeWitt</a:t>
              </a:r>
            </a:p>
            <a:p>
              <a:pPr algn="ctr"/>
              <a:r>
                <a:rPr lang="en-US" sz="900">
                  <a:latin typeface="Aptos Display" panose="020B0004020202020204" pitchFamily="34" charset="0"/>
                </a:rPr>
                <a:t>Strat Dev Representative</a:t>
              </a:r>
            </a:p>
          </p:txBody>
        </p:sp>
        <p:sp>
          <p:nvSpPr>
            <p:cNvPr id="36" name="Rectangle 35">
              <a:extLst>
                <a:ext uri="{FF2B5EF4-FFF2-40B4-BE49-F238E27FC236}">
                  <a16:creationId xmlns:a16="http://schemas.microsoft.com/office/drawing/2014/main" id="{0F51C82F-F866-4343-F5FC-8054F5A64C86}"/>
                </a:ext>
              </a:extLst>
            </p:cNvPr>
            <p:cNvSpPr/>
            <p:nvPr/>
          </p:nvSpPr>
          <p:spPr>
            <a:xfrm>
              <a:off x="8567036" y="3712739"/>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7" name="Rectangle 36">
              <a:extLst>
                <a:ext uri="{FF2B5EF4-FFF2-40B4-BE49-F238E27FC236}">
                  <a16:creationId xmlns:a16="http://schemas.microsoft.com/office/drawing/2014/main" id="{C608EF4F-B0F4-5C62-6CEB-482E6B432C19}"/>
                </a:ext>
              </a:extLst>
            </p:cNvPr>
            <p:cNvSpPr/>
            <p:nvPr/>
          </p:nvSpPr>
          <p:spPr>
            <a:xfrm>
              <a:off x="8567036" y="4289675"/>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 name="TextBox 2">
              <a:extLst>
                <a:ext uri="{FF2B5EF4-FFF2-40B4-BE49-F238E27FC236}">
                  <a16:creationId xmlns:a16="http://schemas.microsoft.com/office/drawing/2014/main" id="{1A20D4FE-9E2B-105E-6838-00106EF4182D}"/>
                </a:ext>
              </a:extLst>
            </p:cNvPr>
            <p:cNvSpPr txBox="1"/>
            <p:nvPr/>
          </p:nvSpPr>
          <p:spPr>
            <a:xfrm>
              <a:off x="8567036" y="4329407"/>
              <a:ext cx="1438679" cy="415498"/>
            </a:xfrm>
            <a:prstGeom prst="rect">
              <a:avLst/>
            </a:prstGeom>
            <a:noFill/>
          </p:spPr>
          <p:txBody>
            <a:bodyPr wrap="square" rtlCol="0">
              <a:spAutoFit/>
            </a:bodyPr>
            <a:lstStyle/>
            <a:p>
              <a:pPr algn="ctr"/>
              <a:r>
                <a:rPr lang="en-US" sz="1200" b="1">
                  <a:latin typeface="Aptos Display" panose="020B0004020202020204" pitchFamily="34" charset="0"/>
                </a:rPr>
                <a:t>Noor Popal</a:t>
              </a:r>
            </a:p>
            <a:p>
              <a:pPr algn="ctr"/>
              <a:r>
                <a:rPr lang="en-US" sz="900">
                  <a:latin typeface="Aptos Display" panose="020B0004020202020204" pitchFamily="34" charset="0"/>
                </a:rPr>
                <a:t>Strat Dev Representative</a:t>
              </a:r>
            </a:p>
          </p:txBody>
        </p:sp>
        <p:sp>
          <p:nvSpPr>
            <p:cNvPr id="205" name="TextBox 204">
              <a:extLst>
                <a:ext uri="{FF2B5EF4-FFF2-40B4-BE49-F238E27FC236}">
                  <a16:creationId xmlns:a16="http://schemas.microsoft.com/office/drawing/2014/main" id="{5F809333-438F-6103-C67C-6D596243EF28}"/>
                </a:ext>
              </a:extLst>
            </p:cNvPr>
            <p:cNvSpPr txBox="1"/>
            <p:nvPr/>
          </p:nvSpPr>
          <p:spPr>
            <a:xfrm>
              <a:off x="8547336" y="3749426"/>
              <a:ext cx="1438679" cy="415498"/>
            </a:xfrm>
            <a:prstGeom prst="rect">
              <a:avLst/>
            </a:prstGeom>
            <a:noFill/>
          </p:spPr>
          <p:txBody>
            <a:bodyPr wrap="square" rtlCol="0">
              <a:spAutoFit/>
            </a:bodyPr>
            <a:lstStyle/>
            <a:p>
              <a:pPr algn="ctr"/>
              <a:r>
                <a:rPr lang="en-US" sz="1200" b="1">
                  <a:latin typeface="Aptos Display" panose="020B0004020202020204" pitchFamily="34" charset="0"/>
                </a:rPr>
                <a:t>Saeed Rafee</a:t>
              </a:r>
            </a:p>
            <a:p>
              <a:pPr algn="ctr"/>
              <a:r>
                <a:rPr lang="en-US" sz="900">
                  <a:latin typeface="Aptos Display" panose="020B0004020202020204" pitchFamily="34" charset="0"/>
                </a:rPr>
                <a:t>Strat Dev Representative</a:t>
              </a:r>
            </a:p>
          </p:txBody>
        </p:sp>
      </p:grpSp>
      <p:grpSp>
        <p:nvGrpSpPr>
          <p:cNvPr id="19" name="Group 18">
            <a:extLst>
              <a:ext uri="{FF2B5EF4-FFF2-40B4-BE49-F238E27FC236}">
                <a16:creationId xmlns:a16="http://schemas.microsoft.com/office/drawing/2014/main" id="{70F2DBE8-4E87-26FF-65FE-0CA1CB363A82}"/>
              </a:ext>
            </a:extLst>
          </p:cNvPr>
          <p:cNvGrpSpPr/>
          <p:nvPr/>
        </p:nvGrpSpPr>
        <p:grpSpPr>
          <a:xfrm>
            <a:off x="582476" y="3725950"/>
            <a:ext cx="1454637" cy="2796710"/>
            <a:chOff x="526924" y="3509120"/>
            <a:chExt cx="1454637" cy="2796710"/>
          </a:xfrm>
        </p:grpSpPr>
        <p:grpSp>
          <p:nvGrpSpPr>
            <p:cNvPr id="125" name="Group 124">
              <a:extLst>
                <a:ext uri="{FF2B5EF4-FFF2-40B4-BE49-F238E27FC236}">
                  <a16:creationId xmlns:a16="http://schemas.microsoft.com/office/drawing/2014/main" id="{BDC72447-FB4F-2E5A-4B04-AA11AE191643}"/>
                </a:ext>
              </a:extLst>
            </p:cNvPr>
            <p:cNvGrpSpPr/>
            <p:nvPr/>
          </p:nvGrpSpPr>
          <p:grpSpPr>
            <a:xfrm>
              <a:off x="527900" y="3509120"/>
              <a:ext cx="1453661" cy="483752"/>
              <a:chOff x="294669" y="3020143"/>
              <a:chExt cx="1674166" cy="557132"/>
            </a:xfrm>
          </p:grpSpPr>
          <p:sp>
            <p:nvSpPr>
              <p:cNvPr id="126" name="Rectangle 125">
                <a:extLst>
                  <a:ext uri="{FF2B5EF4-FFF2-40B4-BE49-F238E27FC236}">
                    <a16:creationId xmlns:a16="http://schemas.microsoft.com/office/drawing/2014/main" id="{D6AC1BCA-9636-6B76-441C-8D46E3F3B15B}"/>
                  </a:ext>
                </a:extLst>
              </p:cNvPr>
              <p:cNvSpPr/>
              <p:nvPr/>
            </p:nvSpPr>
            <p:spPr>
              <a:xfrm>
                <a:off x="294669" y="3020143"/>
                <a:ext cx="1674166"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27" name="TextBox 126">
                <a:extLst>
                  <a:ext uri="{FF2B5EF4-FFF2-40B4-BE49-F238E27FC236}">
                    <a16:creationId xmlns:a16="http://schemas.microsoft.com/office/drawing/2014/main" id="{A1D187C8-575F-4D5F-8C76-853A411B5D4A}"/>
                  </a:ext>
                </a:extLst>
              </p:cNvPr>
              <p:cNvSpPr txBox="1"/>
              <p:nvPr/>
            </p:nvSpPr>
            <p:spPr>
              <a:xfrm>
                <a:off x="298468" y="3071341"/>
                <a:ext cx="1656912" cy="496248"/>
              </a:xfrm>
              <a:prstGeom prst="rect">
                <a:avLst/>
              </a:prstGeom>
              <a:noFill/>
            </p:spPr>
            <p:txBody>
              <a:bodyPr wrap="square" rtlCol="0">
                <a:spAutoFit/>
              </a:bodyPr>
              <a:lstStyle/>
              <a:p>
                <a:pPr algn="ctr"/>
                <a:r>
                  <a:rPr lang="en-US" sz="1200" b="1" dirty="0">
                    <a:latin typeface="Aptos Display" panose="020B0004020202020204" pitchFamily="34" charset="0"/>
                  </a:rPr>
                  <a:t>Matt Ludeman</a:t>
                </a:r>
              </a:p>
              <a:p>
                <a:pPr algn="ctr"/>
                <a:r>
                  <a:rPr lang="en-US" sz="1000" dirty="0">
                    <a:latin typeface="Aptos Display" panose="020B0004020202020204" pitchFamily="34" charset="0"/>
                  </a:rPr>
                  <a:t>Team Lead, Inside Sales</a:t>
                </a:r>
              </a:p>
            </p:txBody>
          </p:sp>
        </p:grpSp>
        <p:grpSp>
          <p:nvGrpSpPr>
            <p:cNvPr id="129" name="Group 128">
              <a:extLst>
                <a:ext uri="{FF2B5EF4-FFF2-40B4-BE49-F238E27FC236}">
                  <a16:creationId xmlns:a16="http://schemas.microsoft.com/office/drawing/2014/main" id="{034CB53A-61A3-5064-0C55-81EC7021F69B}"/>
                </a:ext>
              </a:extLst>
            </p:cNvPr>
            <p:cNvGrpSpPr/>
            <p:nvPr/>
          </p:nvGrpSpPr>
          <p:grpSpPr>
            <a:xfrm>
              <a:off x="531199" y="4087360"/>
              <a:ext cx="1449387" cy="483752"/>
              <a:chOff x="311924" y="3020143"/>
              <a:chExt cx="1669244" cy="557132"/>
            </a:xfrm>
          </p:grpSpPr>
          <p:sp>
            <p:nvSpPr>
              <p:cNvPr id="130" name="Rectangle 129">
                <a:extLst>
                  <a:ext uri="{FF2B5EF4-FFF2-40B4-BE49-F238E27FC236}">
                    <a16:creationId xmlns:a16="http://schemas.microsoft.com/office/drawing/2014/main" id="{3F80265A-1AC1-C00B-11E7-C2713AFD3672}"/>
                  </a:ext>
                </a:extLst>
              </p:cNvPr>
              <p:cNvSpPr/>
              <p:nvPr/>
            </p:nvSpPr>
            <p:spPr>
              <a:xfrm>
                <a:off x="311924" y="3020143"/>
                <a:ext cx="1669244"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1" name="TextBox 130">
                <a:extLst>
                  <a:ext uri="{FF2B5EF4-FFF2-40B4-BE49-F238E27FC236}">
                    <a16:creationId xmlns:a16="http://schemas.microsoft.com/office/drawing/2014/main" id="{60F7029D-1023-0668-7BF8-814C4DDFB8F0}"/>
                  </a:ext>
                </a:extLst>
              </p:cNvPr>
              <p:cNvSpPr txBox="1"/>
              <p:nvPr/>
            </p:nvSpPr>
            <p:spPr>
              <a:xfrm>
                <a:off x="312217" y="3057009"/>
                <a:ext cx="1656912" cy="478525"/>
              </a:xfrm>
              <a:prstGeom prst="rect">
                <a:avLst/>
              </a:prstGeom>
              <a:noFill/>
            </p:spPr>
            <p:txBody>
              <a:bodyPr wrap="square" rtlCol="0">
                <a:spAutoFit/>
              </a:bodyPr>
              <a:lstStyle/>
              <a:p>
                <a:pPr algn="ctr"/>
                <a:r>
                  <a:rPr lang="en-US" sz="1100" b="1">
                    <a:latin typeface="Aptos Display" panose="020B0004020202020204" pitchFamily="34" charset="0"/>
                  </a:rPr>
                  <a:t>Stephen Hrebenach</a:t>
                </a:r>
              </a:p>
              <a:p>
                <a:pPr algn="ctr"/>
                <a:r>
                  <a:rPr lang="en-US" sz="900">
                    <a:latin typeface="Aptos Display" panose="020B0004020202020204" pitchFamily="34" charset="0"/>
                  </a:rPr>
                  <a:t>Public Sector Account Rep</a:t>
                </a:r>
              </a:p>
            </p:txBody>
          </p:sp>
        </p:grpSp>
        <p:grpSp>
          <p:nvGrpSpPr>
            <p:cNvPr id="132" name="Group 131">
              <a:extLst>
                <a:ext uri="{FF2B5EF4-FFF2-40B4-BE49-F238E27FC236}">
                  <a16:creationId xmlns:a16="http://schemas.microsoft.com/office/drawing/2014/main" id="{52AAE1B8-68EC-0551-7713-3777D5CE3A50}"/>
                </a:ext>
              </a:extLst>
            </p:cNvPr>
            <p:cNvGrpSpPr/>
            <p:nvPr/>
          </p:nvGrpSpPr>
          <p:grpSpPr>
            <a:xfrm>
              <a:off x="527900" y="4665600"/>
              <a:ext cx="1453661" cy="483752"/>
              <a:chOff x="294669" y="3020143"/>
              <a:chExt cx="1674166" cy="557132"/>
            </a:xfrm>
          </p:grpSpPr>
          <p:sp>
            <p:nvSpPr>
              <p:cNvPr id="133" name="Rectangle 132">
                <a:extLst>
                  <a:ext uri="{FF2B5EF4-FFF2-40B4-BE49-F238E27FC236}">
                    <a16:creationId xmlns:a16="http://schemas.microsoft.com/office/drawing/2014/main" id="{F36C56BE-9EB0-3859-1BEC-AD5783B887C0}"/>
                  </a:ext>
                </a:extLst>
              </p:cNvPr>
              <p:cNvSpPr/>
              <p:nvPr/>
            </p:nvSpPr>
            <p:spPr>
              <a:xfrm>
                <a:off x="294669" y="3020143"/>
                <a:ext cx="1674166"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4" name="TextBox 133">
                <a:extLst>
                  <a:ext uri="{FF2B5EF4-FFF2-40B4-BE49-F238E27FC236}">
                    <a16:creationId xmlns:a16="http://schemas.microsoft.com/office/drawing/2014/main" id="{F6B75519-E2CF-5270-DCF7-5D897E75051D}"/>
                  </a:ext>
                </a:extLst>
              </p:cNvPr>
              <p:cNvSpPr txBox="1"/>
              <p:nvPr/>
            </p:nvSpPr>
            <p:spPr>
              <a:xfrm>
                <a:off x="298468" y="3071341"/>
                <a:ext cx="1656912" cy="478525"/>
              </a:xfrm>
              <a:prstGeom prst="rect">
                <a:avLst/>
              </a:prstGeom>
              <a:noFill/>
            </p:spPr>
            <p:txBody>
              <a:bodyPr wrap="square" rtlCol="0">
                <a:spAutoFit/>
              </a:bodyPr>
              <a:lstStyle/>
              <a:p>
                <a:pPr algn="ctr"/>
                <a:r>
                  <a:rPr lang="en-US" sz="1200" b="1">
                    <a:latin typeface="Aptos Display" panose="020B0004020202020204" pitchFamily="34" charset="0"/>
                  </a:rPr>
                  <a:t>Andrew Hawley</a:t>
                </a:r>
              </a:p>
              <a:p>
                <a:pPr algn="ctr"/>
                <a:r>
                  <a:rPr lang="en-US" sz="900">
                    <a:latin typeface="Aptos Display" panose="020B0004020202020204" pitchFamily="34" charset="0"/>
                  </a:rPr>
                  <a:t>Public Sector Account Rep</a:t>
                </a:r>
              </a:p>
            </p:txBody>
          </p:sp>
        </p:grpSp>
        <p:grpSp>
          <p:nvGrpSpPr>
            <p:cNvPr id="9" name="Group 8">
              <a:extLst>
                <a:ext uri="{FF2B5EF4-FFF2-40B4-BE49-F238E27FC236}">
                  <a16:creationId xmlns:a16="http://schemas.microsoft.com/office/drawing/2014/main" id="{0F23F08D-6986-6C2B-2F42-E8B955189EB8}"/>
                </a:ext>
              </a:extLst>
            </p:cNvPr>
            <p:cNvGrpSpPr/>
            <p:nvPr/>
          </p:nvGrpSpPr>
          <p:grpSpPr>
            <a:xfrm>
              <a:off x="526924" y="5243840"/>
              <a:ext cx="1453661" cy="483752"/>
              <a:chOff x="544637" y="5237116"/>
              <a:chExt cx="1453661" cy="483752"/>
            </a:xfrm>
          </p:grpSpPr>
          <p:sp>
            <p:nvSpPr>
              <p:cNvPr id="11" name="Rectangle 10">
                <a:extLst>
                  <a:ext uri="{FF2B5EF4-FFF2-40B4-BE49-F238E27FC236}">
                    <a16:creationId xmlns:a16="http://schemas.microsoft.com/office/drawing/2014/main" id="{563C1D27-2719-0BDC-59B4-4447E6BF4CBF}"/>
                  </a:ext>
                </a:extLst>
              </p:cNvPr>
              <p:cNvSpPr/>
              <p:nvPr/>
            </p:nvSpPr>
            <p:spPr>
              <a:xfrm>
                <a:off x="544637" y="5237116"/>
                <a:ext cx="1453661"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2" name="TextBox 11">
                <a:extLst>
                  <a:ext uri="{FF2B5EF4-FFF2-40B4-BE49-F238E27FC236}">
                    <a16:creationId xmlns:a16="http://schemas.microsoft.com/office/drawing/2014/main" id="{EE2AE79C-D687-1424-131D-9AAFBAD745AA}"/>
                  </a:ext>
                </a:extLst>
              </p:cNvPr>
              <p:cNvSpPr txBox="1"/>
              <p:nvPr/>
            </p:nvSpPr>
            <p:spPr>
              <a:xfrm>
                <a:off x="548912" y="5279913"/>
                <a:ext cx="1438679" cy="415498"/>
              </a:xfrm>
              <a:prstGeom prst="rect">
                <a:avLst/>
              </a:prstGeom>
              <a:noFill/>
            </p:spPr>
            <p:txBody>
              <a:bodyPr wrap="square" rtlCol="0">
                <a:spAutoFit/>
              </a:bodyPr>
              <a:lstStyle/>
              <a:p>
                <a:pPr algn="ctr"/>
                <a:r>
                  <a:rPr lang="en-US" sz="1200" b="1" dirty="0">
                    <a:latin typeface="Aptos Display" panose="020B0004020202020204" pitchFamily="34" charset="0"/>
                  </a:rPr>
                  <a:t>Elle Yulo</a:t>
                </a:r>
              </a:p>
              <a:p>
                <a:pPr algn="ctr"/>
                <a:r>
                  <a:rPr lang="en-US" sz="900" dirty="0">
                    <a:latin typeface="Aptos Display" panose="020B0004020202020204" pitchFamily="34" charset="0"/>
                  </a:rPr>
                  <a:t>Public Sector Account Rep</a:t>
                </a:r>
              </a:p>
            </p:txBody>
          </p:sp>
        </p:grpSp>
        <p:grpSp>
          <p:nvGrpSpPr>
            <p:cNvPr id="10" name="Group 9">
              <a:extLst>
                <a:ext uri="{FF2B5EF4-FFF2-40B4-BE49-F238E27FC236}">
                  <a16:creationId xmlns:a16="http://schemas.microsoft.com/office/drawing/2014/main" id="{078ED245-1B9A-432C-F62F-D44341075CA9}"/>
                </a:ext>
              </a:extLst>
            </p:cNvPr>
            <p:cNvGrpSpPr/>
            <p:nvPr/>
          </p:nvGrpSpPr>
          <p:grpSpPr>
            <a:xfrm>
              <a:off x="531199" y="5822078"/>
              <a:ext cx="1449386" cy="483752"/>
              <a:chOff x="548912" y="5793797"/>
              <a:chExt cx="1449386" cy="483752"/>
            </a:xfrm>
          </p:grpSpPr>
          <p:sp>
            <p:nvSpPr>
              <p:cNvPr id="56" name="Rectangle 55">
                <a:extLst>
                  <a:ext uri="{FF2B5EF4-FFF2-40B4-BE49-F238E27FC236}">
                    <a16:creationId xmlns:a16="http://schemas.microsoft.com/office/drawing/2014/main" id="{E39DFD07-01C9-40FA-F775-40FD390FC842}"/>
                  </a:ext>
                </a:extLst>
              </p:cNvPr>
              <p:cNvSpPr/>
              <p:nvPr/>
            </p:nvSpPr>
            <p:spPr>
              <a:xfrm>
                <a:off x="548912" y="5793797"/>
                <a:ext cx="1449386"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7" name="TextBox 56">
                <a:extLst>
                  <a:ext uri="{FF2B5EF4-FFF2-40B4-BE49-F238E27FC236}">
                    <a16:creationId xmlns:a16="http://schemas.microsoft.com/office/drawing/2014/main" id="{263CA0BF-52E3-A0D2-DF5E-A2D48C5635F3}"/>
                  </a:ext>
                </a:extLst>
              </p:cNvPr>
              <p:cNvSpPr txBox="1"/>
              <p:nvPr/>
            </p:nvSpPr>
            <p:spPr>
              <a:xfrm>
                <a:off x="551168" y="5847595"/>
                <a:ext cx="1438679" cy="415498"/>
              </a:xfrm>
              <a:prstGeom prst="rect">
                <a:avLst/>
              </a:prstGeom>
              <a:noFill/>
            </p:spPr>
            <p:txBody>
              <a:bodyPr wrap="square" rtlCol="0">
                <a:spAutoFit/>
              </a:bodyPr>
              <a:lstStyle/>
              <a:p>
                <a:pPr algn="ctr"/>
                <a:r>
                  <a:rPr lang="en-US" sz="1200" b="1">
                    <a:latin typeface="Aptos Display" panose="020B0004020202020204" pitchFamily="34" charset="0"/>
                  </a:rPr>
                  <a:t>Cameron Long</a:t>
                </a:r>
              </a:p>
              <a:p>
                <a:pPr algn="ctr"/>
                <a:r>
                  <a:rPr lang="en-US" sz="900">
                    <a:latin typeface="Aptos Display" panose="020B0004020202020204" pitchFamily="34" charset="0"/>
                  </a:rPr>
                  <a:t>Public Sector Account Rep</a:t>
                </a:r>
              </a:p>
            </p:txBody>
          </p:sp>
        </p:grpSp>
      </p:grpSp>
      <p:sp>
        <p:nvSpPr>
          <p:cNvPr id="58" name="Rectangle 57">
            <a:extLst>
              <a:ext uri="{FF2B5EF4-FFF2-40B4-BE49-F238E27FC236}">
                <a16:creationId xmlns:a16="http://schemas.microsoft.com/office/drawing/2014/main" id="{4B318B7C-A1C1-A8FE-BBC8-32D318791257}"/>
              </a:ext>
            </a:extLst>
          </p:cNvPr>
          <p:cNvSpPr/>
          <p:nvPr/>
        </p:nvSpPr>
        <p:spPr>
          <a:xfrm>
            <a:off x="6589595" y="4840472"/>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9" name="TextBox 58">
            <a:extLst>
              <a:ext uri="{FF2B5EF4-FFF2-40B4-BE49-F238E27FC236}">
                <a16:creationId xmlns:a16="http://schemas.microsoft.com/office/drawing/2014/main" id="{1139EACD-7354-AA2A-B63F-3D62DC5A0E5B}"/>
              </a:ext>
            </a:extLst>
          </p:cNvPr>
          <p:cNvSpPr txBox="1"/>
          <p:nvPr/>
        </p:nvSpPr>
        <p:spPr>
          <a:xfrm>
            <a:off x="6589595" y="4883269"/>
            <a:ext cx="1438679" cy="415498"/>
          </a:xfrm>
          <a:prstGeom prst="rect">
            <a:avLst/>
          </a:prstGeom>
          <a:noFill/>
        </p:spPr>
        <p:txBody>
          <a:bodyPr wrap="square" rtlCol="0">
            <a:spAutoFit/>
          </a:bodyPr>
          <a:lstStyle/>
          <a:p>
            <a:pPr algn="ctr"/>
            <a:r>
              <a:rPr lang="en-US" sz="1200" b="1">
                <a:latin typeface="Aptos Display" panose="020B0004020202020204" pitchFamily="34" charset="0"/>
              </a:rPr>
              <a:t>Open Position</a:t>
            </a:r>
          </a:p>
          <a:p>
            <a:pPr algn="ctr"/>
            <a:r>
              <a:rPr lang="en-US" sz="900">
                <a:latin typeface="Aptos Display" panose="020B0004020202020204" pitchFamily="34" charset="0"/>
              </a:rPr>
              <a:t>Strat Dev Representative</a:t>
            </a:r>
          </a:p>
        </p:txBody>
      </p:sp>
      <p:sp>
        <p:nvSpPr>
          <p:cNvPr id="17" name="Rectangle 16">
            <a:extLst>
              <a:ext uri="{FF2B5EF4-FFF2-40B4-BE49-F238E27FC236}">
                <a16:creationId xmlns:a16="http://schemas.microsoft.com/office/drawing/2014/main" id="{AE1AE9EA-8F33-1C38-D94E-65D61664951D}"/>
              </a:ext>
            </a:extLst>
          </p:cNvPr>
          <p:cNvSpPr/>
          <p:nvPr/>
        </p:nvSpPr>
        <p:spPr>
          <a:xfrm>
            <a:off x="4550073" y="4821890"/>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8" name="TextBox 17">
            <a:extLst>
              <a:ext uri="{FF2B5EF4-FFF2-40B4-BE49-F238E27FC236}">
                <a16:creationId xmlns:a16="http://schemas.microsoft.com/office/drawing/2014/main" id="{2FD1CBAB-86F8-AAA0-6BEB-241BE93D7476}"/>
              </a:ext>
            </a:extLst>
          </p:cNvPr>
          <p:cNvSpPr txBox="1"/>
          <p:nvPr/>
        </p:nvSpPr>
        <p:spPr>
          <a:xfrm>
            <a:off x="4538389" y="4866345"/>
            <a:ext cx="1438679" cy="400110"/>
          </a:xfrm>
          <a:prstGeom prst="rect">
            <a:avLst/>
          </a:prstGeom>
          <a:noFill/>
        </p:spPr>
        <p:txBody>
          <a:bodyPr wrap="square" rtlCol="0">
            <a:spAutoFit/>
          </a:bodyPr>
          <a:lstStyle/>
          <a:p>
            <a:pPr algn="ctr"/>
            <a:r>
              <a:rPr lang="en-US" sz="1100" b="1" dirty="0">
                <a:latin typeface="Aptos Display" panose="020B0004020202020204" pitchFamily="34" charset="0"/>
              </a:rPr>
              <a:t>Zachary </a:t>
            </a:r>
            <a:r>
              <a:rPr lang="en-US" sz="1100" b="1" dirty="0" err="1">
                <a:latin typeface="Aptos Display" panose="020B0004020202020204" pitchFamily="34" charset="0"/>
              </a:rPr>
              <a:t>Segalewitz</a:t>
            </a:r>
            <a:endParaRPr lang="en-US" sz="1100" b="1" dirty="0">
              <a:latin typeface="Aptos Display" panose="020B0004020202020204" pitchFamily="34" charset="0"/>
            </a:endParaRPr>
          </a:p>
          <a:p>
            <a:pPr algn="ctr"/>
            <a:r>
              <a:rPr lang="en-US" sz="900" dirty="0">
                <a:latin typeface="Aptos Display" panose="020B0004020202020204" pitchFamily="34" charset="0"/>
              </a:rPr>
              <a:t>Public Sector Account Rep</a:t>
            </a:r>
          </a:p>
        </p:txBody>
      </p:sp>
      <p:sp>
        <p:nvSpPr>
          <p:cNvPr id="2" name="Rectangle 1">
            <a:extLst>
              <a:ext uri="{FF2B5EF4-FFF2-40B4-BE49-F238E27FC236}">
                <a16:creationId xmlns:a16="http://schemas.microsoft.com/office/drawing/2014/main" id="{9C26E238-54A8-2244-2B2D-2A2A3D87B1FF}"/>
              </a:ext>
            </a:extLst>
          </p:cNvPr>
          <p:cNvSpPr/>
          <p:nvPr/>
        </p:nvSpPr>
        <p:spPr>
          <a:xfrm>
            <a:off x="8149730" y="4840472"/>
            <a:ext cx="1438678" cy="48375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6" name="TextBox 15">
            <a:extLst>
              <a:ext uri="{FF2B5EF4-FFF2-40B4-BE49-F238E27FC236}">
                <a16:creationId xmlns:a16="http://schemas.microsoft.com/office/drawing/2014/main" id="{D8BB8BF3-1D89-8FC1-5B3F-321FFDB3F8B6}"/>
              </a:ext>
            </a:extLst>
          </p:cNvPr>
          <p:cNvSpPr txBox="1"/>
          <p:nvPr/>
        </p:nvSpPr>
        <p:spPr>
          <a:xfrm>
            <a:off x="8149730" y="4883269"/>
            <a:ext cx="1438679" cy="415498"/>
          </a:xfrm>
          <a:prstGeom prst="rect">
            <a:avLst/>
          </a:prstGeom>
          <a:noFill/>
        </p:spPr>
        <p:txBody>
          <a:bodyPr wrap="square" rtlCol="0">
            <a:spAutoFit/>
          </a:bodyPr>
          <a:lstStyle/>
          <a:p>
            <a:pPr algn="ctr"/>
            <a:r>
              <a:rPr lang="en-US" sz="1200" b="1">
                <a:latin typeface="Aptos Display" panose="020B0004020202020204" pitchFamily="34" charset="0"/>
              </a:rPr>
              <a:t>Open Position</a:t>
            </a:r>
          </a:p>
          <a:p>
            <a:pPr algn="ctr"/>
            <a:r>
              <a:rPr lang="en-US" sz="900">
                <a:latin typeface="Aptos Display" panose="020B0004020202020204" pitchFamily="34" charset="0"/>
              </a:rPr>
              <a:t>Strat Dev Representative</a:t>
            </a:r>
          </a:p>
        </p:txBody>
      </p:sp>
    </p:spTree>
    <p:extLst>
      <p:ext uri="{BB962C8B-B14F-4D97-AF65-F5344CB8AC3E}">
        <p14:creationId xmlns:p14="http://schemas.microsoft.com/office/powerpoint/2010/main" val="109706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53A93-FD03-23E9-2E88-1E99968E95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2E479-3825-BD5C-0489-A4F18A9448CE}"/>
              </a:ext>
            </a:extLst>
          </p:cNvPr>
          <p:cNvSpPr>
            <a:spLocks noGrp="1"/>
          </p:cNvSpPr>
          <p:nvPr>
            <p:ph type="title"/>
          </p:nvPr>
        </p:nvSpPr>
        <p:spPr>
          <a:xfrm>
            <a:off x="291853" y="705565"/>
            <a:ext cx="10515600" cy="553998"/>
          </a:xfrm>
        </p:spPr>
        <p:txBody>
          <a:bodyPr>
            <a:normAutofit fontScale="90000"/>
          </a:bodyPr>
          <a:lstStyle/>
          <a:p>
            <a:r>
              <a:rPr lang="en-US" sz="3600">
                <a:solidFill>
                  <a:schemeClr val="bg1"/>
                </a:solidFill>
                <a:latin typeface="Museo Sans 900" panose="02000000000000000000" pitchFamily="50" charset="0"/>
              </a:rPr>
              <a:t>Platform Sales Team</a:t>
            </a:r>
            <a:br>
              <a:rPr lang="en-US" sz="3600">
                <a:solidFill>
                  <a:schemeClr val="bg1"/>
                </a:solidFill>
                <a:latin typeface="Museo Sans 900" panose="02000000000000000000" pitchFamily="50" charset="0"/>
              </a:rPr>
            </a:br>
            <a:r>
              <a:rPr lang="en-US" sz="2700">
                <a:solidFill>
                  <a:schemeClr val="bg1"/>
                </a:solidFill>
                <a:latin typeface="Museo Sans 900" panose="02000000000000000000" pitchFamily="50" charset="0"/>
              </a:rPr>
              <a:t>Focus Groups</a:t>
            </a:r>
            <a:endParaRPr lang="en-US" sz="3600">
              <a:solidFill>
                <a:schemeClr val="bg1"/>
              </a:solidFill>
              <a:latin typeface="Museo Sans 900" panose="02000000000000000000" pitchFamily="50" charset="0"/>
            </a:endParaRPr>
          </a:p>
        </p:txBody>
      </p:sp>
      <p:pic>
        <p:nvPicPr>
          <p:cNvPr id="6" name="Picture 2">
            <a:extLst>
              <a:ext uri="{FF2B5EF4-FFF2-40B4-BE49-F238E27FC236}">
                <a16:creationId xmlns:a16="http://schemas.microsoft.com/office/drawing/2014/main" id="{A75BFD81-DFCA-CD55-D2FD-EE77FDDC774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41972" y="181865"/>
            <a:ext cx="2359787" cy="23625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B6AB0E4-31BD-69DA-1643-EB0A296DB3F7}"/>
              </a:ext>
            </a:extLst>
          </p:cNvPr>
          <p:cNvGrpSpPr/>
          <p:nvPr/>
        </p:nvGrpSpPr>
        <p:grpSpPr>
          <a:xfrm>
            <a:off x="3435373" y="383417"/>
            <a:ext cx="7982503" cy="6191526"/>
            <a:chOff x="3435373" y="383417"/>
            <a:chExt cx="7982503" cy="6191526"/>
          </a:xfrm>
        </p:grpSpPr>
        <p:grpSp>
          <p:nvGrpSpPr>
            <p:cNvPr id="119" name="Group 118">
              <a:extLst>
                <a:ext uri="{FF2B5EF4-FFF2-40B4-BE49-F238E27FC236}">
                  <a16:creationId xmlns:a16="http://schemas.microsoft.com/office/drawing/2014/main" id="{AD7BED99-6908-6E42-4C5F-E73540052F26}"/>
                </a:ext>
              </a:extLst>
            </p:cNvPr>
            <p:cNvGrpSpPr/>
            <p:nvPr/>
          </p:nvGrpSpPr>
          <p:grpSpPr>
            <a:xfrm>
              <a:off x="7492186" y="1363126"/>
              <a:ext cx="3060732" cy="4767936"/>
              <a:chOff x="3089442" y="1838498"/>
              <a:chExt cx="1859179" cy="4767936"/>
            </a:xfrm>
          </p:grpSpPr>
          <p:cxnSp>
            <p:nvCxnSpPr>
              <p:cNvPr id="102" name="Straight Connector 101">
                <a:extLst>
                  <a:ext uri="{FF2B5EF4-FFF2-40B4-BE49-F238E27FC236}">
                    <a16:creationId xmlns:a16="http://schemas.microsoft.com/office/drawing/2014/main" id="{CBB82CCB-6FEF-5CA6-A33B-ED8BD797D5D3}"/>
                  </a:ext>
                </a:extLst>
              </p:cNvPr>
              <p:cNvCxnSpPr>
                <a:cxnSpLocks/>
              </p:cNvCxnSpPr>
              <p:nvPr/>
            </p:nvCxnSpPr>
            <p:spPr>
              <a:xfrm>
                <a:off x="3974054" y="1838498"/>
                <a:ext cx="0" cy="11295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5CE6D7F-7B84-6A81-8018-B22C820A3CBF}"/>
                  </a:ext>
                </a:extLst>
              </p:cNvPr>
              <p:cNvCxnSpPr>
                <a:cxnSpLocks/>
              </p:cNvCxnSpPr>
              <p:nvPr/>
            </p:nvCxnSpPr>
            <p:spPr>
              <a:xfrm>
                <a:off x="3096077" y="2958261"/>
                <a:ext cx="18525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7C1ADA-1AC7-F554-7802-4A62BAE6A197}"/>
                  </a:ext>
                </a:extLst>
              </p:cNvPr>
              <p:cNvCxnSpPr>
                <a:cxnSpLocks/>
              </p:cNvCxnSpPr>
              <p:nvPr/>
            </p:nvCxnSpPr>
            <p:spPr>
              <a:xfrm>
                <a:off x="3089442" y="2948834"/>
                <a:ext cx="0" cy="365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2A02800-2DBF-3204-21DB-8158C0BC1981}"/>
                  </a:ext>
                </a:extLst>
              </p:cNvPr>
              <p:cNvCxnSpPr>
                <a:cxnSpLocks/>
              </p:cNvCxnSpPr>
              <p:nvPr/>
            </p:nvCxnSpPr>
            <p:spPr>
              <a:xfrm>
                <a:off x="4948621" y="2953784"/>
                <a:ext cx="0" cy="17373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a:extLst>
                <a:ext uri="{FF2B5EF4-FFF2-40B4-BE49-F238E27FC236}">
                  <a16:creationId xmlns:a16="http://schemas.microsoft.com/office/drawing/2014/main" id="{996CDCDA-1B6A-C95F-8243-83CC5D257B67}"/>
                </a:ext>
              </a:extLst>
            </p:cNvPr>
            <p:cNvCxnSpPr>
              <a:cxnSpLocks/>
              <a:endCxn id="12" idx="2"/>
            </p:cNvCxnSpPr>
            <p:nvPr/>
          </p:nvCxnSpPr>
          <p:spPr>
            <a:xfrm>
              <a:off x="4232849" y="1379228"/>
              <a:ext cx="44435" cy="48391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4D6F959-E576-22DC-B11B-79B3BCEE02D7}"/>
                </a:ext>
              </a:extLst>
            </p:cNvPr>
            <p:cNvGrpSpPr/>
            <p:nvPr/>
          </p:nvGrpSpPr>
          <p:grpSpPr>
            <a:xfrm>
              <a:off x="5780690" y="383417"/>
              <a:ext cx="1791094" cy="763571"/>
              <a:chOff x="4685120" y="1659117"/>
              <a:chExt cx="1791094" cy="763571"/>
            </a:xfrm>
          </p:grpSpPr>
          <p:sp>
            <p:nvSpPr>
              <p:cNvPr id="14" name="Rectangle 13">
                <a:extLst>
                  <a:ext uri="{FF2B5EF4-FFF2-40B4-BE49-F238E27FC236}">
                    <a16:creationId xmlns:a16="http://schemas.microsoft.com/office/drawing/2014/main" id="{0CF5ADE1-C182-0AD0-314E-8C34F2CE3961}"/>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E5D2B8D-C52A-86B7-BBA4-09473B27AD31}"/>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Chris Wilkinson</a:t>
                </a:r>
              </a:p>
              <a:p>
                <a:pPr algn="ctr"/>
                <a:r>
                  <a:rPr lang="en-US" sz="1400">
                    <a:solidFill>
                      <a:schemeClr val="bg1"/>
                    </a:solidFill>
                    <a:latin typeface="Aptos Display" panose="020B0004020202020204" pitchFamily="34" charset="0"/>
                  </a:rPr>
                  <a:t>EVP of Sales</a:t>
                </a:r>
              </a:p>
            </p:txBody>
          </p:sp>
        </p:grpSp>
        <p:cxnSp>
          <p:nvCxnSpPr>
            <p:cNvPr id="55" name="Straight Connector 54">
              <a:extLst>
                <a:ext uri="{FF2B5EF4-FFF2-40B4-BE49-F238E27FC236}">
                  <a16:creationId xmlns:a16="http://schemas.microsoft.com/office/drawing/2014/main" id="{78799EC2-F112-5757-9F12-C87599584A27}"/>
                </a:ext>
              </a:extLst>
            </p:cNvPr>
            <p:cNvCxnSpPr>
              <a:cxnSpLocks/>
            </p:cNvCxnSpPr>
            <p:nvPr/>
          </p:nvCxnSpPr>
          <p:spPr>
            <a:xfrm>
              <a:off x="6676236" y="1162716"/>
              <a:ext cx="0" cy="2004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9195328-61F2-F0DD-1E4F-06DBB1E5A36C}"/>
                </a:ext>
              </a:extLst>
            </p:cNvPr>
            <p:cNvGrpSpPr/>
            <p:nvPr/>
          </p:nvGrpSpPr>
          <p:grpSpPr>
            <a:xfrm>
              <a:off x="8070835" y="1587085"/>
              <a:ext cx="1670366" cy="697522"/>
              <a:chOff x="177164" y="3396881"/>
              <a:chExt cx="1399632" cy="780495"/>
            </a:xfrm>
          </p:grpSpPr>
          <p:sp>
            <p:nvSpPr>
              <p:cNvPr id="23" name="Rectangle 22">
                <a:extLst>
                  <a:ext uri="{FF2B5EF4-FFF2-40B4-BE49-F238E27FC236}">
                    <a16:creationId xmlns:a16="http://schemas.microsoft.com/office/drawing/2014/main" id="{8F7BCA87-ED7D-9BFB-A2DE-B6DC476D83A9}"/>
                  </a:ext>
                </a:extLst>
              </p:cNvPr>
              <p:cNvSpPr/>
              <p:nvPr/>
            </p:nvSpPr>
            <p:spPr>
              <a:xfrm>
                <a:off x="177164" y="3396881"/>
                <a:ext cx="1388358" cy="78049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F98D43BD-34D6-D9F0-C98F-B34B61F7EB33}"/>
                  </a:ext>
                </a:extLst>
              </p:cNvPr>
              <p:cNvSpPr txBox="1"/>
              <p:nvPr/>
            </p:nvSpPr>
            <p:spPr>
              <a:xfrm>
                <a:off x="188437" y="3500709"/>
                <a:ext cx="1388359" cy="551021"/>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Dave McDonald</a:t>
                </a:r>
              </a:p>
              <a:p>
                <a:pPr algn="ctr"/>
                <a:r>
                  <a:rPr lang="en-US" sz="1200">
                    <a:solidFill>
                      <a:schemeClr val="bg1"/>
                    </a:solidFill>
                    <a:latin typeface="Aptos Display" panose="020B0004020202020204" pitchFamily="34" charset="0"/>
                  </a:rPr>
                  <a:t>Director of Sales</a:t>
                </a:r>
              </a:p>
            </p:txBody>
          </p:sp>
        </p:grpSp>
        <p:grpSp>
          <p:nvGrpSpPr>
            <p:cNvPr id="5" name="Group 4">
              <a:extLst>
                <a:ext uri="{FF2B5EF4-FFF2-40B4-BE49-F238E27FC236}">
                  <a16:creationId xmlns:a16="http://schemas.microsoft.com/office/drawing/2014/main" id="{A50F3955-53F8-377B-E0F1-4351488F9C6F}"/>
                </a:ext>
              </a:extLst>
            </p:cNvPr>
            <p:cNvGrpSpPr/>
            <p:nvPr/>
          </p:nvGrpSpPr>
          <p:grpSpPr>
            <a:xfrm>
              <a:off x="3441502" y="1590432"/>
              <a:ext cx="1670366" cy="688803"/>
              <a:chOff x="177164" y="3396880"/>
              <a:chExt cx="1399632" cy="881401"/>
            </a:xfrm>
          </p:grpSpPr>
          <p:sp>
            <p:nvSpPr>
              <p:cNvPr id="7" name="Rectangle 6">
                <a:extLst>
                  <a:ext uri="{FF2B5EF4-FFF2-40B4-BE49-F238E27FC236}">
                    <a16:creationId xmlns:a16="http://schemas.microsoft.com/office/drawing/2014/main" id="{B3A69AFB-8971-5B75-8057-27C02727F792}"/>
                  </a:ext>
                </a:extLst>
              </p:cNvPr>
              <p:cNvSpPr/>
              <p:nvPr/>
            </p:nvSpPr>
            <p:spPr>
              <a:xfrm>
                <a:off x="177164" y="3396880"/>
                <a:ext cx="1388358" cy="881401"/>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849825E-4A42-3A0A-AF25-82F478598205}"/>
                  </a:ext>
                </a:extLst>
              </p:cNvPr>
              <p:cNvSpPr txBox="1"/>
              <p:nvPr/>
            </p:nvSpPr>
            <p:spPr>
              <a:xfrm>
                <a:off x="188437" y="3509796"/>
                <a:ext cx="1388359" cy="630136"/>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David Tong </a:t>
                </a:r>
              </a:p>
              <a:p>
                <a:pPr algn="ctr"/>
                <a:r>
                  <a:rPr lang="en-US" sz="1200">
                    <a:solidFill>
                      <a:schemeClr val="bg1"/>
                    </a:solidFill>
                    <a:latin typeface="Aptos Display" panose="020B0004020202020204" pitchFamily="34" charset="0"/>
                  </a:rPr>
                  <a:t>Senior Director of Sales</a:t>
                </a:r>
              </a:p>
            </p:txBody>
          </p:sp>
        </p:grpSp>
        <p:grpSp>
          <p:nvGrpSpPr>
            <p:cNvPr id="84" name="Group 83">
              <a:extLst>
                <a:ext uri="{FF2B5EF4-FFF2-40B4-BE49-F238E27FC236}">
                  <a16:creationId xmlns:a16="http://schemas.microsoft.com/office/drawing/2014/main" id="{8AB278A3-FDA7-197F-05D0-84E8DE5A6E58}"/>
                </a:ext>
              </a:extLst>
            </p:cNvPr>
            <p:cNvGrpSpPr/>
            <p:nvPr/>
          </p:nvGrpSpPr>
          <p:grpSpPr>
            <a:xfrm>
              <a:off x="6692452" y="2693835"/>
              <a:ext cx="1670367" cy="557132"/>
              <a:chOff x="298468" y="3020143"/>
              <a:chExt cx="1670367" cy="557132"/>
            </a:xfrm>
          </p:grpSpPr>
          <p:sp>
            <p:nvSpPr>
              <p:cNvPr id="85" name="Rectangle 84">
                <a:extLst>
                  <a:ext uri="{FF2B5EF4-FFF2-40B4-BE49-F238E27FC236}">
                    <a16:creationId xmlns:a16="http://schemas.microsoft.com/office/drawing/2014/main" id="{A483E1CA-D237-DD13-6BF1-FFE67112C23E}"/>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0506A782-392C-F429-0A4C-9A5D46193560}"/>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Mark Gunst</a:t>
                </a:r>
              </a:p>
              <a:p>
                <a:pPr algn="ctr"/>
                <a:r>
                  <a:rPr lang="en-US" sz="1050">
                    <a:solidFill>
                      <a:schemeClr val="bg1"/>
                    </a:solidFill>
                    <a:latin typeface="Aptos Display" panose="020B0004020202020204" pitchFamily="34" charset="0"/>
                  </a:rPr>
                  <a:t>Senior Account Manager</a:t>
                </a:r>
              </a:p>
            </p:txBody>
          </p:sp>
        </p:grpSp>
        <p:grpSp>
          <p:nvGrpSpPr>
            <p:cNvPr id="87" name="Group 86">
              <a:extLst>
                <a:ext uri="{FF2B5EF4-FFF2-40B4-BE49-F238E27FC236}">
                  <a16:creationId xmlns:a16="http://schemas.microsoft.com/office/drawing/2014/main" id="{C1BA93EE-63DB-0B9F-2D68-7E24A647D2B9}"/>
                </a:ext>
              </a:extLst>
            </p:cNvPr>
            <p:cNvGrpSpPr/>
            <p:nvPr/>
          </p:nvGrpSpPr>
          <p:grpSpPr>
            <a:xfrm>
              <a:off x="9740145" y="2693835"/>
              <a:ext cx="1670367" cy="557132"/>
              <a:chOff x="298468" y="3020143"/>
              <a:chExt cx="1670367" cy="557132"/>
            </a:xfrm>
          </p:grpSpPr>
          <p:sp>
            <p:nvSpPr>
              <p:cNvPr id="88" name="Rectangle 87">
                <a:extLst>
                  <a:ext uri="{FF2B5EF4-FFF2-40B4-BE49-F238E27FC236}">
                    <a16:creationId xmlns:a16="http://schemas.microsoft.com/office/drawing/2014/main" id="{0DBB43F3-AEC9-537F-1D4A-E674A344040F}"/>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9" name="TextBox 88">
                <a:extLst>
                  <a:ext uri="{FF2B5EF4-FFF2-40B4-BE49-F238E27FC236}">
                    <a16:creationId xmlns:a16="http://schemas.microsoft.com/office/drawing/2014/main" id="{CC7FD254-C5BF-CFEE-1B88-013123D3CBE6}"/>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Dana Duque</a:t>
                </a:r>
              </a:p>
              <a:p>
                <a:pPr algn="ctr"/>
                <a:r>
                  <a:rPr lang="en-US" sz="1050">
                    <a:solidFill>
                      <a:schemeClr val="bg1"/>
                    </a:solidFill>
                    <a:latin typeface="Aptos Display" panose="020B0004020202020204" pitchFamily="34" charset="0"/>
                  </a:rPr>
                  <a:t>Senior Account Manager</a:t>
                </a:r>
              </a:p>
            </p:txBody>
          </p:sp>
        </p:grpSp>
        <p:grpSp>
          <p:nvGrpSpPr>
            <p:cNvPr id="141" name="Group 140">
              <a:extLst>
                <a:ext uri="{FF2B5EF4-FFF2-40B4-BE49-F238E27FC236}">
                  <a16:creationId xmlns:a16="http://schemas.microsoft.com/office/drawing/2014/main" id="{7954790A-F5E1-47D6-430B-2DB0D1A848A0}"/>
                </a:ext>
              </a:extLst>
            </p:cNvPr>
            <p:cNvGrpSpPr/>
            <p:nvPr/>
          </p:nvGrpSpPr>
          <p:grpSpPr>
            <a:xfrm>
              <a:off x="3435373" y="3152207"/>
              <a:ext cx="1670367" cy="1832772"/>
              <a:chOff x="287675" y="3305279"/>
              <a:chExt cx="1670367" cy="1832772"/>
            </a:xfrm>
          </p:grpSpPr>
          <p:grpSp>
            <p:nvGrpSpPr>
              <p:cNvPr id="125" name="Group 124">
                <a:extLst>
                  <a:ext uri="{FF2B5EF4-FFF2-40B4-BE49-F238E27FC236}">
                    <a16:creationId xmlns:a16="http://schemas.microsoft.com/office/drawing/2014/main" id="{EBFE9E39-DB8F-28A9-EF34-F2C4300C8DD4}"/>
                  </a:ext>
                </a:extLst>
              </p:cNvPr>
              <p:cNvGrpSpPr/>
              <p:nvPr/>
            </p:nvGrpSpPr>
            <p:grpSpPr>
              <a:xfrm>
                <a:off x="287675" y="3305279"/>
                <a:ext cx="1670367" cy="557132"/>
                <a:chOff x="298468" y="2743918"/>
                <a:chExt cx="1670367" cy="557132"/>
              </a:xfrm>
            </p:grpSpPr>
            <p:sp>
              <p:nvSpPr>
                <p:cNvPr id="126" name="Rectangle 125">
                  <a:extLst>
                    <a:ext uri="{FF2B5EF4-FFF2-40B4-BE49-F238E27FC236}">
                      <a16:creationId xmlns:a16="http://schemas.microsoft.com/office/drawing/2014/main" id="{3682142F-BDF3-BDE5-6F01-717DD9BBCFB2}"/>
                    </a:ext>
                  </a:extLst>
                </p:cNvPr>
                <p:cNvSpPr/>
                <p:nvPr/>
              </p:nvSpPr>
              <p:spPr>
                <a:xfrm>
                  <a:off x="311924" y="2743918"/>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7" name="TextBox 126">
                  <a:extLst>
                    <a:ext uri="{FF2B5EF4-FFF2-40B4-BE49-F238E27FC236}">
                      <a16:creationId xmlns:a16="http://schemas.microsoft.com/office/drawing/2014/main" id="{B7F67411-7C23-8B6E-82D2-183A3D7C21C6}"/>
                    </a:ext>
                  </a:extLst>
                </p:cNvPr>
                <p:cNvSpPr txBox="1"/>
                <p:nvPr/>
              </p:nvSpPr>
              <p:spPr>
                <a:xfrm>
                  <a:off x="298468" y="2795116"/>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Matt Ludeman</a:t>
                  </a:r>
                </a:p>
                <a:p>
                  <a:pPr algn="ctr"/>
                  <a:r>
                    <a:rPr lang="en-US" sz="1050" dirty="0">
                      <a:latin typeface="Aptos Display" panose="020B0004020202020204" pitchFamily="34" charset="0"/>
                    </a:rPr>
                    <a:t>Team Lead, Inside Sales</a:t>
                  </a:r>
                </a:p>
              </p:txBody>
            </p:sp>
          </p:grpSp>
          <p:grpSp>
            <p:nvGrpSpPr>
              <p:cNvPr id="129" name="Group 128">
                <a:extLst>
                  <a:ext uri="{FF2B5EF4-FFF2-40B4-BE49-F238E27FC236}">
                    <a16:creationId xmlns:a16="http://schemas.microsoft.com/office/drawing/2014/main" id="{2A7F31E1-55C1-63FE-FAD5-39A0F0F4FA8E}"/>
                  </a:ext>
                </a:extLst>
              </p:cNvPr>
              <p:cNvGrpSpPr/>
              <p:nvPr/>
            </p:nvGrpSpPr>
            <p:grpSpPr>
              <a:xfrm>
                <a:off x="287675" y="3943099"/>
                <a:ext cx="1670367" cy="557132"/>
                <a:chOff x="298468" y="2734393"/>
                <a:chExt cx="1670367" cy="557132"/>
              </a:xfrm>
            </p:grpSpPr>
            <p:sp>
              <p:nvSpPr>
                <p:cNvPr id="130" name="Rectangle 129">
                  <a:extLst>
                    <a:ext uri="{FF2B5EF4-FFF2-40B4-BE49-F238E27FC236}">
                      <a16:creationId xmlns:a16="http://schemas.microsoft.com/office/drawing/2014/main" id="{49A4003B-F021-9583-DC23-9C2B2789FEBF}"/>
                    </a:ext>
                  </a:extLst>
                </p:cNvPr>
                <p:cNvSpPr/>
                <p:nvPr/>
              </p:nvSpPr>
              <p:spPr>
                <a:xfrm>
                  <a:off x="311924" y="273439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1" name="TextBox 130">
                  <a:extLst>
                    <a:ext uri="{FF2B5EF4-FFF2-40B4-BE49-F238E27FC236}">
                      <a16:creationId xmlns:a16="http://schemas.microsoft.com/office/drawing/2014/main" id="{4F2B4B0C-0A21-C86B-50DD-6B3BF4AE8BFD}"/>
                    </a:ext>
                  </a:extLst>
                </p:cNvPr>
                <p:cNvSpPr txBox="1"/>
                <p:nvPr/>
              </p:nvSpPr>
              <p:spPr>
                <a:xfrm>
                  <a:off x="298468" y="2785591"/>
                  <a:ext cx="1656912" cy="438582"/>
                </a:xfrm>
                <a:prstGeom prst="rect">
                  <a:avLst/>
                </a:prstGeom>
                <a:noFill/>
              </p:spPr>
              <p:txBody>
                <a:bodyPr wrap="square" rtlCol="0">
                  <a:spAutoFit/>
                </a:bodyPr>
                <a:lstStyle/>
                <a:p>
                  <a:pPr algn="ctr"/>
                  <a:r>
                    <a:rPr lang="en-US" sz="1200" b="1">
                      <a:latin typeface="Aptos Display" panose="020B0004020202020204" pitchFamily="34" charset="0"/>
                    </a:rPr>
                    <a:t>Stephen Hrebenach</a:t>
                  </a:r>
                </a:p>
                <a:p>
                  <a:pPr algn="ctr"/>
                  <a:r>
                    <a:rPr lang="en-US" sz="1050">
                      <a:latin typeface="Aptos Display" panose="020B0004020202020204" pitchFamily="34" charset="0"/>
                    </a:rPr>
                    <a:t>Public Sector Account Rep</a:t>
                  </a:r>
                </a:p>
              </p:txBody>
            </p:sp>
          </p:grpSp>
          <p:grpSp>
            <p:nvGrpSpPr>
              <p:cNvPr id="132" name="Group 131">
                <a:extLst>
                  <a:ext uri="{FF2B5EF4-FFF2-40B4-BE49-F238E27FC236}">
                    <a16:creationId xmlns:a16="http://schemas.microsoft.com/office/drawing/2014/main" id="{CA74338A-7A69-92BA-8DC6-54161567D51C}"/>
                  </a:ext>
                </a:extLst>
              </p:cNvPr>
              <p:cNvGrpSpPr/>
              <p:nvPr/>
            </p:nvGrpSpPr>
            <p:grpSpPr>
              <a:xfrm>
                <a:off x="287675" y="4580919"/>
                <a:ext cx="1670367" cy="557132"/>
                <a:chOff x="298468" y="2724868"/>
                <a:chExt cx="1670367" cy="557132"/>
              </a:xfrm>
            </p:grpSpPr>
            <p:sp>
              <p:nvSpPr>
                <p:cNvPr id="133" name="Rectangle 132">
                  <a:extLst>
                    <a:ext uri="{FF2B5EF4-FFF2-40B4-BE49-F238E27FC236}">
                      <a16:creationId xmlns:a16="http://schemas.microsoft.com/office/drawing/2014/main" id="{850E12AA-3B27-3509-F42C-55BF3D11AD65}"/>
                    </a:ext>
                  </a:extLst>
                </p:cNvPr>
                <p:cNvSpPr/>
                <p:nvPr/>
              </p:nvSpPr>
              <p:spPr>
                <a:xfrm>
                  <a:off x="311924" y="2724868"/>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4" name="TextBox 133">
                  <a:extLst>
                    <a:ext uri="{FF2B5EF4-FFF2-40B4-BE49-F238E27FC236}">
                      <a16:creationId xmlns:a16="http://schemas.microsoft.com/office/drawing/2014/main" id="{28852FA1-8510-9C80-672F-B4105E961765}"/>
                    </a:ext>
                  </a:extLst>
                </p:cNvPr>
                <p:cNvSpPr txBox="1"/>
                <p:nvPr/>
              </p:nvSpPr>
              <p:spPr>
                <a:xfrm>
                  <a:off x="298468" y="2776066"/>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Andrew Hawley</a:t>
                  </a:r>
                </a:p>
                <a:p>
                  <a:pPr algn="ctr"/>
                  <a:r>
                    <a:rPr lang="en-US" sz="1050" dirty="0">
                      <a:latin typeface="Aptos Display" panose="020B0004020202020204" pitchFamily="34" charset="0"/>
                    </a:rPr>
                    <a:t>Public Sector Account Rep</a:t>
                  </a:r>
                </a:p>
              </p:txBody>
            </p:sp>
          </p:grpSp>
        </p:grpSp>
        <p:grpSp>
          <p:nvGrpSpPr>
            <p:cNvPr id="142" name="Group 141">
              <a:extLst>
                <a:ext uri="{FF2B5EF4-FFF2-40B4-BE49-F238E27FC236}">
                  <a16:creationId xmlns:a16="http://schemas.microsoft.com/office/drawing/2014/main" id="{E9E0BA3B-9E6A-7658-0D80-21C180D81468}"/>
                </a:ext>
              </a:extLst>
            </p:cNvPr>
            <p:cNvGrpSpPr/>
            <p:nvPr/>
          </p:nvGrpSpPr>
          <p:grpSpPr>
            <a:xfrm>
              <a:off x="6706544" y="3428432"/>
              <a:ext cx="1670367" cy="3146511"/>
              <a:chOff x="287675" y="3581504"/>
              <a:chExt cx="1670367" cy="3146511"/>
            </a:xfrm>
          </p:grpSpPr>
          <p:grpSp>
            <p:nvGrpSpPr>
              <p:cNvPr id="143" name="Group 142">
                <a:extLst>
                  <a:ext uri="{FF2B5EF4-FFF2-40B4-BE49-F238E27FC236}">
                    <a16:creationId xmlns:a16="http://schemas.microsoft.com/office/drawing/2014/main" id="{B5C9C0F5-E232-17E0-CE9D-7880745CA7FC}"/>
                  </a:ext>
                </a:extLst>
              </p:cNvPr>
              <p:cNvGrpSpPr/>
              <p:nvPr/>
            </p:nvGrpSpPr>
            <p:grpSpPr>
              <a:xfrm>
                <a:off x="287675" y="3581504"/>
                <a:ext cx="1670367" cy="557132"/>
                <a:chOff x="298468" y="3020143"/>
                <a:chExt cx="1670367" cy="557132"/>
              </a:xfrm>
            </p:grpSpPr>
            <p:sp>
              <p:nvSpPr>
                <p:cNvPr id="156" name="Rectangle 155">
                  <a:extLst>
                    <a:ext uri="{FF2B5EF4-FFF2-40B4-BE49-F238E27FC236}">
                      <a16:creationId xmlns:a16="http://schemas.microsoft.com/office/drawing/2014/main" id="{83B26191-EA91-D48A-9B7B-DA4AF09E48D5}"/>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7" name="TextBox 156">
                  <a:extLst>
                    <a:ext uri="{FF2B5EF4-FFF2-40B4-BE49-F238E27FC236}">
                      <a16:creationId xmlns:a16="http://schemas.microsoft.com/office/drawing/2014/main" id="{6FE631F8-9F47-026E-5264-CDFD2D795E4C}"/>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Joe Rivetti</a:t>
                  </a:r>
                </a:p>
                <a:p>
                  <a:pPr algn="ctr"/>
                  <a:r>
                    <a:rPr lang="en-US" sz="1050">
                      <a:latin typeface="Aptos Display" panose="020B0004020202020204" pitchFamily="34" charset="0"/>
                    </a:rPr>
                    <a:t>Public Sector Account Rep</a:t>
                  </a:r>
                </a:p>
              </p:txBody>
            </p:sp>
          </p:grpSp>
          <p:grpSp>
            <p:nvGrpSpPr>
              <p:cNvPr id="144" name="Group 143">
                <a:extLst>
                  <a:ext uri="{FF2B5EF4-FFF2-40B4-BE49-F238E27FC236}">
                    <a16:creationId xmlns:a16="http://schemas.microsoft.com/office/drawing/2014/main" id="{FFCF243A-743B-95F6-C07F-ECE058702432}"/>
                  </a:ext>
                </a:extLst>
              </p:cNvPr>
              <p:cNvGrpSpPr/>
              <p:nvPr/>
            </p:nvGrpSpPr>
            <p:grpSpPr>
              <a:xfrm>
                <a:off x="287675" y="4228849"/>
                <a:ext cx="1670367" cy="557132"/>
                <a:chOff x="298468" y="3020143"/>
                <a:chExt cx="1670367" cy="557132"/>
              </a:xfrm>
            </p:grpSpPr>
            <p:sp>
              <p:nvSpPr>
                <p:cNvPr id="154" name="Rectangle 153">
                  <a:extLst>
                    <a:ext uri="{FF2B5EF4-FFF2-40B4-BE49-F238E27FC236}">
                      <a16:creationId xmlns:a16="http://schemas.microsoft.com/office/drawing/2014/main" id="{238F9C7E-1394-6F16-5B23-7379ED20F2EA}"/>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5" name="TextBox 154">
                  <a:extLst>
                    <a:ext uri="{FF2B5EF4-FFF2-40B4-BE49-F238E27FC236}">
                      <a16:creationId xmlns:a16="http://schemas.microsoft.com/office/drawing/2014/main" id="{16C240F6-D70B-0B58-2F76-A415F547F866}"/>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Bella Shapiro</a:t>
                  </a:r>
                </a:p>
                <a:p>
                  <a:pPr algn="ctr"/>
                  <a:r>
                    <a:rPr lang="en-US" sz="1050">
                      <a:latin typeface="Aptos Display" panose="020B0004020202020204" pitchFamily="34" charset="0"/>
                    </a:rPr>
                    <a:t>Public Sector Account Rep</a:t>
                  </a:r>
                </a:p>
              </p:txBody>
            </p:sp>
          </p:grpSp>
          <p:grpSp>
            <p:nvGrpSpPr>
              <p:cNvPr id="145" name="Group 144">
                <a:extLst>
                  <a:ext uri="{FF2B5EF4-FFF2-40B4-BE49-F238E27FC236}">
                    <a16:creationId xmlns:a16="http://schemas.microsoft.com/office/drawing/2014/main" id="{1C27691B-63F8-0ED7-1718-5143C1075C41}"/>
                  </a:ext>
                </a:extLst>
              </p:cNvPr>
              <p:cNvGrpSpPr/>
              <p:nvPr/>
            </p:nvGrpSpPr>
            <p:grpSpPr>
              <a:xfrm>
                <a:off x="287675" y="4876194"/>
                <a:ext cx="1670367" cy="557132"/>
                <a:chOff x="298468" y="3020143"/>
                <a:chExt cx="1670367" cy="557132"/>
              </a:xfrm>
            </p:grpSpPr>
            <p:sp>
              <p:nvSpPr>
                <p:cNvPr id="152" name="Rectangle 151">
                  <a:extLst>
                    <a:ext uri="{FF2B5EF4-FFF2-40B4-BE49-F238E27FC236}">
                      <a16:creationId xmlns:a16="http://schemas.microsoft.com/office/drawing/2014/main" id="{B7706512-3320-ADC0-5DA9-15B5BDF99051}"/>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3" name="TextBox 152">
                  <a:extLst>
                    <a:ext uri="{FF2B5EF4-FFF2-40B4-BE49-F238E27FC236}">
                      <a16:creationId xmlns:a16="http://schemas.microsoft.com/office/drawing/2014/main" id="{99017255-2566-1366-FD33-EDD041DF0E60}"/>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Noah Brown</a:t>
                  </a:r>
                </a:p>
                <a:p>
                  <a:pPr algn="ctr"/>
                  <a:r>
                    <a:rPr lang="en-US" sz="1050">
                      <a:latin typeface="Aptos Display" panose="020B0004020202020204" pitchFamily="34" charset="0"/>
                    </a:rPr>
                    <a:t>Public Sector Account Rep</a:t>
                  </a:r>
                </a:p>
              </p:txBody>
            </p:sp>
          </p:grpSp>
          <p:grpSp>
            <p:nvGrpSpPr>
              <p:cNvPr id="146" name="Group 145">
                <a:extLst>
                  <a:ext uri="{FF2B5EF4-FFF2-40B4-BE49-F238E27FC236}">
                    <a16:creationId xmlns:a16="http://schemas.microsoft.com/office/drawing/2014/main" id="{E81C71A2-E625-8719-257A-1E490957753E}"/>
                  </a:ext>
                </a:extLst>
              </p:cNvPr>
              <p:cNvGrpSpPr/>
              <p:nvPr/>
            </p:nvGrpSpPr>
            <p:grpSpPr>
              <a:xfrm>
                <a:off x="287675" y="5523539"/>
                <a:ext cx="1670367" cy="557132"/>
                <a:chOff x="298468" y="3020143"/>
                <a:chExt cx="1670367" cy="557132"/>
              </a:xfrm>
            </p:grpSpPr>
            <p:sp>
              <p:nvSpPr>
                <p:cNvPr id="150" name="Rectangle 149">
                  <a:extLst>
                    <a:ext uri="{FF2B5EF4-FFF2-40B4-BE49-F238E27FC236}">
                      <a16:creationId xmlns:a16="http://schemas.microsoft.com/office/drawing/2014/main" id="{73752147-BCFB-6B95-D401-746871773359}"/>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1" name="TextBox 150">
                  <a:extLst>
                    <a:ext uri="{FF2B5EF4-FFF2-40B4-BE49-F238E27FC236}">
                      <a16:creationId xmlns:a16="http://schemas.microsoft.com/office/drawing/2014/main" id="{A0E35BE1-1D84-3510-8E35-B8906A46B2BF}"/>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Nels Williams</a:t>
                  </a:r>
                </a:p>
                <a:p>
                  <a:pPr algn="ctr"/>
                  <a:r>
                    <a:rPr lang="en-US" sz="1050">
                      <a:latin typeface="Aptos Display" panose="020B0004020202020204" pitchFamily="34" charset="0"/>
                    </a:rPr>
                    <a:t>Public Sector Account Rep</a:t>
                  </a:r>
                </a:p>
              </p:txBody>
            </p:sp>
          </p:grpSp>
          <p:grpSp>
            <p:nvGrpSpPr>
              <p:cNvPr id="147" name="Group 146">
                <a:extLst>
                  <a:ext uri="{FF2B5EF4-FFF2-40B4-BE49-F238E27FC236}">
                    <a16:creationId xmlns:a16="http://schemas.microsoft.com/office/drawing/2014/main" id="{0B2FC5DC-BE1A-8FDA-B749-67A04FFDF6DA}"/>
                  </a:ext>
                </a:extLst>
              </p:cNvPr>
              <p:cNvGrpSpPr/>
              <p:nvPr/>
            </p:nvGrpSpPr>
            <p:grpSpPr>
              <a:xfrm>
                <a:off x="287675" y="6170883"/>
                <a:ext cx="1670367" cy="557132"/>
                <a:chOff x="298468" y="3020143"/>
                <a:chExt cx="1670367" cy="557132"/>
              </a:xfrm>
            </p:grpSpPr>
            <p:sp>
              <p:nvSpPr>
                <p:cNvPr id="148" name="Rectangle 147">
                  <a:extLst>
                    <a:ext uri="{FF2B5EF4-FFF2-40B4-BE49-F238E27FC236}">
                      <a16:creationId xmlns:a16="http://schemas.microsoft.com/office/drawing/2014/main" id="{342BDD21-FF19-0AAF-0794-02B3ACD6E259}"/>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9" name="TextBox 148">
                  <a:extLst>
                    <a:ext uri="{FF2B5EF4-FFF2-40B4-BE49-F238E27FC236}">
                      <a16:creationId xmlns:a16="http://schemas.microsoft.com/office/drawing/2014/main" id="{A0A1A3AC-81EC-00A4-EE30-1A9440D0813F}"/>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Natalie Fitzpatrick</a:t>
                  </a:r>
                </a:p>
                <a:p>
                  <a:pPr algn="ctr"/>
                  <a:r>
                    <a:rPr lang="en-US" sz="1050">
                      <a:latin typeface="Aptos Display" panose="020B0004020202020204" pitchFamily="34" charset="0"/>
                    </a:rPr>
                    <a:t>Public Sector Account Rep</a:t>
                  </a:r>
                </a:p>
              </p:txBody>
            </p:sp>
          </p:grpSp>
        </p:grpSp>
        <p:grpSp>
          <p:nvGrpSpPr>
            <p:cNvPr id="158" name="Group 157">
              <a:extLst>
                <a:ext uri="{FF2B5EF4-FFF2-40B4-BE49-F238E27FC236}">
                  <a16:creationId xmlns:a16="http://schemas.microsoft.com/office/drawing/2014/main" id="{4E92EBAB-A9DE-2B9C-8F35-F44C8C0C8021}"/>
                </a:ext>
              </a:extLst>
            </p:cNvPr>
            <p:cNvGrpSpPr/>
            <p:nvPr/>
          </p:nvGrpSpPr>
          <p:grpSpPr>
            <a:xfrm>
              <a:off x="9747509" y="3428432"/>
              <a:ext cx="1670367" cy="1204477"/>
              <a:chOff x="287675" y="3581504"/>
              <a:chExt cx="1670367" cy="1204477"/>
            </a:xfrm>
          </p:grpSpPr>
          <p:grpSp>
            <p:nvGrpSpPr>
              <p:cNvPr id="159" name="Group 158">
                <a:extLst>
                  <a:ext uri="{FF2B5EF4-FFF2-40B4-BE49-F238E27FC236}">
                    <a16:creationId xmlns:a16="http://schemas.microsoft.com/office/drawing/2014/main" id="{B4334E59-046B-076D-2FC8-CE117D2A5FD2}"/>
                  </a:ext>
                </a:extLst>
              </p:cNvPr>
              <p:cNvGrpSpPr/>
              <p:nvPr/>
            </p:nvGrpSpPr>
            <p:grpSpPr>
              <a:xfrm>
                <a:off x="287675" y="3581504"/>
                <a:ext cx="1670367" cy="557132"/>
                <a:chOff x="298468" y="3020143"/>
                <a:chExt cx="1670367" cy="557132"/>
              </a:xfrm>
            </p:grpSpPr>
            <p:sp>
              <p:nvSpPr>
                <p:cNvPr id="172" name="Rectangle 171">
                  <a:extLst>
                    <a:ext uri="{FF2B5EF4-FFF2-40B4-BE49-F238E27FC236}">
                      <a16:creationId xmlns:a16="http://schemas.microsoft.com/office/drawing/2014/main" id="{946DDF8C-24BA-8236-0E8A-AF63B100DEF2}"/>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3" name="TextBox 172">
                  <a:extLst>
                    <a:ext uri="{FF2B5EF4-FFF2-40B4-BE49-F238E27FC236}">
                      <a16:creationId xmlns:a16="http://schemas.microsoft.com/office/drawing/2014/main" id="{BBC384B6-0DCF-E78D-8F9E-FE07CEF48330}"/>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Zarmeena Shaikh</a:t>
                  </a:r>
                </a:p>
                <a:p>
                  <a:pPr algn="ctr"/>
                  <a:r>
                    <a:rPr lang="en-US" sz="1050">
                      <a:latin typeface="Aptos Display" panose="020B0004020202020204" pitchFamily="34" charset="0"/>
                    </a:rPr>
                    <a:t>Public Sector Account Rep</a:t>
                  </a:r>
                </a:p>
              </p:txBody>
            </p:sp>
          </p:grpSp>
          <p:grpSp>
            <p:nvGrpSpPr>
              <p:cNvPr id="160" name="Group 159">
                <a:extLst>
                  <a:ext uri="{FF2B5EF4-FFF2-40B4-BE49-F238E27FC236}">
                    <a16:creationId xmlns:a16="http://schemas.microsoft.com/office/drawing/2014/main" id="{2972AB51-6ACE-E7C8-77CD-4C1665A487B4}"/>
                  </a:ext>
                </a:extLst>
              </p:cNvPr>
              <p:cNvGrpSpPr/>
              <p:nvPr/>
            </p:nvGrpSpPr>
            <p:grpSpPr>
              <a:xfrm>
                <a:off x="287675" y="4228849"/>
                <a:ext cx="1670367" cy="557132"/>
                <a:chOff x="298468" y="3020143"/>
                <a:chExt cx="1670367" cy="557132"/>
              </a:xfrm>
            </p:grpSpPr>
            <p:sp>
              <p:nvSpPr>
                <p:cNvPr id="170" name="Rectangle 169">
                  <a:extLst>
                    <a:ext uri="{FF2B5EF4-FFF2-40B4-BE49-F238E27FC236}">
                      <a16:creationId xmlns:a16="http://schemas.microsoft.com/office/drawing/2014/main" id="{9AC81D71-50BD-D160-992E-A09CB9E79D0B}"/>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1" name="TextBox 170">
                  <a:extLst>
                    <a:ext uri="{FF2B5EF4-FFF2-40B4-BE49-F238E27FC236}">
                      <a16:creationId xmlns:a16="http://schemas.microsoft.com/office/drawing/2014/main" id="{F957B7DB-7F6A-22C4-1A1F-2594F1640701}"/>
                    </a:ext>
                  </a:extLst>
                </p:cNvPr>
                <p:cNvSpPr txBox="1"/>
                <p:nvPr/>
              </p:nvSpPr>
              <p:spPr>
                <a:xfrm>
                  <a:off x="298468" y="3071341"/>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Lauren La Tour</a:t>
                  </a:r>
                </a:p>
                <a:p>
                  <a:pPr algn="ctr"/>
                  <a:r>
                    <a:rPr lang="en-US" sz="1050" dirty="0">
                      <a:latin typeface="Aptos Display" panose="020B0004020202020204" pitchFamily="34" charset="0"/>
                    </a:rPr>
                    <a:t>Public Sector Account Rep</a:t>
                  </a:r>
                </a:p>
              </p:txBody>
            </p:sp>
          </p:grpSp>
        </p:grpSp>
        <p:cxnSp>
          <p:nvCxnSpPr>
            <p:cNvPr id="18" name="Straight Connector 17">
              <a:extLst>
                <a:ext uri="{FF2B5EF4-FFF2-40B4-BE49-F238E27FC236}">
                  <a16:creationId xmlns:a16="http://schemas.microsoft.com/office/drawing/2014/main" id="{AD160C7D-524D-096A-36EB-68D7DE1D3480}"/>
                </a:ext>
              </a:extLst>
            </p:cNvPr>
            <p:cNvCxnSpPr>
              <a:cxnSpLocks/>
            </p:cNvCxnSpPr>
            <p:nvPr/>
          </p:nvCxnSpPr>
          <p:spPr>
            <a:xfrm>
              <a:off x="4224050" y="1372958"/>
              <a:ext cx="47244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itle 3">
            <a:extLst>
              <a:ext uri="{FF2B5EF4-FFF2-40B4-BE49-F238E27FC236}">
                <a16:creationId xmlns:a16="http://schemas.microsoft.com/office/drawing/2014/main" id="{D5D33828-A238-3E68-A0E1-63066FE2EB6B}"/>
              </a:ext>
            </a:extLst>
          </p:cNvPr>
          <p:cNvSpPr txBox="1">
            <a:spLocks/>
          </p:cNvSpPr>
          <p:nvPr/>
        </p:nvSpPr>
        <p:spPr>
          <a:xfrm rot="16200000">
            <a:off x="1982969" y="3334073"/>
            <a:ext cx="2224100" cy="5539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chemeClr val="bg1"/>
                </a:solidFill>
                <a:latin typeface="Museo Sans 900" panose="02000000000000000000" pitchFamily="50" charset="0"/>
              </a:rPr>
              <a:t>FOCUS 1</a:t>
            </a:r>
          </a:p>
        </p:txBody>
      </p:sp>
      <p:sp>
        <p:nvSpPr>
          <p:cNvPr id="24" name="Title 3">
            <a:extLst>
              <a:ext uri="{FF2B5EF4-FFF2-40B4-BE49-F238E27FC236}">
                <a16:creationId xmlns:a16="http://schemas.microsoft.com/office/drawing/2014/main" id="{80DA839A-112A-D276-7306-70A4B0CBE20C}"/>
              </a:ext>
            </a:extLst>
          </p:cNvPr>
          <p:cNvSpPr txBox="1">
            <a:spLocks/>
          </p:cNvSpPr>
          <p:nvPr/>
        </p:nvSpPr>
        <p:spPr>
          <a:xfrm rot="16200000">
            <a:off x="5246434" y="3334074"/>
            <a:ext cx="2224100" cy="5539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chemeClr val="bg1"/>
                </a:solidFill>
                <a:latin typeface="Museo Sans 900" panose="02000000000000000000" pitchFamily="50" charset="0"/>
              </a:rPr>
              <a:t>FOCUS 2</a:t>
            </a:r>
          </a:p>
        </p:txBody>
      </p:sp>
      <p:sp>
        <p:nvSpPr>
          <p:cNvPr id="25" name="Title 3">
            <a:extLst>
              <a:ext uri="{FF2B5EF4-FFF2-40B4-BE49-F238E27FC236}">
                <a16:creationId xmlns:a16="http://schemas.microsoft.com/office/drawing/2014/main" id="{2C823AB3-1F2D-2DA7-53BC-086D2B1B33E2}"/>
              </a:ext>
            </a:extLst>
          </p:cNvPr>
          <p:cNvSpPr txBox="1">
            <a:spLocks/>
          </p:cNvSpPr>
          <p:nvPr/>
        </p:nvSpPr>
        <p:spPr>
          <a:xfrm rot="16200000">
            <a:off x="8289365" y="3334073"/>
            <a:ext cx="2224100" cy="5539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chemeClr val="bg1"/>
                </a:solidFill>
                <a:latin typeface="Museo Sans 900" panose="02000000000000000000" pitchFamily="50" charset="0"/>
              </a:rPr>
              <a:t>FOCUS 3</a:t>
            </a:r>
          </a:p>
        </p:txBody>
      </p:sp>
      <p:sp>
        <p:nvSpPr>
          <p:cNvPr id="2" name="Rectangle 1">
            <a:extLst>
              <a:ext uri="{FF2B5EF4-FFF2-40B4-BE49-F238E27FC236}">
                <a16:creationId xmlns:a16="http://schemas.microsoft.com/office/drawing/2014/main" id="{FC797D8D-336C-5585-F685-56345AFAFC01}"/>
              </a:ext>
            </a:extLst>
          </p:cNvPr>
          <p:cNvSpPr/>
          <p:nvPr/>
        </p:nvSpPr>
        <p:spPr>
          <a:xfrm>
            <a:off x="3462284" y="5056240"/>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67AC53CA-7786-839D-37C0-FE13317864B5}"/>
              </a:ext>
            </a:extLst>
          </p:cNvPr>
          <p:cNvSpPr txBox="1"/>
          <p:nvPr/>
        </p:nvSpPr>
        <p:spPr>
          <a:xfrm>
            <a:off x="3448828" y="5107438"/>
            <a:ext cx="1656912" cy="469359"/>
          </a:xfrm>
          <a:prstGeom prst="rect">
            <a:avLst/>
          </a:prstGeom>
          <a:noFill/>
        </p:spPr>
        <p:txBody>
          <a:bodyPr wrap="square" rtlCol="0">
            <a:spAutoFit/>
          </a:bodyPr>
          <a:lstStyle/>
          <a:p>
            <a:pPr algn="ctr"/>
            <a:r>
              <a:rPr lang="en-US" sz="1400" b="1">
                <a:latin typeface="Aptos Display" panose="020B0004020202020204" pitchFamily="34" charset="0"/>
              </a:rPr>
              <a:t>Elle Yulo</a:t>
            </a:r>
          </a:p>
          <a:p>
            <a:pPr algn="ctr"/>
            <a:r>
              <a:rPr lang="en-US" sz="1050">
                <a:latin typeface="Aptos Display" panose="020B0004020202020204" pitchFamily="34" charset="0"/>
              </a:rPr>
              <a:t>Public Sector Account Rep</a:t>
            </a:r>
          </a:p>
        </p:txBody>
      </p:sp>
      <p:sp>
        <p:nvSpPr>
          <p:cNvPr id="11" name="Rectangle 10">
            <a:extLst>
              <a:ext uri="{FF2B5EF4-FFF2-40B4-BE49-F238E27FC236}">
                <a16:creationId xmlns:a16="http://schemas.microsoft.com/office/drawing/2014/main" id="{646F8635-6F3B-7B29-7A9C-50BD7205E497}"/>
              </a:ext>
            </a:extLst>
          </p:cNvPr>
          <p:cNvSpPr/>
          <p:nvPr/>
        </p:nvSpPr>
        <p:spPr>
          <a:xfrm>
            <a:off x="3462284" y="5697797"/>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E9A6A69E-7773-462A-9B4B-455D0D8598ED}"/>
              </a:ext>
            </a:extLst>
          </p:cNvPr>
          <p:cNvSpPr txBox="1"/>
          <p:nvPr/>
        </p:nvSpPr>
        <p:spPr>
          <a:xfrm>
            <a:off x="3448828" y="5748995"/>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Cameron Long</a:t>
            </a:r>
          </a:p>
          <a:p>
            <a:pPr algn="ctr"/>
            <a:r>
              <a:rPr lang="en-US" sz="1050" dirty="0">
                <a:latin typeface="Aptos Display" panose="020B0004020202020204" pitchFamily="34" charset="0"/>
              </a:rPr>
              <a:t>Public Sector Account Rep</a:t>
            </a:r>
          </a:p>
        </p:txBody>
      </p:sp>
      <p:sp>
        <p:nvSpPr>
          <p:cNvPr id="16" name="Rectangle 15">
            <a:extLst>
              <a:ext uri="{FF2B5EF4-FFF2-40B4-BE49-F238E27FC236}">
                <a16:creationId xmlns:a16="http://schemas.microsoft.com/office/drawing/2014/main" id="{452B647F-4EC3-AA12-6DB5-A259FF42CC88}"/>
              </a:ext>
            </a:extLst>
          </p:cNvPr>
          <p:cNvSpPr/>
          <p:nvPr/>
        </p:nvSpPr>
        <p:spPr>
          <a:xfrm>
            <a:off x="9769588" y="4712701"/>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E034DE39-FD70-7DAA-36EE-885AA12D2034}"/>
              </a:ext>
            </a:extLst>
          </p:cNvPr>
          <p:cNvSpPr txBox="1"/>
          <p:nvPr/>
        </p:nvSpPr>
        <p:spPr>
          <a:xfrm>
            <a:off x="9756132" y="4763899"/>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Zachary </a:t>
            </a:r>
            <a:r>
              <a:rPr lang="en-US" sz="1400" b="1" dirty="0" err="1">
                <a:latin typeface="Aptos Display" panose="020B0004020202020204" pitchFamily="34" charset="0"/>
              </a:rPr>
              <a:t>Segalewitz</a:t>
            </a:r>
            <a:endParaRPr lang="en-US" sz="1400" b="1" dirty="0">
              <a:latin typeface="Aptos Display" panose="020B0004020202020204" pitchFamily="34" charset="0"/>
            </a:endParaRPr>
          </a:p>
          <a:p>
            <a:pPr algn="ctr"/>
            <a:r>
              <a:rPr lang="en-US" sz="1050" dirty="0">
                <a:latin typeface="Aptos Display" panose="020B0004020202020204" pitchFamily="34" charset="0"/>
              </a:rPr>
              <a:t>Public Sector Account Rep</a:t>
            </a:r>
          </a:p>
        </p:txBody>
      </p:sp>
    </p:spTree>
    <p:extLst>
      <p:ext uri="{BB962C8B-B14F-4D97-AF65-F5344CB8AC3E}">
        <p14:creationId xmlns:p14="http://schemas.microsoft.com/office/powerpoint/2010/main" val="13179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EE83-B42C-8166-6CBA-972C53B4D805}"/>
            </a:ext>
          </a:extLst>
        </p:cNvPr>
        <p:cNvGrpSpPr/>
        <p:nvPr/>
      </p:nvGrpSpPr>
      <p:grpSpPr>
        <a:xfrm>
          <a:off x="0" y="0"/>
          <a:ext cx="0" cy="0"/>
          <a:chOff x="0" y="0"/>
          <a:chExt cx="0" cy="0"/>
        </a:xfrm>
      </p:grpSpPr>
      <p:cxnSp>
        <p:nvCxnSpPr>
          <p:cNvPr id="121" name="Straight Connector 120">
            <a:extLst>
              <a:ext uri="{FF2B5EF4-FFF2-40B4-BE49-F238E27FC236}">
                <a16:creationId xmlns:a16="http://schemas.microsoft.com/office/drawing/2014/main" id="{7F40074D-42EE-9F07-D9FD-1547B1F6B6B1}"/>
              </a:ext>
            </a:extLst>
          </p:cNvPr>
          <p:cNvCxnSpPr>
            <a:cxnSpLocks/>
          </p:cNvCxnSpPr>
          <p:nvPr/>
        </p:nvCxnSpPr>
        <p:spPr>
          <a:xfrm>
            <a:off x="3733488" y="2177286"/>
            <a:ext cx="0" cy="33832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986D582-5991-A64A-82EA-83DBD3525F35}"/>
              </a:ext>
            </a:extLst>
          </p:cNvPr>
          <p:cNvCxnSpPr>
            <a:cxnSpLocks/>
          </p:cNvCxnSpPr>
          <p:nvPr/>
        </p:nvCxnSpPr>
        <p:spPr>
          <a:xfrm>
            <a:off x="2878821" y="3429000"/>
            <a:ext cx="17093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770C9F-F87A-6B3A-6A34-9E687AFD41DF}"/>
              </a:ext>
            </a:extLst>
          </p:cNvPr>
          <p:cNvCxnSpPr>
            <a:cxnSpLocks/>
          </p:cNvCxnSpPr>
          <p:nvPr/>
        </p:nvCxnSpPr>
        <p:spPr>
          <a:xfrm>
            <a:off x="2891611" y="4118728"/>
            <a:ext cx="17093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AC50A41-D7C2-2FC4-C843-62BA053CED20}"/>
              </a:ext>
            </a:extLst>
          </p:cNvPr>
          <p:cNvCxnSpPr>
            <a:cxnSpLocks/>
          </p:cNvCxnSpPr>
          <p:nvPr/>
        </p:nvCxnSpPr>
        <p:spPr>
          <a:xfrm>
            <a:off x="3000251" y="4761321"/>
            <a:ext cx="17093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381C55-6C23-A2D6-407F-9585EEE7ADB3}"/>
              </a:ext>
            </a:extLst>
          </p:cNvPr>
          <p:cNvCxnSpPr>
            <a:cxnSpLocks/>
          </p:cNvCxnSpPr>
          <p:nvPr/>
        </p:nvCxnSpPr>
        <p:spPr>
          <a:xfrm>
            <a:off x="2031726" y="5554744"/>
            <a:ext cx="17093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863AD1F-2CFC-929A-FF6F-CC81A5084CFA}"/>
              </a:ext>
            </a:extLst>
          </p:cNvPr>
          <p:cNvCxnSpPr>
            <a:cxnSpLocks/>
          </p:cNvCxnSpPr>
          <p:nvPr/>
        </p:nvCxnSpPr>
        <p:spPr>
          <a:xfrm>
            <a:off x="2505116" y="4852646"/>
            <a:ext cx="0" cy="494369"/>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DE525F7-9954-AEF3-321E-2D5B6988CC3E}"/>
              </a:ext>
            </a:extLst>
          </p:cNvPr>
          <p:cNvCxnSpPr>
            <a:cxnSpLocks/>
          </p:cNvCxnSpPr>
          <p:nvPr/>
        </p:nvCxnSpPr>
        <p:spPr>
          <a:xfrm>
            <a:off x="3988083" y="2154380"/>
            <a:ext cx="6035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C682754-065E-8F91-99EE-A7200F76A2BC}"/>
              </a:ext>
            </a:extLst>
          </p:cNvPr>
          <p:cNvSpPr>
            <a:spLocks noGrp="1"/>
          </p:cNvSpPr>
          <p:nvPr>
            <p:ph type="title"/>
          </p:nvPr>
        </p:nvSpPr>
        <p:spPr>
          <a:xfrm>
            <a:off x="371352" y="280068"/>
            <a:ext cx="10515600" cy="614120"/>
          </a:xfrm>
        </p:spPr>
        <p:txBody>
          <a:bodyPr>
            <a:normAutofit/>
          </a:bodyPr>
          <a:lstStyle/>
          <a:p>
            <a:r>
              <a:rPr lang="en-US" sz="3200">
                <a:solidFill>
                  <a:schemeClr val="bg1"/>
                </a:solidFill>
                <a:latin typeface="Museo Sans 900" panose="02000000000000000000" pitchFamily="50" charset="0"/>
              </a:rPr>
              <a:t>Enterprise Sales Team</a:t>
            </a:r>
          </a:p>
        </p:txBody>
      </p:sp>
      <p:pic>
        <p:nvPicPr>
          <p:cNvPr id="6" name="Picture 2">
            <a:extLst>
              <a:ext uri="{FF2B5EF4-FFF2-40B4-BE49-F238E27FC236}">
                <a16:creationId xmlns:a16="http://schemas.microsoft.com/office/drawing/2014/main" id="{2963FA1A-0FAC-9194-7BED-C71691BE2F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724" y="-547423"/>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36CFE97-724A-9EFA-D9DD-0EBA116138F3}"/>
              </a:ext>
            </a:extLst>
          </p:cNvPr>
          <p:cNvGrpSpPr/>
          <p:nvPr/>
        </p:nvGrpSpPr>
        <p:grpSpPr>
          <a:xfrm>
            <a:off x="5129841" y="296194"/>
            <a:ext cx="1791094" cy="1866470"/>
            <a:chOff x="5447699" y="726673"/>
            <a:chExt cx="1791094" cy="1866470"/>
          </a:xfrm>
        </p:grpSpPr>
        <p:cxnSp>
          <p:nvCxnSpPr>
            <p:cNvPr id="76" name="Straight Connector 75">
              <a:extLst>
                <a:ext uri="{FF2B5EF4-FFF2-40B4-BE49-F238E27FC236}">
                  <a16:creationId xmlns:a16="http://schemas.microsoft.com/office/drawing/2014/main" id="{C4ED9A51-DC7B-C24C-7B3F-F238A54B69F3}"/>
                </a:ext>
              </a:extLst>
            </p:cNvPr>
            <p:cNvCxnSpPr>
              <a:cxnSpLocks/>
            </p:cNvCxnSpPr>
            <p:nvPr/>
          </p:nvCxnSpPr>
          <p:spPr>
            <a:xfrm>
              <a:off x="6329880" y="1221543"/>
              <a:ext cx="0" cy="1371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8D2079E-C18E-1C93-0D47-937C8A6A03AB}"/>
                </a:ext>
              </a:extLst>
            </p:cNvPr>
            <p:cNvGrpSpPr/>
            <p:nvPr/>
          </p:nvGrpSpPr>
          <p:grpSpPr>
            <a:xfrm>
              <a:off x="5447699" y="726673"/>
              <a:ext cx="1791094" cy="763571"/>
              <a:chOff x="4685120" y="1659117"/>
              <a:chExt cx="1791094" cy="763571"/>
            </a:xfrm>
          </p:grpSpPr>
          <p:sp>
            <p:nvSpPr>
              <p:cNvPr id="9" name="Rectangle 8">
                <a:extLst>
                  <a:ext uri="{FF2B5EF4-FFF2-40B4-BE49-F238E27FC236}">
                    <a16:creationId xmlns:a16="http://schemas.microsoft.com/office/drawing/2014/main" id="{49191E9F-2E68-87A8-36B9-B5F93F6DC9BC}"/>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2044AC-C73A-9981-BA46-4DD8B4BE2D0E}"/>
                  </a:ext>
                </a:extLst>
              </p:cNvPr>
              <p:cNvSpPr txBox="1"/>
              <p:nvPr/>
            </p:nvSpPr>
            <p:spPr>
              <a:xfrm>
                <a:off x="4685120" y="1767654"/>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Chris Harvey</a:t>
                </a:r>
              </a:p>
              <a:p>
                <a:pPr algn="ctr"/>
                <a:r>
                  <a:rPr lang="en-US" sz="1400">
                    <a:solidFill>
                      <a:schemeClr val="bg1"/>
                    </a:solidFill>
                    <a:latin typeface="Aptos Display" panose="020B0004020202020204" pitchFamily="34" charset="0"/>
                  </a:rPr>
                  <a:t>CRO</a:t>
                </a:r>
              </a:p>
            </p:txBody>
          </p:sp>
        </p:grpSp>
        <p:grpSp>
          <p:nvGrpSpPr>
            <p:cNvPr id="2" name="Group 1">
              <a:extLst>
                <a:ext uri="{FF2B5EF4-FFF2-40B4-BE49-F238E27FC236}">
                  <a16:creationId xmlns:a16="http://schemas.microsoft.com/office/drawing/2014/main" id="{CC765B3C-5A27-98F0-9019-CB549B4DA2F6}"/>
                </a:ext>
              </a:extLst>
            </p:cNvPr>
            <p:cNvGrpSpPr/>
            <p:nvPr/>
          </p:nvGrpSpPr>
          <p:grpSpPr>
            <a:xfrm>
              <a:off x="5447699" y="1668842"/>
              <a:ext cx="1791092" cy="688803"/>
              <a:chOff x="177164" y="3396880"/>
              <a:chExt cx="1399632" cy="881401"/>
            </a:xfrm>
          </p:grpSpPr>
          <p:sp>
            <p:nvSpPr>
              <p:cNvPr id="3" name="Rectangle 2">
                <a:extLst>
                  <a:ext uri="{FF2B5EF4-FFF2-40B4-BE49-F238E27FC236}">
                    <a16:creationId xmlns:a16="http://schemas.microsoft.com/office/drawing/2014/main" id="{3F62AE00-6F3F-D3EC-1A46-0CD886D162ED}"/>
                  </a:ext>
                </a:extLst>
              </p:cNvPr>
              <p:cNvSpPr/>
              <p:nvPr/>
            </p:nvSpPr>
            <p:spPr>
              <a:xfrm>
                <a:off x="177164" y="3396880"/>
                <a:ext cx="1388358" cy="881401"/>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99250F2A-9F22-7D07-196F-92F0AA5459FC}"/>
                  </a:ext>
                </a:extLst>
              </p:cNvPr>
              <p:cNvSpPr txBox="1"/>
              <p:nvPr/>
            </p:nvSpPr>
            <p:spPr>
              <a:xfrm>
                <a:off x="188437" y="3509796"/>
                <a:ext cx="1388359" cy="630136"/>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Ryan Gilhooley</a:t>
                </a:r>
              </a:p>
              <a:p>
                <a:pPr algn="ctr"/>
                <a:r>
                  <a:rPr lang="en-US" sz="1200">
                    <a:solidFill>
                      <a:schemeClr val="bg1"/>
                    </a:solidFill>
                    <a:latin typeface="Aptos Display" panose="020B0004020202020204" pitchFamily="34" charset="0"/>
                  </a:rPr>
                  <a:t>Senior Director of Sales</a:t>
                </a:r>
              </a:p>
            </p:txBody>
          </p:sp>
        </p:grpSp>
      </p:grpSp>
      <p:grpSp>
        <p:nvGrpSpPr>
          <p:cNvPr id="19" name="Group 18">
            <a:extLst>
              <a:ext uri="{FF2B5EF4-FFF2-40B4-BE49-F238E27FC236}">
                <a16:creationId xmlns:a16="http://schemas.microsoft.com/office/drawing/2014/main" id="{EB2A9E08-9281-BBA8-34EA-A26F45D5F4EC}"/>
              </a:ext>
            </a:extLst>
          </p:cNvPr>
          <p:cNvGrpSpPr/>
          <p:nvPr/>
        </p:nvGrpSpPr>
        <p:grpSpPr>
          <a:xfrm>
            <a:off x="2876966" y="1862470"/>
            <a:ext cx="1818002" cy="557132"/>
            <a:chOff x="298468" y="3020143"/>
            <a:chExt cx="1670367" cy="557132"/>
          </a:xfrm>
        </p:grpSpPr>
        <p:sp>
          <p:nvSpPr>
            <p:cNvPr id="20" name="Rectangle 19">
              <a:extLst>
                <a:ext uri="{FF2B5EF4-FFF2-40B4-BE49-F238E27FC236}">
                  <a16:creationId xmlns:a16="http://schemas.microsoft.com/office/drawing/2014/main" id="{998953EB-2CF6-E914-53F9-446260343945}"/>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D0FFA81C-9012-68F6-3389-0F568F34D9D2}"/>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Jamie Mangum</a:t>
              </a:r>
            </a:p>
            <a:p>
              <a:pPr algn="ctr"/>
              <a:r>
                <a:rPr lang="en-US" sz="1050">
                  <a:solidFill>
                    <a:schemeClr val="bg1"/>
                  </a:solidFill>
                  <a:latin typeface="Aptos Display" panose="020B0004020202020204" pitchFamily="34" charset="0"/>
                </a:rPr>
                <a:t>Senior Sales Director</a:t>
              </a:r>
            </a:p>
          </p:txBody>
        </p:sp>
      </p:grpSp>
      <p:grpSp>
        <p:nvGrpSpPr>
          <p:cNvPr id="25" name="Group 24">
            <a:extLst>
              <a:ext uri="{FF2B5EF4-FFF2-40B4-BE49-F238E27FC236}">
                <a16:creationId xmlns:a16="http://schemas.microsoft.com/office/drawing/2014/main" id="{B3BDFA22-3612-EA7F-0C74-303F0ED4C8B5}"/>
              </a:ext>
            </a:extLst>
          </p:cNvPr>
          <p:cNvGrpSpPr/>
          <p:nvPr/>
        </p:nvGrpSpPr>
        <p:grpSpPr>
          <a:xfrm>
            <a:off x="7757137" y="1853311"/>
            <a:ext cx="1818003" cy="1312148"/>
            <a:chOff x="7062007" y="1853311"/>
            <a:chExt cx="1818003" cy="1312148"/>
          </a:xfrm>
        </p:grpSpPr>
        <p:cxnSp>
          <p:nvCxnSpPr>
            <p:cNvPr id="18" name="Straight Connector 17">
              <a:extLst>
                <a:ext uri="{FF2B5EF4-FFF2-40B4-BE49-F238E27FC236}">
                  <a16:creationId xmlns:a16="http://schemas.microsoft.com/office/drawing/2014/main" id="{F9B7A25A-2F9F-54F3-BA63-0CDC69AF31B4}"/>
                </a:ext>
              </a:extLst>
            </p:cNvPr>
            <p:cNvCxnSpPr>
              <a:cxnSpLocks/>
            </p:cNvCxnSpPr>
            <p:nvPr/>
          </p:nvCxnSpPr>
          <p:spPr>
            <a:xfrm>
              <a:off x="7964281" y="2328293"/>
              <a:ext cx="0" cy="4743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D54AEEA-C5E6-78AC-9254-AF6FA75AB0C6}"/>
                </a:ext>
              </a:extLst>
            </p:cNvPr>
            <p:cNvGrpSpPr/>
            <p:nvPr/>
          </p:nvGrpSpPr>
          <p:grpSpPr>
            <a:xfrm>
              <a:off x="7068249" y="1853311"/>
              <a:ext cx="1791092" cy="557132"/>
              <a:chOff x="298468" y="3020143"/>
              <a:chExt cx="1670367" cy="557132"/>
            </a:xfrm>
          </p:grpSpPr>
          <p:sp>
            <p:nvSpPr>
              <p:cNvPr id="43" name="Rectangle 42">
                <a:extLst>
                  <a:ext uri="{FF2B5EF4-FFF2-40B4-BE49-F238E27FC236}">
                    <a16:creationId xmlns:a16="http://schemas.microsoft.com/office/drawing/2014/main" id="{D929CB97-DDC3-9808-B644-42C54524E1E3}"/>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TextBox 43">
                <a:extLst>
                  <a:ext uri="{FF2B5EF4-FFF2-40B4-BE49-F238E27FC236}">
                    <a16:creationId xmlns:a16="http://schemas.microsoft.com/office/drawing/2014/main" id="{55C16213-7C84-C9F2-730C-2E936249BB3E}"/>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John Todd</a:t>
                </a:r>
              </a:p>
              <a:p>
                <a:pPr algn="ctr"/>
                <a:r>
                  <a:rPr lang="en-US" sz="1050">
                    <a:solidFill>
                      <a:schemeClr val="bg1"/>
                    </a:solidFill>
                    <a:latin typeface="Aptos Display" panose="020B0004020202020204" pitchFamily="34" charset="0"/>
                  </a:rPr>
                  <a:t>Enterprise Renewals Leader</a:t>
                </a:r>
              </a:p>
            </p:txBody>
          </p:sp>
        </p:grpSp>
        <p:grpSp>
          <p:nvGrpSpPr>
            <p:cNvPr id="108" name="Group 107">
              <a:extLst>
                <a:ext uri="{FF2B5EF4-FFF2-40B4-BE49-F238E27FC236}">
                  <a16:creationId xmlns:a16="http://schemas.microsoft.com/office/drawing/2014/main" id="{C1199BA5-9F8B-4005-10B0-EBD9500C59BB}"/>
                </a:ext>
              </a:extLst>
            </p:cNvPr>
            <p:cNvGrpSpPr/>
            <p:nvPr/>
          </p:nvGrpSpPr>
          <p:grpSpPr>
            <a:xfrm>
              <a:off x="7062007" y="2608327"/>
              <a:ext cx="1818003" cy="557132"/>
              <a:chOff x="2197460" y="3490062"/>
              <a:chExt cx="1818003" cy="557132"/>
            </a:xfrm>
          </p:grpSpPr>
          <p:sp>
            <p:nvSpPr>
              <p:cNvPr id="109" name="Rectangle 108">
                <a:extLst>
                  <a:ext uri="{FF2B5EF4-FFF2-40B4-BE49-F238E27FC236}">
                    <a16:creationId xmlns:a16="http://schemas.microsoft.com/office/drawing/2014/main" id="{3AB6F777-F1B6-8BFF-8C64-1AAD3F7D34F4}"/>
                  </a:ext>
                </a:extLst>
              </p:cNvPr>
              <p:cNvSpPr/>
              <p:nvPr/>
            </p:nvSpPr>
            <p:spPr>
              <a:xfrm>
                <a:off x="2210916" y="3490062"/>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0" name="TextBox 109">
                <a:extLst>
                  <a:ext uri="{FF2B5EF4-FFF2-40B4-BE49-F238E27FC236}">
                    <a16:creationId xmlns:a16="http://schemas.microsoft.com/office/drawing/2014/main" id="{AA84AED1-D768-FB33-6A61-410D480BEC8D}"/>
                  </a:ext>
                </a:extLst>
              </p:cNvPr>
              <p:cNvSpPr txBox="1"/>
              <p:nvPr/>
            </p:nvSpPr>
            <p:spPr>
              <a:xfrm>
                <a:off x="2197460" y="3541260"/>
                <a:ext cx="1804548" cy="469359"/>
              </a:xfrm>
              <a:prstGeom prst="rect">
                <a:avLst/>
              </a:prstGeom>
              <a:noFill/>
            </p:spPr>
            <p:txBody>
              <a:bodyPr wrap="square" rtlCol="0">
                <a:spAutoFit/>
              </a:bodyPr>
              <a:lstStyle/>
              <a:p>
                <a:pPr algn="ctr"/>
                <a:r>
                  <a:rPr lang="en-US" sz="1400" b="1">
                    <a:latin typeface="Aptos Display" panose="020B0004020202020204" pitchFamily="34" charset="0"/>
                  </a:rPr>
                  <a:t>Caleb Lokey</a:t>
                </a:r>
              </a:p>
              <a:p>
                <a:pPr algn="ctr"/>
                <a:r>
                  <a:rPr lang="en-US" sz="1050">
                    <a:latin typeface="Aptos Display" panose="020B0004020202020204" pitchFamily="34" charset="0"/>
                  </a:rPr>
                  <a:t>Senior IBM Renewals Rep</a:t>
                </a:r>
              </a:p>
            </p:txBody>
          </p:sp>
        </p:grpSp>
      </p:grpSp>
      <p:grpSp>
        <p:nvGrpSpPr>
          <p:cNvPr id="24" name="Group 23">
            <a:extLst>
              <a:ext uri="{FF2B5EF4-FFF2-40B4-BE49-F238E27FC236}">
                <a16:creationId xmlns:a16="http://schemas.microsoft.com/office/drawing/2014/main" id="{F7B2D132-05D8-66BC-1270-0FE920E4397B}"/>
              </a:ext>
            </a:extLst>
          </p:cNvPr>
          <p:cNvGrpSpPr/>
          <p:nvPr/>
        </p:nvGrpSpPr>
        <p:grpSpPr>
          <a:xfrm>
            <a:off x="9861210" y="1862470"/>
            <a:ext cx="1818003" cy="1617692"/>
            <a:chOff x="9324702" y="1862470"/>
            <a:chExt cx="1818003" cy="1617692"/>
          </a:xfrm>
        </p:grpSpPr>
        <p:cxnSp>
          <p:nvCxnSpPr>
            <p:cNvPr id="21" name="Straight Connector 20">
              <a:extLst>
                <a:ext uri="{FF2B5EF4-FFF2-40B4-BE49-F238E27FC236}">
                  <a16:creationId xmlns:a16="http://schemas.microsoft.com/office/drawing/2014/main" id="{18682F91-9058-AACE-B8E2-62D9359DDFEB}"/>
                </a:ext>
              </a:extLst>
            </p:cNvPr>
            <p:cNvCxnSpPr>
              <a:cxnSpLocks/>
            </p:cNvCxnSpPr>
            <p:nvPr/>
          </p:nvCxnSpPr>
          <p:spPr>
            <a:xfrm>
              <a:off x="10213034" y="2200002"/>
              <a:ext cx="0" cy="12801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1663EECE-498D-5845-59EB-8E6A5A930041}"/>
                </a:ext>
              </a:extLst>
            </p:cNvPr>
            <p:cNvGrpSpPr/>
            <p:nvPr/>
          </p:nvGrpSpPr>
          <p:grpSpPr>
            <a:xfrm>
              <a:off x="9324702" y="2608327"/>
              <a:ext cx="1818003" cy="557132"/>
              <a:chOff x="2197460" y="3490062"/>
              <a:chExt cx="1818003" cy="557132"/>
            </a:xfrm>
          </p:grpSpPr>
          <p:sp>
            <p:nvSpPr>
              <p:cNvPr id="55" name="Rectangle 54">
                <a:extLst>
                  <a:ext uri="{FF2B5EF4-FFF2-40B4-BE49-F238E27FC236}">
                    <a16:creationId xmlns:a16="http://schemas.microsoft.com/office/drawing/2014/main" id="{C8156599-7F74-8985-2F5D-E792330265FF}"/>
                  </a:ext>
                </a:extLst>
              </p:cNvPr>
              <p:cNvSpPr/>
              <p:nvPr/>
            </p:nvSpPr>
            <p:spPr>
              <a:xfrm>
                <a:off x="2210916" y="3490062"/>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TextBox 64">
                <a:extLst>
                  <a:ext uri="{FF2B5EF4-FFF2-40B4-BE49-F238E27FC236}">
                    <a16:creationId xmlns:a16="http://schemas.microsoft.com/office/drawing/2014/main" id="{5AF09180-89F4-7039-12A8-66CCD7371E44}"/>
                  </a:ext>
                </a:extLst>
              </p:cNvPr>
              <p:cNvSpPr txBox="1"/>
              <p:nvPr/>
            </p:nvSpPr>
            <p:spPr>
              <a:xfrm>
                <a:off x="2197460" y="3541260"/>
                <a:ext cx="1804548" cy="469359"/>
              </a:xfrm>
              <a:prstGeom prst="rect">
                <a:avLst/>
              </a:prstGeom>
              <a:noFill/>
            </p:spPr>
            <p:txBody>
              <a:bodyPr wrap="square" rtlCol="0">
                <a:spAutoFit/>
              </a:bodyPr>
              <a:lstStyle/>
              <a:p>
                <a:pPr algn="ctr"/>
                <a:r>
                  <a:rPr lang="en-US" sz="1400" b="1">
                    <a:latin typeface="Aptos Display" panose="020B0004020202020204" pitchFamily="34" charset="0"/>
                  </a:rPr>
                  <a:t>Joseph Hazzouri</a:t>
                </a:r>
              </a:p>
              <a:p>
                <a:pPr algn="ctr"/>
                <a:r>
                  <a:rPr lang="en-US" sz="1050">
                    <a:latin typeface="Aptos Display" panose="020B0004020202020204" pitchFamily="34" charset="0"/>
                  </a:rPr>
                  <a:t>IBM/HCL Account Rep</a:t>
                </a:r>
              </a:p>
            </p:txBody>
          </p:sp>
        </p:grpSp>
        <p:grpSp>
          <p:nvGrpSpPr>
            <p:cNvPr id="7" name="Group 6">
              <a:extLst>
                <a:ext uri="{FF2B5EF4-FFF2-40B4-BE49-F238E27FC236}">
                  <a16:creationId xmlns:a16="http://schemas.microsoft.com/office/drawing/2014/main" id="{465B1FD3-C63E-F74D-7286-3FFEDA7BD2CD}"/>
                </a:ext>
              </a:extLst>
            </p:cNvPr>
            <p:cNvGrpSpPr/>
            <p:nvPr/>
          </p:nvGrpSpPr>
          <p:grpSpPr>
            <a:xfrm>
              <a:off x="9324702" y="1862470"/>
              <a:ext cx="1791092" cy="557132"/>
              <a:chOff x="298468" y="3020143"/>
              <a:chExt cx="1670367" cy="557132"/>
            </a:xfrm>
          </p:grpSpPr>
          <p:sp>
            <p:nvSpPr>
              <p:cNvPr id="11" name="Rectangle 10">
                <a:extLst>
                  <a:ext uri="{FF2B5EF4-FFF2-40B4-BE49-F238E27FC236}">
                    <a16:creationId xmlns:a16="http://schemas.microsoft.com/office/drawing/2014/main" id="{8AFE0F42-ECCA-A8E2-4439-0BD1F5D69BDF}"/>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5A38A07F-47D6-6A06-8212-74B50AAE2118}"/>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Gordon Bradley</a:t>
                </a:r>
              </a:p>
              <a:p>
                <a:pPr algn="ctr"/>
                <a:r>
                  <a:rPr lang="en-US" sz="1050">
                    <a:solidFill>
                      <a:schemeClr val="bg1"/>
                    </a:solidFill>
                    <a:latin typeface="Aptos Display" panose="020B0004020202020204" pitchFamily="34" charset="0"/>
                  </a:rPr>
                  <a:t>HCL Team Lead</a:t>
                </a:r>
              </a:p>
            </p:txBody>
          </p:sp>
        </p:grpSp>
      </p:grpSp>
      <p:grpSp>
        <p:nvGrpSpPr>
          <p:cNvPr id="30" name="Group 29">
            <a:extLst>
              <a:ext uri="{FF2B5EF4-FFF2-40B4-BE49-F238E27FC236}">
                <a16:creationId xmlns:a16="http://schemas.microsoft.com/office/drawing/2014/main" id="{6A34E328-DCAB-DEE0-DCC6-B86CFFCE2255}"/>
              </a:ext>
            </a:extLst>
          </p:cNvPr>
          <p:cNvGrpSpPr/>
          <p:nvPr/>
        </p:nvGrpSpPr>
        <p:grpSpPr>
          <a:xfrm>
            <a:off x="1615959" y="3854079"/>
            <a:ext cx="1818003" cy="743695"/>
            <a:chOff x="264398" y="3656274"/>
            <a:chExt cx="1818003" cy="743695"/>
          </a:xfrm>
        </p:grpSpPr>
        <p:sp>
          <p:nvSpPr>
            <p:cNvPr id="15" name="Rectangle 14">
              <a:extLst>
                <a:ext uri="{FF2B5EF4-FFF2-40B4-BE49-F238E27FC236}">
                  <a16:creationId xmlns:a16="http://schemas.microsoft.com/office/drawing/2014/main" id="{ADF6D821-0897-106C-9B48-9C6F16E17797}"/>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F3C42012-D6E9-848A-AB99-793826CAB2A4}"/>
                </a:ext>
              </a:extLst>
            </p:cNvPr>
            <p:cNvSpPr txBox="1"/>
            <p:nvPr/>
          </p:nvSpPr>
          <p:spPr>
            <a:xfrm>
              <a:off x="264398" y="3707472"/>
              <a:ext cx="1804548" cy="692497"/>
            </a:xfrm>
            <a:prstGeom prst="rect">
              <a:avLst/>
            </a:prstGeom>
            <a:noFill/>
          </p:spPr>
          <p:txBody>
            <a:bodyPr wrap="square" rtlCol="0">
              <a:spAutoFit/>
            </a:bodyPr>
            <a:lstStyle/>
            <a:p>
              <a:pPr algn="ctr"/>
              <a:r>
                <a:rPr lang="en-US" sz="1400" b="1">
                  <a:latin typeface="Aptos Display" panose="020B0004020202020204" pitchFamily="34" charset="0"/>
                </a:rPr>
                <a:t>Caitlin Brinkley</a:t>
              </a:r>
            </a:p>
            <a:p>
              <a:pPr algn="ctr"/>
              <a:r>
                <a:rPr lang="en-US" sz="1100">
                  <a:latin typeface="Aptos Display" panose="020B0004020202020204" pitchFamily="34" charset="0"/>
                </a:rPr>
                <a:t>IBM Senior Sales Executive</a:t>
              </a:r>
            </a:p>
            <a:p>
              <a:pPr algn="ctr"/>
              <a:endParaRPr lang="en-US" sz="1400" b="1">
                <a:latin typeface="Aptos Display" panose="020B0004020202020204" pitchFamily="34" charset="0"/>
              </a:endParaRPr>
            </a:p>
          </p:txBody>
        </p:sp>
      </p:grpSp>
      <p:grpSp>
        <p:nvGrpSpPr>
          <p:cNvPr id="31" name="Group 30">
            <a:extLst>
              <a:ext uri="{FF2B5EF4-FFF2-40B4-BE49-F238E27FC236}">
                <a16:creationId xmlns:a16="http://schemas.microsoft.com/office/drawing/2014/main" id="{44542899-DC83-3A6D-2446-243906D6D621}"/>
              </a:ext>
            </a:extLst>
          </p:cNvPr>
          <p:cNvGrpSpPr/>
          <p:nvPr/>
        </p:nvGrpSpPr>
        <p:grpSpPr>
          <a:xfrm>
            <a:off x="1615959" y="3165459"/>
            <a:ext cx="1818003" cy="557132"/>
            <a:chOff x="264398" y="3656274"/>
            <a:chExt cx="1818003" cy="557132"/>
          </a:xfrm>
        </p:grpSpPr>
        <p:sp>
          <p:nvSpPr>
            <p:cNvPr id="32" name="Rectangle 31">
              <a:extLst>
                <a:ext uri="{FF2B5EF4-FFF2-40B4-BE49-F238E27FC236}">
                  <a16:creationId xmlns:a16="http://schemas.microsoft.com/office/drawing/2014/main" id="{F92BF363-DB53-60FE-F0BD-EDF6F958804F}"/>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extBox 32">
              <a:extLst>
                <a:ext uri="{FF2B5EF4-FFF2-40B4-BE49-F238E27FC236}">
                  <a16:creationId xmlns:a16="http://schemas.microsoft.com/office/drawing/2014/main" id="{FC158DEF-01C9-FB76-3E03-F3649F57FB57}"/>
                </a:ext>
              </a:extLst>
            </p:cNvPr>
            <p:cNvSpPr txBox="1"/>
            <p:nvPr/>
          </p:nvSpPr>
          <p:spPr>
            <a:xfrm>
              <a:off x="264398" y="3707472"/>
              <a:ext cx="1804548" cy="469359"/>
            </a:xfrm>
            <a:prstGeom prst="rect">
              <a:avLst/>
            </a:prstGeom>
            <a:noFill/>
          </p:spPr>
          <p:txBody>
            <a:bodyPr wrap="square" rtlCol="0">
              <a:spAutoFit/>
            </a:bodyPr>
            <a:lstStyle/>
            <a:p>
              <a:pPr algn="ctr"/>
              <a:r>
                <a:rPr lang="en-US" sz="1400" b="1">
                  <a:latin typeface="Aptos Display" panose="020B0004020202020204" pitchFamily="34" charset="0"/>
                </a:rPr>
                <a:t>Bob Ferrari</a:t>
              </a:r>
            </a:p>
            <a:p>
              <a:pPr algn="ctr"/>
              <a:r>
                <a:rPr lang="en-US" sz="1050">
                  <a:latin typeface="Aptos Display" panose="020B0004020202020204" pitchFamily="34" charset="0"/>
                </a:rPr>
                <a:t>IBM FSI Director</a:t>
              </a:r>
            </a:p>
          </p:txBody>
        </p:sp>
      </p:grpSp>
      <p:grpSp>
        <p:nvGrpSpPr>
          <p:cNvPr id="34" name="Group 33">
            <a:extLst>
              <a:ext uri="{FF2B5EF4-FFF2-40B4-BE49-F238E27FC236}">
                <a16:creationId xmlns:a16="http://schemas.microsoft.com/office/drawing/2014/main" id="{12465301-954F-6B72-81E3-3C6084A2F54B}"/>
              </a:ext>
            </a:extLst>
          </p:cNvPr>
          <p:cNvGrpSpPr/>
          <p:nvPr/>
        </p:nvGrpSpPr>
        <p:grpSpPr>
          <a:xfrm>
            <a:off x="1615959" y="5231319"/>
            <a:ext cx="1818003" cy="557132"/>
            <a:chOff x="264398" y="3656274"/>
            <a:chExt cx="1818003" cy="557132"/>
          </a:xfrm>
        </p:grpSpPr>
        <p:sp>
          <p:nvSpPr>
            <p:cNvPr id="35" name="Rectangle 34">
              <a:extLst>
                <a:ext uri="{FF2B5EF4-FFF2-40B4-BE49-F238E27FC236}">
                  <a16:creationId xmlns:a16="http://schemas.microsoft.com/office/drawing/2014/main" id="{044E890B-617C-8310-26BD-DDF6F344D177}"/>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a:extLst>
                <a:ext uri="{FF2B5EF4-FFF2-40B4-BE49-F238E27FC236}">
                  <a16:creationId xmlns:a16="http://schemas.microsoft.com/office/drawing/2014/main" id="{58B93E78-87A0-3622-8BF7-9B074C4E0DCD}"/>
                </a:ext>
              </a:extLst>
            </p:cNvPr>
            <p:cNvSpPr txBox="1"/>
            <p:nvPr/>
          </p:nvSpPr>
          <p:spPr>
            <a:xfrm>
              <a:off x="264398" y="3707472"/>
              <a:ext cx="1804548" cy="469359"/>
            </a:xfrm>
            <a:prstGeom prst="rect">
              <a:avLst/>
            </a:prstGeom>
            <a:noFill/>
          </p:spPr>
          <p:txBody>
            <a:bodyPr wrap="square" rtlCol="0">
              <a:spAutoFit/>
            </a:bodyPr>
            <a:lstStyle/>
            <a:p>
              <a:pPr algn="ctr"/>
              <a:r>
                <a:rPr lang="en-US" sz="1400" b="1">
                  <a:latin typeface="Aptos Display" panose="020B0004020202020204" pitchFamily="34" charset="0"/>
                </a:rPr>
                <a:t>Jim Bonfils</a:t>
              </a:r>
            </a:p>
            <a:p>
              <a:pPr algn="ctr"/>
              <a:r>
                <a:rPr lang="en-US" sz="1050">
                  <a:latin typeface="Aptos Display" panose="020B0004020202020204" pitchFamily="34" charset="0"/>
                </a:rPr>
                <a:t>Storage Sales Director</a:t>
              </a:r>
            </a:p>
          </p:txBody>
        </p:sp>
      </p:grpSp>
      <p:grpSp>
        <p:nvGrpSpPr>
          <p:cNvPr id="37" name="Group 36">
            <a:extLst>
              <a:ext uri="{FF2B5EF4-FFF2-40B4-BE49-F238E27FC236}">
                <a16:creationId xmlns:a16="http://schemas.microsoft.com/office/drawing/2014/main" id="{067B8F21-BE01-28A7-07D7-000AD7090791}"/>
              </a:ext>
            </a:extLst>
          </p:cNvPr>
          <p:cNvGrpSpPr/>
          <p:nvPr/>
        </p:nvGrpSpPr>
        <p:grpSpPr>
          <a:xfrm>
            <a:off x="1615959" y="4542699"/>
            <a:ext cx="1818003" cy="557132"/>
            <a:chOff x="264398" y="3656274"/>
            <a:chExt cx="1818003" cy="557132"/>
          </a:xfrm>
        </p:grpSpPr>
        <p:sp>
          <p:nvSpPr>
            <p:cNvPr id="38" name="Rectangle 37">
              <a:extLst>
                <a:ext uri="{FF2B5EF4-FFF2-40B4-BE49-F238E27FC236}">
                  <a16:creationId xmlns:a16="http://schemas.microsoft.com/office/drawing/2014/main" id="{53A78F47-7F53-9AF0-48AB-339A5E7FE921}"/>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TextBox 38">
              <a:extLst>
                <a:ext uri="{FF2B5EF4-FFF2-40B4-BE49-F238E27FC236}">
                  <a16:creationId xmlns:a16="http://schemas.microsoft.com/office/drawing/2014/main" id="{C3877E95-473E-261B-927F-4536DDB4E871}"/>
                </a:ext>
              </a:extLst>
            </p:cNvPr>
            <p:cNvSpPr txBox="1"/>
            <p:nvPr/>
          </p:nvSpPr>
          <p:spPr>
            <a:xfrm>
              <a:off x="264398" y="3707472"/>
              <a:ext cx="1804548" cy="477054"/>
            </a:xfrm>
            <a:prstGeom prst="rect">
              <a:avLst/>
            </a:prstGeom>
            <a:noFill/>
          </p:spPr>
          <p:txBody>
            <a:bodyPr wrap="square" rtlCol="0">
              <a:spAutoFit/>
            </a:bodyPr>
            <a:lstStyle/>
            <a:p>
              <a:pPr algn="ctr"/>
              <a:r>
                <a:rPr lang="en-US" sz="1400" b="1">
                  <a:latin typeface="Aptos Display" panose="020B0004020202020204" pitchFamily="34" charset="0"/>
                </a:rPr>
                <a:t>Michael Morgan</a:t>
              </a:r>
            </a:p>
            <a:p>
              <a:pPr algn="ctr"/>
              <a:r>
                <a:rPr lang="en-US" sz="1050">
                  <a:latin typeface="Aptos Display" panose="020B0004020202020204" pitchFamily="34" charset="0"/>
                </a:rPr>
                <a:t>IBM Senior Sales Executive</a:t>
              </a:r>
            </a:p>
          </p:txBody>
        </p:sp>
      </p:grpSp>
      <p:grpSp>
        <p:nvGrpSpPr>
          <p:cNvPr id="52" name="Group 51">
            <a:extLst>
              <a:ext uri="{FF2B5EF4-FFF2-40B4-BE49-F238E27FC236}">
                <a16:creationId xmlns:a16="http://schemas.microsoft.com/office/drawing/2014/main" id="{47E30862-39AF-6132-70AD-5C1F043FE977}"/>
              </a:ext>
            </a:extLst>
          </p:cNvPr>
          <p:cNvGrpSpPr/>
          <p:nvPr/>
        </p:nvGrpSpPr>
        <p:grpSpPr>
          <a:xfrm>
            <a:off x="4033015" y="3854079"/>
            <a:ext cx="1818003" cy="557132"/>
            <a:chOff x="264398" y="3656274"/>
            <a:chExt cx="1818003" cy="557132"/>
          </a:xfrm>
        </p:grpSpPr>
        <p:sp>
          <p:nvSpPr>
            <p:cNvPr id="53" name="Rectangle 52">
              <a:extLst>
                <a:ext uri="{FF2B5EF4-FFF2-40B4-BE49-F238E27FC236}">
                  <a16:creationId xmlns:a16="http://schemas.microsoft.com/office/drawing/2014/main" id="{243D5A7F-84DA-340C-0E0C-FD35C38BB76D}"/>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TextBox 55">
              <a:extLst>
                <a:ext uri="{FF2B5EF4-FFF2-40B4-BE49-F238E27FC236}">
                  <a16:creationId xmlns:a16="http://schemas.microsoft.com/office/drawing/2014/main" id="{96FB39E9-7EE4-4D47-16FB-5F6D691825DC}"/>
                </a:ext>
              </a:extLst>
            </p:cNvPr>
            <p:cNvSpPr txBox="1"/>
            <p:nvPr/>
          </p:nvSpPr>
          <p:spPr>
            <a:xfrm>
              <a:off x="264398" y="3707472"/>
              <a:ext cx="1804548" cy="469359"/>
            </a:xfrm>
            <a:prstGeom prst="rect">
              <a:avLst/>
            </a:prstGeom>
            <a:noFill/>
          </p:spPr>
          <p:txBody>
            <a:bodyPr wrap="square" rtlCol="0">
              <a:spAutoFit/>
            </a:bodyPr>
            <a:lstStyle/>
            <a:p>
              <a:pPr algn="ctr"/>
              <a:r>
                <a:rPr lang="en-US" sz="1400" b="1">
                  <a:latin typeface="Aptos Display" panose="020B0004020202020204" pitchFamily="34" charset="0"/>
                </a:rPr>
                <a:t>Patrick Manion</a:t>
              </a:r>
            </a:p>
            <a:p>
              <a:pPr algn="ctr"/>
              <a:r>
                <a:rPr lang="en-US" sz="1050">
                  <a:latin typeface="Aptos Display" panose="020B0004020202020204" pitchFamily="34" charset="0"/>
                </a:rPr>
                <a:t>IBM Senior Sales Executive</a:t>
              </a:r>
            </a:p>
          </p:txBody>
        </p:sp>
      </p:grpSp>
      <p:grpSp>
        <p:nvGrpSpPr>
          <p:cNvPr id="57" name="Group 56">
            <a:extLst>
              <a:ext uri="{FF2B5EF4-FFF2-40B4-BE49-F238E27FC236}">
                <a16:creationId xmlns:a16="http://schemas.microsoft.com/office/drawing/2014/main" id="{63C96AFA-B994-B968-32BF-A1B7617E9A17}"/>
              </a:ext>
            </a:extLst>
          </p:cNvPr>
          <p:cNvGrpSpPr/>
          <p:nvPr/>
        </p:nvGrpSpPr>
        <p:grpSpPr>
          <a:xfrm>
            <a:off x="4033015" y="3165459"/>
            <a:ext cx="1818003" cy="557132"/>
            <a:chOff x="264398" y="3656274"/>
            <a:chExt cx="1818003" cy="557132"/>
          </a:xfrm>
        </p:grpSpPr>
        <p:sp>
          <p:nvSpPr>
            <p:cNvPr id="58" name="Rectangle 57">
              <a:extLst>
                <a:ext uri="{FF2B5EF4-FFF2-40B4-BE49-F238E27FC236}">
                  <a16:creationId xmlns:a16="http://schemas.microsoft.com/office/drawing/2014/main" id="{0E602DD7-608B-FF30-1819-665C43E7CCB4}"/>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9" name="TextBox 58">
              <a:extLst>
                <a:ext uri="{FF2B5EF4-FFF2-40B4-BE49-F238E27FC236}">
                  <a16:creationId xmlns:a16="http://schemas.microsoft.com/office/drawing/2014/main" id="{3F1F9EF7-DC11-2452-5649-6F0B9639598F}"/>
                </a:ext>
              </a:extLst>
            </p:cNvPr>
            <p:cNvSpPr txBox="1"/>
            <p:nvPr/>
          </p:nvSpPr>
          <p:spPr>
            <a:xfrm>
              <a:off x="264398" y="3707472"/>
              <a:ext cx="1804548" cy="469359"/>
            </a:xfrm>
            <a:prstGeom prst="rect">
              <a:avLst/>
            </a:prstGeom>
            <a:noFill/>
          </p:spPr>
          <p:txBody>
            <a:bodyPr wrap="square" rtlCol="0">
              <a:spAutoFit/>
            </a:bodyPr>
            <a:lstStyle/>
            <a:p>
              <a:pPr algn="ctr"/>
              <a:r>
                <a:rPr lang="en-US" sz="1400" b="1">
                  <a:latin typeface="Aptos Display" panose="020B0004020202020204" pitchFamily="34" charset="0"/>
                </a:rPr>
                <a:t>John Vitkus</a:t>
              </a:r>
            </a:p>
            <a:p>
              <a:pPr algn="ctr"/>
              <a:r>
                <a:rPr lang="en-US" sz="1050">
                  <a:latin typeface="Aptos Display" panose="020B0004020202020204" pitchFamily="34" charset="0"/>
                </a:rPr>
                <a:t>IBM Senior Sales Executive</a:t>
              </a:r>
            </a:p>
          </p:txBody>
        </p:sp>
      </p:grpSp>
      <p:grpSp>
        <p:nvGrpSpPr>
          <p:cNvPr id="63" name="Group 62">
            <a:extLst>
              <a:ext uri="{FF2B5EF4-FFF2-40B4-BE49-F238E27FC236}">
                <a16:creationId xmlns:a16="http://schemas.microsoft.com/office/drawing/2014/main" id="{D6660A99-5A65-E289-6247-CD78ECA6838B}"/>
              </a:ext>
            </a:extLst>
          </p:cNvPr>
          <p:cNvGrpSpPr/>
          <p:nvPr/>
        </p:nvGrpSpPr>
        <p:grpSpPr>
          <a:xfrm>
            <a:off x="4033015" y="4542699"/>
            <a:ext cx="1818003" cy="557132"/>
            <a:chOff x="264398" y="3656274"/>
            <a:chExt cx="1818003" cy="557132"/>
          </a:xfrm>
        </p:grpSpPr>
        <p:sp>
          <p:nvSpPr>
            <p:cNvPr id="64" name="Rectangle 63">
              <a:extLst>
                <a:ext uri="{FF2B5EF4-FFF2-40B4-BE49-F238E27FC236}">
                  <a16:creationId xmlns:a16="http://schemas.microsoft.com/office/drawing/2014/main" id="{25E032BB-2089-671E-FF83-244BADC83457}"/>
                </a:ext>
              </a:extLst>
            </p:cNvPr>
            <p:cNvSpPr/>
            <p:nvPr/>
          </p:nvSpPr>
          <p:spPr>
            <a:xfrm>
              <a:off x="277854" y="3656274"/>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6" name="TextBox 65">
              <a:extLst>
                <a:ext uri="{FF2B5EF4-FFF2-40B4-BE49-F238E27FC236}">
                  <a16:creationId xmlns:a16="http://schemas.microsoft.com/office/drawing/2014/main" id="{9DDA8D88-118D-EADB-8BC7-7DC24185F216}"/>
                </a:ext>
              </a:extLst>
            </p:cNvPr>
            <p:cNvSpPr txBox="1"/>
            <p:nvPr/>
          </p:nvSpPr>
          <p:spPr>
            <a:xfrm>
              <a:off x="264398" y="3707472"/>
              <a:ext cx="1804548" cy="469359"/>
            </a:xfrm>
            <a:prstGeom prst="rect">
              <a:avLst/>
            </a:prstGeom>
            <a:noFill/>
          </p:spPr>
          <p:txBody>
            <a:bodyPr wrap="square" rtlCol="0">
              <a:spAutoFit/>
            </a:bodyPr>
            <a:lstStyle/>
            <a:p>
              <a:pPr algn="ctr"/>
              <a:r>
                <a:rPr lang="en-US" sz="1400" b="1">
                  <a:latin typeface="Aptos Display" panose="020B0004020202020204" pitchFamily="34" charset="0"/>
                </a:rPr>
                <a:t>Russ Hopler</a:t>
              </a:r>
            </a:p>
            <a:p>
              <a:pPr algn="ctr"/>
              <a:r>
                <a:rPr lang="en-US" sz="1050">
                  <a:latin typeface="Aptos Display" panose="020B0004020202020204" pitchFamily="34" charset="0"/>
                </a:rPr>
                <a:t>Technical Solutions Architect</a:t>
              </a:r>
            </a:p>
          </p:txBody>
        </p:sp>
      </p:grpSp>
      <p:cxnSp>
        <p:nvCxnSpPr>
          <p:cNvPr id="75" name="Straight Connector 74">
            <a:extLst>
              <a:ext uri="{FF2B5EF4-FFF2-40B4-BE49-F238E27FC236}">
                <a16:creationId xmlns:a16="http://schemas.microsoft.com/office/drawing/2014/main" id="{F2E7EC49-9DFE-66BF-DF3F-E45E6EF247EB}"/>
              </a:ext>
            </a:extLst>
          </p:cNvPr>
          <p:cNvCxnSpPr>
            <a:cxnSpLocks/>
          </p:cNvCxnSpPr>
          <p:nvPr/>
        </p:nvCxnSpPr>
        <p:spPr>
          <a:xfrm flipH="1">
            <a:off x="3724061" y="2878024"/>
            <a:ext cx="401607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8CE05B0-8DD1-F529-6A41-59EDC29F2A40}"/>
              </a:ext>
            </a:extLst>
          </p:cNvPr>
          <p:cNvSpPr/>
          <p:nvPr/>
        </p:nvSpPr>
        <p:spPr>
          <a:xfrm>
            <a:off x="9888122" y="3276068"/>
            <a:ext cx="1804547"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68605D0C-E29E-E7B8-5257-B25C971E9D1F}"/>
              </a:ext>
            </a:extLst>
          </p:cNvPr>
          <p:cNvSpPr txBox="1"/>
          <p:nvPr/>
        </p:nvSpPr>
        <p:spPr>
          <a:xfrm>
            <a:off x="9874666" y="3327266"/>
            <a:ext cx="1804548" cy="469359"/>
          </a:xfrm>
          <a:prstGeom prst="rect">
            <a:avLst/>
          </a:prstGeom>
          <a:noFill/>
        </p:spPr>
        <p:txBody>
          <a:bodyPr wrap="square" rtlCol="0">
            <a:spAutoFit/>
          </a:bodyPr>
          <a:lstStyle/>
          <a:p>
            <a:pPr algn="ctr"/>
            <a:r>
              <a:rPr lang="en-US" sz="1400" b="1">
                <a:latin typeface="Aptos Display" panose="020B0004020202020204" pitchFamily="34" charset="0"/>
              </a:rPr>
              <a:t>Maxwell Johnson</a:t>
            </a:r>
            <a:endParaRPr lang="en-US" sz="1400" b="1" dirty="0">
              <a:latin typeface="Aptos Display" panose="020B0004020202020204" pitchFamily="34" charset="0"/>
            </a:endParaRPr>
          </a:p>
          <a:p>
            <a:pPr algn="ctr"/>
            <a:r>
              <a:rPr lang="en-US" sz="1050" dirty="0">
                <a:latin typeface="Aptos Display" panose="020B0004020202020204" pitchFamily="34" charset="0"/>
              </a:rPr>
              <a:t>HCL Account Rep</a:t>
            </a:r>
          </a:p>
        </p:txBody>
      </p:sp>
    </p:spTree>
    <p:extLst>
      <p:ext uri="{BB962C8B-B14F-4D97-AF65-F5344CB8AC3E}">
        <p14:creationId xmlns:p14="http://schemas.microsoft.com/office/powerpoint/2010/main" val="208207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F03E-1107-E19C-6EAA-BF89E95F23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83AF81-CBD7-DC71-2727-51A900A4BE56}"/>
              </a:ext>
            </a:extLst>
          </p:cNvPr>
          <p:cNvSpPr>
            <a:spLocks noGrp="1"/>
          </p:cNvSpPr>
          <p:nvPr>
            <p:ph type="title"/>
          </p:nvPr>
        </p:nvSpPr>
        <p:spPr>
          <a:xfrm>
            <a:off x="371352" y="280068"/>
            <a:ext cx="10515600" cy="873206"/>
          </a:xfrm>
        </p:spPr>
        <p:txBody>
          <a:bodyPr>
            <a:normAutofit/>
          </a:bodyPr>
          <a:lstStyle/>
          <a:p>
            <a:r>
              <a:rPr lang="en-US" sz="4400">
                <a:solidFill>
                  <a:schemeClr val="bg1"/>
                </a:solidFill>
                <a:latin typeface="Museo Sans 900" panose="02000000000000000000" pitchFamily="50" charset="0"/>
              </a:rPr>
              <a:t>Marketing Team</a:t>
            </a:r>
          </a:p>
        </p:txBody>
      </p:sp>
      <p:pic>
        <p:nvPicPr>
          <p:cNvPr id="6" name="Picture 2">
            <a:extLst>
              <a:ext uri="{FF2B5EF4-FFF2-40B4-BE49-F238E27FC236}">
                <a16:creationId xmlns:a16="http://schemas.microsoft.com/office/drawing/2014/main" id="{38431BBE-375A-4B99-75A2-46902D4AA2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31C74B6-71B0-8BC3-245A-F89640B83423}"/>
              </a:ext>
            </a:extLst>
          </p:cNvPr>
          <p:cNvGrpSpPr/>
          <p:nvPr/>
        </p:nvGrpSpPr>
        <p:grpSpPr>
          <a:xfrm>
            <a:off x="3705292" y="1485209"/>
            <a:ext cx="5678757" cy="4165929"/>
            <a:chOff x="6327194" y="1163303"/>
            <a:chExt cx="5678757" cy="4165929"/>
          </a:xfrm>
        </p:grpSpPr>
        <p:cxnSp>
          <p:nvCxnSpPr>
            <p:cNvPr id="38" name="Straight Connector 37">
              <a:extLst>
                <a:ext uri="{FF2B5EF4-FFF2-40B4-BE49-F238E27FC236}">
                  <a16:creationId xmlns:a16="http://schemas.microsoft.com/office/drawing/2014/main" id="{39FB07A6-CDA5-C886-B44C-975BD688D576}"/>
                </a:ext>
              </a:extLst>
            </p:cNvPr>
            <p:cNvCxnSpPr>
              <a:cxnSpLocks/>
            </p:cNvCxnSpPr>
            <p:nvPr/>
          </p:nvCxnSpPr>
          <p:spPr>
            <a:xfrm>
              <a:off x="7213111" y="2169234"/>
              <a:ext cx="18614" cy="29486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FF6D1C-B3BC-43AC-515C-CDBC33B143B1}"/>
                </a:ext>
              </a:extLst>
            </p:cNvPr>
            <p:cNvCxnSpPr>
              <a:cxnSpLocks/>
            </p:cNvCxnSpPr>
            <p:nvPr/>
          </p:nvCxnSpPr>
          <p:spPr>
            <a:xfrm>
              <a:off x="9169937" y="1872831"/>
              <a:ext cx="0" cy="8894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7FE0E65-AD4F-ABE2-9B48-B6F3299297E2}"/>
                </a:ext>
              </a:extLst>
            </p:cNvPr>
            <p:cNvGrpSpPr/>
            <p:nvPr/>
          </p:nvGrpSpPr>
          <p:grpSpPr>
            <a:xfrm>
              <a:off x="8274390" y="1163303"/>
              <a:ext cx="1791094" cy="763571"/>
              <a:chOff x="4685120" y="1659117"/>
              <a:chExt cx="1791094" cy="763571"/>
            </a:xfrm>
          </p:grpSpPr>
          <p:sp>
            <p:nvSpPr>
              <p:cNvPr id="14" name="Rectangle 13">
                <a:extLst>
                  <a:ext uri="{FF2B5EF4-FFF2-40B4-BE49-F238E27FC236}">
                    <a16:creationId xmlns:a16="http://schemas.microsoft.com/office/drawing/2014/main" id="{EB96AD45-A293-4EDE-3B78-72923921CB7C}"/>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5AA518D-4345-3BE2-77C4-B825094FBCBE}"/>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Joanna Corcoran</a:t>
                </a:r>
              </a:p>
              <a:p>
                <a:pPr algn="ctr"/>
                <a:r>
                  <a:rPr lang="en-US" sz="1400">
                    <a:solidFill>
                      <a:schemeClr val="bg1"/>
                    </a:solidFill>
                    <a:latin typeface="Aptos Display" panose="020B0004020202020204" pitchFamily="34" charset="0"/>
                  </a:rPr>
                  <a:t>VP of Marketing</a:t>
                </a:r>
              </a:p>
            </p:txBody>
          </p:sp>
        </p:grpSp>
        <p:grpSp>
          <p:nvGrpSpPr>
            <p:cNvPr id="26" name="Group 25">
              <a:extLst>
                <a:ext uri="{FF2B5EF4-FFF2-40B4-BE49-F238E27FC236}">
                  <a16:creationId xmlns:a16="http://schemas.microsoft.com/office/drawing/2014/main" id="{23D7C8C3-304E-E56F-6ABC-19EED35ED5ED}"/>
                </a:ext>
              </a:extLst>
            </p:cNvPr>
            <p:cNvGrpSpPr/>
            <p:nvPr/>
          </p:nvGrpSpPr>
          <p:grpSpPr>
            <a:xfrm>
              <a:off x="6333921" y="2549758"/>
              <a:ext cx="1809062" cy="688803"/>
              <a:chOff x="3441502" y="3082565"/>
              <a:chExt cx="1809062" cy="688803"/>
            </a:xfrm>
          </p:grpSpPr>
          <p:sp>
            <p:nvSpPr>
              <p:cNvPr id="29" name="Rectangle 28">
                <a:extLst>
                  <a:ext uri="{FF2B5EF4-FFF2-40B4-BE49-F238E27FC236}">
                    <a16:creationId xmlns:a16="http://schemas.microsoft.com/office/drawing/2014/main" id="{7706F189-B573-6BEF-28D6-DD76E4D0EF7C}"/>
                  </a:ext>
                </a:extLst>
              </p:cNvPr>
              <p:cNvSpPr/>
              <p:nvPr/>
            </p:nvSpPr>
            <p:spPr>
              <a:xfrm>
                <a:off x="3441502" y="3082565"/>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5CD75FEF-5051-AB3C-1806-44CE946EE1C2}"/>
                  </a:ext>
                </a:extLst>
              </p:cNvPr>
              <p:cNvSpPr txBox="1"/>
              <p:nvPr/>
            </p:nvSpPr>
            <p:spPr>
              <a:xfrm>
                <a:off x="3441502" y="3180744"/>
                <a:ext cx="1809062" cy="49244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Tricia Shelley</a:t>
                </a:r>
              </a:p>
              <a:p>
                <a:pPr algn="ctr"/>
                <a:r>
                  <a:rPr lang="en-US" sz="1200">
                    <a:solidFill>
                      <a:schemeClr val="bg1"/>
                    </a:solidFill>
                    <a:latin typeface="Aptos Display" panose="020B0004020202020204" pitchFamily="34" charset="0"/>
                  </a:rPr>
                  <a:t>Director of Marketing</a:t>
                </a:r>
              </a:p>
            </p:txBody>
          </p:sp>
        </p:grpSp>
        <p:cxnSp>
          <p:nvCxnSpPr>
            <p:cNvPr id="35" name="Straight Connector 34">
              <a:extLst>
                <a:ext uri="{FF2B5EF4-FFF2-40B4-BE49-F238E27FC236}">
                  <a16:creationId xmlns:a16="http://schemas.microsoft.com/office/drawing/2014/main" id="{9CF4E673-09ED-5988-3C64-D6F4F092D707}"/>
                </a:ext>
              </a:extLst>
            </p:cNvPr>
            <p:cNvCxnSpPr>
              <a:cxnSpLocks/>
            </p:cNvCxnSpPr>
            <p:nvPr/>
          </p:nvCxnSpPr>
          <p:spPr>
            <a:xfrm>
              <a:off x="7213111" y="2180279"/>
              <a:ext cx="3885791" cy="199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247208D3-4C45-B9DF-1033-48CB81369618}"/>
                </a:ext>
              </a:extLst>
            </p:cNvPr>
            <p:cNvGrpSpPr/>
            <p:nvPr/>
          </p:nvGrpSpPr>
          <p:grpSpPr>
            <a:xfrm>
              <a:off x="6327194" y="3413757"/>
              <a:ext cx="1822517" cy="557132"/>
              <a:chOff x="3561760" y="3852776"/>
              <a:chExt cx="1822517" cy="557132"/>
            </a:xfrm>
          </p:grpSpPr>
          <p:sp>
            <p:nvSpPr>
              <p:cNvPr id="39" name="Rectangle 38">
                <a:extLst>
                  <a:ext uri="{FF2B5EF4-FFF2-40B4-BE49-F238E27FC236}">
                    <a16:creationId xmlns:a16="http://schemas.microsoft.com/office/drawing/2014/main" id="{1853147E-857E-48E4-3388-9CB86BEDB904}"/>
                  </a:ext>
                </a:extLst>
              </p:cNvPr>
              <p:cNvSpPr/>
              <p:nvPr/>
            </p:nvSpPr>
            <p:spPr>
              <a:xfrm>
                <a:off x="3575216" y="3852776"/>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9BADCDD9-B258-1E7C-AE75-7C3900BE4C60}"/>
                  </a:ext>
                </a:extLst>
              </p:cNvPr>
              <p:cNvSpPr txBox="1"/>
              <p:nvPr/>
            </p:nvSpPr>
            <p:spPr>
              <a:xfrm>
                <a:off x="3561760" y="3894547"/>
                <a:ext cx="1809062" cy="477054"/>
              </a:xfrm>
              <a:prstGeom prst="rect">
                <a:avLst/>
              </a:prstGeom>
              <a:noFill/>
            </p:spPr>
            <p:txBody>
              <a:bodyPr wrap="square" rtlCol="0">
                <a:spAutoFit/>
              </a:bodyPr>
              <a:lstStyle/>
              <a:p>
                <a:pPr algn="ctr"/>
                <a:r>
                  <a:rPr lang="en-US" sz="1400" b="1">
                    <a:latin typeface="Aptos Display" panose="020B0004020202020204" pitchFamily="34" charset="0"/>
                  </a:rPr>
                  <a:t>Lena Alkhatib</a:t>
                </a:r>
              </a:p>
              <a:p>
                <a:pPr algn="ctr"/>
                <a:r>
                  <a:rPr lang="en-US" sz="1100">
                    <a:latin typeface="Aptos Display" panose="020B0004020202020204" pitchFamily="34" charset="0"/>
                  </a:rPr>
                  <a:t>Sr. Marketing Specialist</a:t>
                </a:r>
              </a:p>
            </p:txBody>
          </p:sp>
        </p:grpSp>
        <p:grpSp>
          <p:nvGrpSpPr>
            <p:cNvPr id="43" name="Group 42">
              <a:extLst>
                <a:ext uri="{FF2B5EF4-FFF2-40B4-BE49-F238E27FC236}">
                  <a16:creationId xmlns:a16="http://schemas.microsoft.com/office/drawing/2014/main" id="{C0A9EF65-43AC-6119-9234-F6300B8B9CE6}"/>
                </a:ext>
              </a:extLst>
            </p:cNvPr>
            <p:cNvGrpSpPr/>
            <p:nvPr/>
          </p:nvGrpSpPr>
          <p:grpSpPr>
            <a:xfrm>
              <a:off x="6327194" y="4097933"/>
              <a:ext cx="1813090" cy="557132"/>
              <a:chOff x="3561760" y="3862203"/>
              <a:chExt cx="1813090" cy="557132"/>
            </a:xfrm>
          </p:grpSpPr>
          <p:sp>
            <p:nvSpPr>
              <p:cNvPr id="44" name="Rectangle 43">
                <a:extLst>
                  <a:ext uri="{FF2B5EF4-FFF2-40B4-BE49-F238E27FC236}">
                    <a16:creationId xmlns:a16="http://schemas.microsoft.com/office/drawing/2014/main" id="{70511F1B-C9AC-1B58-977B-DB7EC90F72AF}"/>
                  </a:ext>
                </a:extLst>
              </p:cNvPr>
              <p:cNvSpPr/>
              <p:nvPr/>
            </p:nvSpPr>
            <p:spPr>
              <a:xfrm>
                <a:off x="3565789" y="3862203"/>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0" name="TextBox 49">
                <a:extLst>
                  <a:ext uri="{FF2B5EF4-FFF2-40B4-BE49-F238E27FC236}">
                    <a16:creationId xmlns:a16="http://schemas.microsoft.com/office/drawing/2014/main" id="{C224E035-82DC-1E71-99EC-0F260BB0A7C6}"/>
                  </a:ext>
                </a:extLst>
              </p:cNvPr>
              <p:cNvSpPr txBox="1"/>
              <p:nvPr/>
            </p:nvSpPr>
            <p:spPr>
              <a:xfrm>
                <a:off x="3561760" y="3903974"/>
                <a:ext cx="1809062" cy="477054"/>
              </a:xfrm>
              <a:prstGeom prst="rect">
                <a:avLst/>
              </a:prstGeom>
              <a:noFill/>
            </p:spPr>
            <p:txBody>
              <a:bodyPr wrap="square" rtlCol="0">
                <a:spAutoFit/>
              </a:bodyPr>
              <a:lstStyle/>
              <a:p>
                <a:pPr algn="ctr"/>
                <a:r>
                  <a:rPr lang="en-US" sz="1400" b="1">
                    <a:latin typeface="Aptos Display" panose="020B0004020202020204" pitchFamily="34" charset="0"/>
                  </a:rPr>
                  <a:t>Alex Pham</a:t>
                </a:r>
              </a:p>
              <a:p>
                <a:pPr algn="ctr"/>
                <a:r>
                  <a:rPr lang="en-US" sz="1100">
                    <a:latin typeface="Aptos Display" panose="020B0004020202020204" pitchFamily="34" charset="0"/>
                  </a:rPr>
                  <a:t>Sr. Marketing Specialist</a:t>
                </a:r>
              </a:p>
            </p:txBody>
          </p:sp>
        </p:grpSp>
        <p:grpSp>
          <p:nvGrpSpPr>
            <p:cNvPr id="52" name="Group 51">
              <a:extLst>
                <a:ext uri="{FF2B5EF4-FFF2-40B4-BE49-F238E27FC236}">
                  <a16:creationId xmlns:a16="http://schemas.microsoft.com/office/drawing/2014/main" id="{401BD913-51D4-3044-AD27-402AF9560A9C}"/>
                </a:ext>
              </a:extLst>
            </p:cNvPr>
            <p:cNvGrpSpPr/>
            <p:nvPr/>
          </p:nvGrpSpPr>
          <p:grpSpPr>
            <a:xfrm>
              <a:off x="6327194" y="4772100"/>
              <a:ext cx="1822517" cy="557132"/>
              <a:chOff x="3561760" y="3881057"/>
              <a:chExt cx="1822517" cy="557132"/>
            </a:xfrm>
          </p:grpSpPr>
          <p:sp>
            <p:nvSpPr>
              <p:cNvPr id="53" name="Rectangle 52">
                <a:extLst>
                  <a:ext uri="{FF2B5EF4-FFF2-40B4-BE49-F238E27FC236}">
                    <a16:creationId xmlns:a16="http://schemas.microsoft.com/office/drawing/2014/main" id="{57257CBC-43FC-B110-0004-1D5273B49812}"/>
                  </a:ext>
                </a:extLst>
              </p:cNvPr>
              <p:cNvSpPr/>
              <p:nvPr/>
            </p:nvSpPr>
            <p:spPr>
              <a:xfrm>
                <a:off x="3575216" y="3881057"/>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4" name="TextBox 53">
                <a:extLst>
                  <a:ext uri="{FF2B5EF4-FFF2-40B4-BE49-F238E27FC236}">
                    <a16:creationId xmlns:a16="http://schemas.microsoft.com/office/drawing/2014/main" id="{16FB1BAA-9295-4B8F-F1B9-73EB1695B283}"/>
                  </a:ext>
                </a:extLst>
              </p:cNvPr>
              <p:cNvSpPr txBox="1"/>
              <p:nvPr/>
            </p:nvSpPr>
            <p:spPr>
              <a:xfrm>
                <a:off x="3561760" y="3922828"/>
                <a:ext cx="1809062" cy="477054"/>
              </a:xfrm>
              <a:prstGeom prst="rect">
                <a:avLst/>
              </a:prstGeom>
              <a:noFill/>
            </p:spPr>
            <p:txBody>
              <a:bodyPr wrap="square" rtlCol="0">
                <a:spAutoFit/>
              </a:bodyPr>
              <a:lstStyle/>
              <a:p>
                <a:pPr algn="ctr"/>
                <a:r>
                  <a:rPr lang="en-US" sz="1400" b="1" dirty="0">
                    <a:latin typeface="Aptos Display" panose="020B0004020202020204" pitchFamily="34" charset="0"/>
                  </a:rPr>
                  <a:t>Bridget Laychak</a:t>
                </a:r>
              </a:p>
              <a:p>
                <a:pPr algn="ctr"/>
                <a:r>
                  <a:rPr lang="en-US" sz="1100" dirty="0">
                    <a:latin typeface="Aptos Display" panose="020B0004020202020204" pitchFamily="34" charset="0"/>
                  </a:rPr>
                  <a:t>Marketing Coordinator</a:t>
                </a:r>
              </a:p>
            </p:txBody>
          </p:sp>
        </p:grpSp>
        <p:cxnSp>
          <p:nvCxnSpPr>
            <p:cNvPr id="66" name="Straight Connector 65">
              <a:extLst>
                <a:ext uri="{FF2B5EF4-FFF2-40B4-BE49-F238E27FC236}">
                  <a16:creationId xmlns:a16="http://schemas.microsoft.com/office/drawing/2014/main" id="{1DE46832-466F-87DB-F0CE-8CD81D43A264}"/>
                </a:ext>
              </a:extLst>
            </p:cNvPr>
            <p:cNvCxnSpPr>
              <a:cxnSpLocks/>
            </p:cNvCxnSpPr>
            <p:nvPr/>
          </p:nvCxnSpPr>
          <p:spPr>
            <a:xfrm flipH="1">
              <a:off x="11098902" y="2186584"/>
              <a:ext cx="2516" cy="457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4B37A77-6291-A12F-8937-05F2F41A3A90}"/>
                </a:ext>
              </a:extLst>
            </p:cNvPr>
            <p:cNvGrpSpPr/>
            <p:nvPr/>
          </p:nvGrpSpPr>
          <p:grpSpPr>
            <a:xfrm>
              <a:off x="8265405" y="2549758"/>
              <a:ext cx="1809062" cy="688803"/>
              <a:chOff x="9774321" y="2552793"/>
              <a:chExt cx="1809062" cy="688803"/>
            </a:xfrm>
          </p:grpSpPr>
          <p:sp>
            <p:nvSpPr>
              <p:cNvPr id="20" name="Rectangle 19">
                <a:extLst>
                  <a:ext uri="{FF2B5EF4-FFF2-40B4-BE49-F238E27FC236}">
                    <a16:creationId xmlns:a16="http://schemas.microsoft.com/office/drawing/2014/main" id="{A2DBDE9D-F89D-9F4C-D7D8-A96C8313DEB7}"/>
                  </a:ext>
                </a:extLst>
              </p:cNvPr>
              <p:cNvSpPr/>
              <p:nvPr/>
            </p:nvSpPr>
            <p:spPr>
              <a:xfrm>
                <a:off x="9774321" y="2552793"/>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534335F4-C0E1-2CA8-FA71-01A8621D35B2}"/>
                  </a:ext>
                </a:extLst>
              </p:cNvPr>
              <p:cNvSpPr txBox="1"/>
              <p:nvPr/>
            </p:nvSpPr>
            <p:spPr>
              <a:xfrm>
                <a:off x="9774321" y="2650972"/>
                <a:ext cx="1809062" cy="49244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Mike York</a:t>
                </a:r>
              </a:p>
              <a:p>
                <a:pPr algn="ctr"/>
                <a:r>
                  <a:rPr lang="en-US" sz="1200">
                    <a:solidFill>
                      <a:schemeClr val="bg1"/>
                    </a:solidFill>
                    <a:latin typeface="Aptos Display" panose="020B0004020202020204" pitchFamily="34" charset="0"/>
                  </a:rPr>
                  <a:t>Director of Digital Strategy</a:t>
                </a:r>
              </a:p>
            </p:txBody>
          </p:sp>
        </p:grpSp>
        <p:grpSp>
          <p:nvGrpSpPr>
            <p:cNvPr id="12" name="Group 11">
              <a:extLst>
                <a:ext uri="{FF2B5EF4-FFF2-40B4-BE49-F238E27FC236}">
                  <a16:creationId xmlns:a16="http://schemas.microsoft.com/office/drawing/2014/main" id="{0024E86B-82AF-B655-A2BA-A1674ED76FC0}"/>
                </a:ext>
              </a:extLst>
            </p:cNvPr>
            <p:cNvGrpSpPr/>
            <p:nvPr/>
          </p:nvGrpSpPr>
          <p:grpSpPr>
            <a:xfrm>
              <a:off x="10196889" y="2549756"/>
              <a:ext cx="1809062" cy="688803"/>
              <a:chOff x="9774321" y="2552793"/>
              <a:chExt cx="1809062" cy="688803"/>
            </a:xfrm>
          </p:grpSpPr>
          <p:sp>
            <p:nvSpPr>
              <p:cNvPr id="16" name="Rectangle 15">
                <a:extLst>
                  <a:ext uri="{FF2B5EF4-FFF2-40B4-BE49-F238E27FC236}">
                    <a16:creationId xmlns:a16="http://schemas.microsoft.com/office/drawing/2014/main" id="{A8A3EB08-FB26-AB05-4800-AFB2E981F085}"/>
                  </a:ext>
                </a:extLst>
              </p:cNvPr>
              <p:cNvSpPr/>
              <p:nvPr/>
            </p:nvSpPr>
            <p:spPr>
              <a:xfrm>
                <a:off x="9774321" y="2552793"/>
                <a:ext cx="1809062" cy="688803"/>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D25DBC30-92CC-94C1-E15F-F1F8477C5DD2}"/>
                  </a:ext>
                </a:extLst>
              </p:cNvPr>
              <p:cNvSpPr txBox="1"/>
              <p:nvPr/>
            </p:nvSpPr>
            <p:spPr>
              <a:xfrm>
                <a:off x="9774321" y="2650972"/>
                <a:ext cx="1809062" cy="49244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Nora Omary</a:t>
                </a:r>
              </a:p>
              <a:p>
                <a:pPr algn="ctr"/>
                <a:r>
                  <a:rPr lang="en-US" sz="1200">
                    <a:solidFill>
                      <a:schemeClr val="bg1"/>
                    </a:solidFill>
                    <a:latin typeface="Aptos Display" panose="020B0004020202020204" pitchFamily="34" charset="0"/>
                  </a:rPr>
                  <a:t>Events Marketing Manager</a:t>
                </a:r>
              </a:p>
            </p:txBody>
          </p:sp>
        </p:grpSp>
      </p:grpSp>
    </p:spTree>
    <p:extLst>
      <p:ext uri="{BB962C8B-B14F-4D97-AF65-F5344CB8AC3E}">
        <p14:creationId xmlns:p14="http://schemas.microsoft.com/office/powerpoint/2010/main" val="420770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F2B34-91CC-9E76-90EE-14E07FAE8001}"/>
            </a:ext>
          </a:extLst>
        </p:cNvPr>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4542B2-A645-5A16-0C14-190B2DC0496F}"/>
              </a:ext>
            </a:extLst>
          </p:cNvPr>
          <p:cNvCxnSpPr>
            <a:cxnSpLocks/>
          </p:cNvCxnSpPr>
          <p:nvPr/>
        </p:nvCxnSpPr>
        <p:spPr>
          <a:xfrm>
            <a:off x="8162976" y="4166718"/>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6F37F8-A878-EEF3-3F54-747E40EBC80F}"/>
              </a:ext>
            </a:extLst>
          </p:cNvPr>
          <p:cNvCxnSpPr>
            <a:cxnSpLocks/>
          </p:cNvCxnSpPr>
          <p:nvPr/>
        </p:nvCxnSpPr>
        <p:spPr>
          <a:xfrm>
            <a:off x="8162976" y="6115949"/>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BBA49667-4F4C-3ABF-037F-FE1559E80C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71" y="112612"/>
            <a:ext cx="2359787" cy="2362521"/>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794F4EEA-8894-3BD0-C979-36359F8C826B}"/>
              </a:ext>
            </a:extLst>
          </p:cNvPr>
          <p:cNvGrpSpPr/>
          <p:nvPr/>
        </p:nvGrpSpPr>
        <p:grpSpPr>
          <a:xfrm>
            <a:off x="918537" y="1596536"/>
            <a:ext cx="10054425" cy="4818037"/>
            <a:chOff x="566487" y="1162904"/>
            <a:chExt cx="10054425" cy="4818037"/>
          </a:xfrm>
        </p:grpSpPr>
        <p:grpSp>
          <p:nvGrpSpPr>
            <p:cNvPr id="45" name="Group 44">
              <a:extLst>
                <a:ext uri="{FF2B5EF4-FFF2-40B4-BE49-F238E27FC236}">
                  <a16:creationId xmlns:a16="http://schemas.microsoft.com/office/drawing/2014/main" id="{AB22422D-B782-9E1B-CF0B-76B6112E4560}"/>
                </a:ext>
              </a:extLst>
            </p:cNvPr>
            <p:cNvGrpSpPr/>
            <p:nvPr/>
          </p:nvGrpSpPr>
          <p:grpSpPr>
            <a:xfrm>
              <a:off x="1391359" y="2106656"/>
              <a:ext cx="1906464" cy="3427704"/>
              <a:chOff x="3088806" y="1807130"/>
              <a:chExt cx="1859815" cy="3427704"/>
            </a:xfrm>
          </p:grpSpPr>
          <p:cxnSp>
            <p:nvCxnSpPr>
              <p:cNvPr id="46" name="Straight Connector 45">
                <a:extLst>
                  <a:ext uri="{FF2B5EF4-FFF2-40B4-BE49-F238E27FC236}">
                    <a16:creationId xmlns:a16="http://schemas.microsoft.com/office/drawing/2014/main" id="{134241F4-1D8C-E8A0-E39F-78C497A4B535}"/>
                  </a:ext>
                </a:extLst>
              </p:cNvPr>
              <p:cNvCxnSpPr>
                <a:cxnSpLocks/>
              </p:cNvCxnSpPr>
              <p:nvPr/>
            </p:nvCxnSpPr>
            <p:spPr>
              <a:xfrm>
                <a:off x="3974054" y="1807130"/>
                <a:ext cx="0" cy="1160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E02B7E-E2F7-4D40-BC62-C7BC21F5EEAB}"/>
                  </a:ext>
                </a:extLst>
              </p:cNvPr>
              <p:cNvCxnSpPr>
                <a:cxnSpLocks/>
              </p:cNvCxnSpPr>
              <p:nvPr/>
            </p:nvCxnSpPr>
            <p:spPr>
              <a:xfrm>
                <a:off x="3096077" y="2958261"/>
                <a:ext cx="18525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62829E-FA54-3C8C-2443-C0B49425DF11}"/>
                  </a:ext>
                </a:extLst>
              </p:cNvPr>
              <p:cNvCxnSpPr>
                <a:cxnSpLocks/>
              </p:cNvCxnSpPr>
              <p:nvPr/>
            </p:nvCxnSpPr>
            <p:spPr>
              <a:xfrm>
                <a:off x="3088806" y="2948834"/>
                <a:ext cx="0" cy="228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6AE7EA-A717-AABB-09F2-D2A3EF94E36C}"/>
                  </a:ext>
                </a:extLst>
              </p:cNvPr>
              <p:cNvCxnSpPr>
                <a:cxnSpLocks/>
              </p:cNvCxnSpPr>
              <p:nvPr/>
            </p:nvCxnSpPr>
            <p:spPr>
              <a:xfrm>
                <a:off x="4948621" y="2953784"/>
                <a:ext cx="0" cy="6400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E98D2DA-0BA5-10A7-FE80-C974108157C9}"/>
                </a:ext>
              </a:extLst>
            </p:cNvPr>
            <p:cNvGrpSpPr/>
            <p:nvPr/>
          </p:nvGrpSpPr>
          <p:grpSpPr>
            <a:xfrm>
              <a:off x="5266625" y="2137067"/>
              <a:ext cx="1869011" cy="2943981"/>
              <a:chOff x="3079610" y="1807130"/>
              <a:chExt cx="1869011" cy="2943981"/>
            </a:xfrm>
          </p:grpSpPr>
          <p:cxnSp>
            <p:nvCxnSpPr>
              <p:cNvPr id="102" name="Straight Connector 101">
                <a:extLst>
                  <a:ext uri="{FF2B5EF4-FFF2-40B4-BE49-F238E27FC236}">
                    <a16:creationId xmlns:a16="http://schemas.microsoft.com/office/drawing/2014/main" id="{73F2435A-7481-5031-CBD0-AD04283ECE21}"/>
                  </a:ext>
                </a:extLst>
              </p:cNvPr>
              <p:cNvCxnSpPr>
                <a:cxnSpLocks/>
              </p:cNvCxnSpPr>
              <p:nvPr/>
            </p:nvCxnSpPr>
            <p:spPr>
              <a:xfrm>
                <a:off x="3974054" y="1807130"/>
                <a:ext cx="0" cy="1160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A2A29FD-0234-9C6B-61CE-E333A14E727B}"/>
                  </a:ext>
                </a:extLst>
              </p:cNvPr>
              <p:cNvCxnSpPr>
                <a:cxnSpLocks/>
              </p:cNvCxnSpPr>
              <p:nvPr/>
            </p:nvCxnSpPr>
            <p:spPr>
              <a:xfrm>
                <a:off x="3096077" y="2958261"/>
                <a:ext cx="18525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6A481A-8091-1230-E4FF-3E52B21720DA}"/>
                  </a:ext>
                </a:extLst>
              </p:cNvPr>
              <p:cNvCxnSpPr>
                <a:cxnSpLocks/>
              </p:cNvCxnSpPr>
              <p:nvPr/>
            </p:nvCxnSpPr>
            <p:spPr>
              <a:xfrm>
                <a:off x="3079610" y="2948834"/>
                <a:ext cx="16467" cy="11476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0E8F2FA-0B07-BDAD-4C18-181E6F6D3D33}"/>
                  </a:ext>
                </a:extLst>
              </p:cNvPr>
              <p:cNvCxnSpPr>
                <a:cxnSpLocks/>
              </p:cNvCxnSpPr>
              <p:nvPr/>
            </p:nvCxnSpPr>
            <p:spPr>
              <a:xfrm>
                <a:off x="4948621" y="2953784"/>
                <a:ext cx="0" cy="17973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AE9F7C5-9323-BB1C-A8C1-467DAF9144B1}"/>
                </a:ext>
              </a:extLst>
            </p:cNvPr>
            <p:cNvGrpSpPr/>
            <p:nvPr/>
          </p:nvGrpSpPr>
          <p:grpSpPr>
            <a:xfrm>
              <a:off x="5269412" y="1162904"/>
              <a:ext cx="1791094" cy="763571"/>
              <a:chOff x="4685120" y="1659117"/>
              <a:chExt cx="1791094" cy="763571"/>
            </a:xfrm>
          </p:grpSpPr>
          <p:sp>
            <p:nvSpPr>
              <p:cNvPr id="14" name="Rectangle 13">
                <a:extLst>
                  <a:ext uri="{FF2B5EF4-FFF2-40B4-BE49-F238E27FC236}">
                    <a16:creationId xmlns:a16="http://schemas.microsoft.com/office/drawing/2014/main" id="{102EE70E-EB57-5A9F-CC50-D67F7F689C9C}"/>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7D9535-16A4-75E2-5770-B5113AAAA87A}"/>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Bree Burk</a:t>
                </a:r>
              </a:p>
              <a:p>
                <a:pPr algn="ctr"/>
                <a:r>
                  <a:rPr lang="en-US" sz="1400">
                    <a:solidFill>
                      <a:schemeClr val="bg1"/>
                    </a:solidFill>
                    <a:latin typeface="Aptos Display" panose="020B0004020202020204" pitchFamily="34" charset="0"/>
                  </a:rPr>
                  <a:t>VP of Operations</a:t>
                </a:r>
              </a:p>
            </p:txBody>
          </p:sp>
        </p:grpSp>
        <p:cxnSp>
          <p:nvCxnSpPr>
            <p:cNvPr id="51" name="Straight Connector 50">
              <a:extLst>
                <a:ext uri="{FF2B5EF4-FFF2-40B4-BE49-F238E27FC236}">
                  <a16:creationId xmlns:a16="http://schemas.microsoft.com/office/drawing/2014/main" id="{D3596925-D62C-17AF-411B-8C7D4A88BC0B}"/>
                </a:ext>
              </a:extLst>
            </p:cNvPr>
            <p:cNvCxnSpPr>
              <a:cxnSpLocks/>
            </p:cNvCxnSpPr>
            <p:nvPr/>
          </p:nvCxnSpPr>
          <p:spPr>
            <a:xfrm>
              <a:off x="2305539" y="2112978"/>
              <a:ext cx="8296519" cy="240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8DAEC2A-38D9-3F22-6F88-CB5C122F30B8}"/>
                </a:ext>
              </a:extLst>
            </p:cNvPr>
            <p:cNvCxnSpPr>
              <a:cxnSpLocks/>
              <a:stCxn id="14" idx="2"/>
            </p:cNvCxnSpPr>
            <p:nvPr/>
          </p:nvCxnSpPr>
          <p:spPr>
            <a:xfrm>
              <a:off x="6164960" y="1926475"/>
              <a:ext cx="0" cy="2004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58E045C-2BCC-2E7A-01BA-F4143AE53048}"/>
                </a:ext>
              </a:extLst>
            </p:cNvPr>
            <p:cNvGrpSpPr/>
            <p:nvPr/>
          </p:nvGrpSpPr>
          <p:grpSpPr>
            <a:xfrm>
              <a:off x="5334768" y="2420893"/>
              <a:ext cx="1670366" cy="697520"/>
              <a:chOff x="177164" y="3396881"/>
              <a:chExt cx="1399632" cy="780495"/>
            </a:xfrm>
          </p:grpSpPr>
          <p:sp>
            <p:nvSpPr>
              <p:cNvPr id="23" name="Rectangle 22">
                <a:extLst>
                  <a:ext uri="{FF2B5EF4-FFF2-40B4-BE49-F238E27FC236}">
                    <a16:creationId xmlns:a16="http://schemas.microsoft.com/office/drawing/2014/main" id="{C0F454DF-C0DF-C4A7-8638-B02D8C573992}"/>
                  </a:ext>
                </a:extLst>
              </p:cNvPr>
              <p:cNvSpPr/>
              <p:nvPr/>
            </p:nvSpPr>
            <p:spPr>
              <a:xfrm>
                <a:off x="177164" y="3396881"/>
                <a:ext cx="1388358" cy="780495"/>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8D845161-AFCD-0ABB-8D7E-DAEF675AAC2F}"/>
                  </a:ext>
                </a:extLst>
              </p:cNvPr>
              <p:cNvSpPr txBox="1"/>
              <p:nvPr/>
            </p:nvSpPr>
            <p:spPr>
              <a:xfrm>
                <a:off x="188437" y="3405773"/>
                <a:ext cx="1388359" cy="75765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Michael Lucas</a:t>
                </a:r>
              </a:p>
              <a:p>
                <a:pPr algn="ctr"/>
                <a:r>
                  <a:rPr lang="en-US" sz="1200">
                    <a:solidFill>
                      <a:schemeClr val="bg1"/>
                    </a:solidFill>
                    <a:latin typeface="Aptos Display" panose="020B0004020202020204" pitchFamily="34" charset="0"/>
                  </a:rPr>
                  <a:t>Director of Programs &amp; Compliance</a:t>
                </a:r>
              </a:p>
            </p:txBody>
          </p:sp>
        </p:grpSp>
        <p:grpSp>
          <p:nvGrpSpPr>
            <p:cNvPr id="5" name="Group 4">
              <a:extLst>
                <a:ext uri="{FF2B5EF4-FFF2-40B4-BE49-F238E27FC236}">
                  <a16:creationId xmlns:a16="http://schemas.microsoft.com/office/drawing/2014/main" id="{0673D292-B894-37CC-5023-A09018488569}"/>
                </a:ext>
              </a:extLst>
            </p:cNvPr>
            <p:cNvGrpSpPr/>
            <p:nvPr/>
          </p:nvGrpSpPr>
          <p:grpSpPr>
            <a:xfrm>
              <a:off x="1463629" y="2405134"/>
              <a:ext cx="1670366" cy="699396"/>
              <a:chOff x="177164" y="3396880"/>
              <a:chExt cx="1399632" cy="894956"/>
            </a:xfrm>
          </p:grpSpPr>
          <p:sp>
            <p:nvSpPr>
              <p:cNvPr id="7" name="Rectangle 6">
                <a:extLst>
                  <a:ext uri="{FF2B5EF4-FFF2-40B4-BE49-F238E27FC236}">
                    <a16:creationId xmlns:a16="http://schemas.microsoft.com/office/drawing/2014/main" id="{2A60A013-C839-CDC2-2069-DAE6FB50BC6F}"/>
                  </a:ext>
                </a:extLst>
              </p:cNvPr>
              <p:cNvSpPr/>
              <p:nvPr/>
            </p:nvSpPr>
            <p:spPr>
              <a:xfrm>
                <a:off x="177164" y="3396880"/>
                <a:ext cx="1388358" cy="881401"/>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5B6F5D44-F93D-7C12-4195-5116ABEBF6B1}"/>
                  </a:ext>
                </a:extLst>
              </p:cNvPr>
              <p:cNvSpPr txBox="1"/>
              <p:nvPr/>
            </p:nvSpPr>
            <p:spPr>
              <a:xfrm>
                <a:off x="188437" y="3425400"/>
                <a:ext cx="1388359" cy="866436"/>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Ryan Murakami</a:t>
                </a:r>
              </a:p>
              <a:p>
                <a:pPr algn="ctr"/>
                <a:r>
                  <a:rPr lang="en-US" sz="1200">
                    <a:solidFill>
                      <a:schemeClr val="bg1"/>
                    </a:solidFill>
                    <a:latin typeface="Aptos Display" panose="020B0004020202020204" pitchFamily="34" charset="0"/>
                  </a:rPr>
                  <a:t>Director of Contracts &amp; Acquisition</a:t>
                </a:r>
              </a:p>
            </p:txBody>
          </p:sp>
        </p:grpSp>
        <p:grpSp>
          <p:nvGrpSpPr>
            <p:cNvPr id="142" name="Group 141">
              <a:extLst>
                <a:ext uri="{FF2B5EF4-FFF2-40B4-BE49-F238E27FC236}">
                  <a16:creationId xmlns:a16="http://schemas.microsoft.com/office/drawing/2014/main" id="{FE032A36-66BC-83D5-8848-66FD764FDB88}"/>
                </a:ext>
              </a:extLst>
            </p:cNvPr>
            <p:cNvGrpSpPr/>
            <p:nvPr/>
          </p:nvGrpSpPr>
          <p:grpSpPr>
            <a:xfrm>
              <a:off x="4452261" y="3429443"/>
              <a:ext cx="3469499" cy="2551498"/>
              <a:chOff x="287675" y="3581504"/>
              <a:chExt cx="3469499" cy="2551498"/>
            </a:xfrm>
          </p:grpSpPr>
          <p:grpSp>
            <p:nvGrpSpPr>
              <p:cNvPr id="143" name="Group 142">
                <a:extLst>
                  <a:ext uri="{FF2B5EF4-FFF2-40B4-BE49-F238E27FC236}">
                    <a16:creationId xmlns:a16="http://schemas.microsoft.com/office/drawing/2014/main" id="{643910BE-79FE-C857-130B-FBF1A0554AA6}"/>
                  </a:ext>
                </a:extLst>
              </p:cNvPr>
              <p:cNvGrpSpPr/>
              <p:nvPr/>
            </p:nvGrpSpPr>
            <p:grpSpPr>
              <a:xfrm>
                <a:off x="287675" y="3581504"/>
                <a:ext cx="1670367" cy="557132"/>
                <a:chOff x="298468" y="3020143"/>
                <a:chExt cx="1670367" cy="557132"/>
              </a:xfrm>
            </p:grpSpPr>
            <p:sp>
              <p:nvSpPr>
                <p:cNvPr id="156" name="Rectangle 155">
                  <a:extLst>
                    <a:ext uri="{FF2B5EF4-FFF2-40B4-BE49-F238E27FC236}">
                      <a16:creationId xmlns:a16="http://schemas.microsoft.com/office/drawing/2014/main" id="{4F296BC9-3028-8ACC-E695-C204D8B59303}"/>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7" name="TextBox 156">
                  <a:extLst>
                    <a:ext uri="{FF2B5EF4-FFF2-40B4-BE49-F238E27FC236}">
                      <a16:creationId xmlns:a16="http://schemas.microsoft.com/office/drawing/2014/main" id="{C46FA876-4BE4-7E8F-CAD8-0F7F59111DB7}"/>
                    </a:ext>
                  </a:extLst>
                </p:cNvPr>
                <p:cNvSpPr txBox="1"/>
                <p:nvPr/>
              </p:nvSpPr>
              <p:spPr>
                <a:xfrm>
                  <a:off x="298468" y="3071341"/>
                  <a:ext cx="1656912" cy="469359"/>
                </a:xfrm>
                <a:prstGeom prst="rect">
                  <a:avLst/>
                </a:prstGeom>
                <a:noFill/>
              </p:spPr>
              <p:txBody>
                <a:bodyPr wrap="square" rtlCol="0">
                  <a:spAutoFit/>
                </a:bodyPr>
                <a:lstStyle/>
                <a:p>
                  <a:pPr algn="ctr"/>
                  <a:r>
                    <a:rPr lang="en-US" sz="1400" b="1" dirty="0">
                      <a:latin typeface="Aptos Display" panose="020B0004020202020204" pitchFamily="34" charset="0"/>
                    </a:rPr>
                    <a:t>Cody Powers</a:t>
                  </a:r>
                </a:p>
                <a:p>
                  <a:pPr algn="ctr"/>
                  <a:r>
                    <a:rPr lang="en-US" sz="1050" dirty="0">
                      <a:latin typeface="Aptos Display" panose="020B0004020202020204" pitchFamily="34" charset="0"/>
                    </a:rPr>
                    <a:t>IT Specialist in Operations</a:t>
                  </a:r>
                </a:p>
              </p:txBody>
            </p:sp>
          </p:grpSp>
          <p:grpSp>
            <p:nvGrpSpPr>
              <p:cNvPr id="144" name="Group 143">
                <a:extLst>
                  <a:ext uri="{FF2B5EF4-FFF2-40B4-BE49-F238E27FC236}">
                    <a16:creationId xmlns:a16="http://schemas.microsoft.com/office/drawing/2014/main" id="{7010D60A-5AC5-2B44-2FDB-2AEB4286B37B}"/>
                  </a:ext>
                </a:extLst>
              </p:cNvPr>
              <p:cNvGrpSpPr/>
              <p:nvPr/>
            </p:nvGrpSpPr>
            <p:grpSpPr>
              <a:xfrm>
                <a:off x="2086807" y="5502060"/>
                <a:ext cx="1670367" cy="630942"/>
                <a:chOff x="2097600" y="4293354"/>
                <a:chExt cx="1670367" cy="630942"/>
              </a:xfrm>
            </p:grpSpPr>
            <p:sp>
              <p:nvSpPr>
                <p:cNvPr id="154" name="Rectangle 153">
                  <a:extLst>
                    <a:ext uri="{FF2B5EF4-FFF2-40B4-BE49-F238E27FC236}">
                      <a16:creationId xmlns:a16="http://schemas.microsoft.com/office/drawing/2014/main" id="{C8B4AEAA-0FA3-1107-38D3-C6561C010D92}"/>
                    </a:ext>
                  </a:extLst>
                </p:cNvPr>
                <p:cNvSpPr/>
                <p:nvPr/>
              </p:nvSpPr>
              <p:spPr>
                <a:xfrm>
                  <a:off x="2111056" y="4323436"/>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5" name="TextBox 154">
                  <a:extLst>
                    <a:ext uri="{FF2B5EF4-FFF2-40B4-BE49-F238E27FC236}">
                      <a16:creationId xmlns:a16="http://schemas.microsoft.com/office/drawing/2014/main" id="{B6BAB717-DD40-B820-B928-350FFEADA55F}"/>
                    </a:ext>
                  </a:extLst>
                </p:cNvPr>
                <p:cNvSpPr txBox="1"/>
                <p:nvPr/>
              </p:nvSpPr>
              <p:spPr>
                <a:xfrm>
                  <a:off x="2097600" y="4293354"/>
                  <a:ext cx="1656912" cy="630942"/>
                </a:xfrm>
                <a:prstGeom prst="rect">
                  <a:avLst/>
                </a:prstGeom>
                <a:noFill/>
              </p:spPr>
              <p:txBody>
                <a:bodyPr wrap="square" rtlCol="0">
                  <a:spAutoFit/>
                </a:bodyPr>
                <a:lstStyle/>
                <a:p>
                  <a:pPr algn="ctr"/>
                  <a:r>
                    <a:rPr lang="en-US" sz="1400" b="1" dirty="0">
                      <a:latin typeface="Aptos Display" panose="020B0004020202020204" pitchFamily="34" charset="0"/>
                    </a:rPr>
                    <a:t>Charles Graham</a:t>
                  </a:r>
                </a:p>
                <a:p>
                  <a:pPr algn="ctr"/>
                  <a:r>
                    <a:rPr lang="en-US" sz="1050" dirty="0">
                      <a:latin typeface="Aptos Display" panose="020B0004020202020204" pitchFamily="34" charset="0"/>
                    </a:rPr>
                    <a:t>eDiscovery Support Technician</a:t>
                  </a:r>
                </a:p>
              </p:txBody>
            </p:sp>
          </p:grpSp>
          <p:grpSp>
            <p:nvGrpSpPr>
              <p:cNvPr id="145" name="Group 144">
                <a:extLst>
                  <a:ext uri="{FF2B5EF4-FFF2-40B4-BE49-F238E27FC236}">
                    <a16:creationId xmlns:a16="http://schemas.microsoft.com/office/drawing/2014/main" id="{B3A0A952-0ACC-1890-EC74-AC8BFA5CAA2C}"/>
                  </a:ext>
                </a:extLst>
              </p:cNvPr>
              <p:cNvGrpSpPr/>
              <p:nvPr/>
            </p:nvGrpSpPr>
            <p:grpSpPr>
              <a:xfrm>
                <a:off x="287675" y="4226702"/>
                <a:ext cx="1670367" cy="557132"/>
                <a:chOff x="298468" y="2370651"/>
                <a:chExt cx="1670367" cy="557132"/>
              </a:xfrm>
            </p:grpSpPr>
            <p:sp>
              <p:nvSpPr>
                <p:cNvPr id="152" name="Rectangle 151">
                  <a:extLst>
                    <a:ext uri="{FF2B5EF4-FFF2-40B4-BE49-F238E27FC236}">
                      <a16:creationId xmlns:a16="http://schemas.microsoft.com/office/drawing/2014/main" id="{69CBBE2F-0B14-04C8-1A6F-64BBA50C3489}"/>
                    </a:ext>
                  </a:extLst>
                </p:cNvPr>
                <p:cNvSpPr/>
                <p:nvPr/>
              </p:nvSpPr>
              <p:spPr>
                <a:xfrm>
                  <a:off x="311924" y="2370651"/>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3" name="TextBox 152">
                  <a:extLst>
                    <a:ext uri="{FF2B5EF4-FFF2-40B4-BE49-F238E27FC236}">
                      <a16:creationId xmlns:a16="http://schemas.microsoft.com/office/drawing/2014/main" id="{02A56F15-9A2C-93ED-BA42-77F11A3E540F}"/>
                    </a:ext>
                  </a:extLst>
                </p:cNvPr>
                <p:cNvSpPr txBox="1"/>
                <p:nvPr/>
              </p:nvSpPr>
              <p:spPr>
                <a:xfrm>
                  <a:off x="298468" y="2387108"/>
                  <a:ext cx="1656912" cy="523220"/>
                </a:xfrm>
                <a:prstGeom prst="rect">
                  <a:avLst/>
                </a:prstGeom>
                <a:noFill/>
              </p:spPr>
              <p:txBody>
                <a:bodyPr wrap="square" rtlCol="0">
                  <a:spAutoFit/>
                </a:bodyPr>
                <a:lstStyle/>
                <a:p>
                  <a:pPr algn="ctr"/>
                  <a:r>
                    <a:rPr lang="en-US" sz="1400" b="1" dirty="0">
                      <a:latin typeface="Aptos Display" panose="020B0004020202020204" pitchFamily="34" charset="0"/>
                    </a:rPr>
                    <a:t>Digital Market TEAM</a:t>
                  </a:r>
                </a:p>
              </p:txBody>
            </p:sp>
          </p:grpSp>
        </p:grpSp>
        <p:grpSp>
          <p:nvGrpSpPr>
            <p:cNvPr id="158" name="Group 157">
              <a:extLst>
                <a:ext uri="{FF2B5EF4-FFF2-40B4-BE49-F238E27FC236}">
                  <a16:creationId xmlns:a16="http://schemas.microsoft.com/office/drawing/2014/main" id="{19A7D2DB-9418-9698-CE9E-052127D560F3}"/>
                </a:ext>
              </a:extLst>
            </p:cNvPr>
            <p:cNvGrpSpPr/>
            <p:nvPr/>
          </p:nvGrpSpPr>
          <p:grpSpPr>
            <a:xfrm>
              <a:off x="6244528" y="3394916"/>
              <a:ext cx="1670367" cy="1239004"/>
              <a:chOff x="287675" y="3546977"/>
              <a:chExt cx="1670367" cy="1239004"/>
            </a:xfrm>
          </p:grpSpPr>
          <p:grpSp>
            <p:nvGrpSpPr>
              <p:cNvPr id="159" name="Group 158">
                <a:extLst>
                  <a:ext uri="{FF2B5EF4-FFF2-40B4-BE49-F238E27FC236}">
                    <a16:creationId xmlns:a16="http://schemas.microsoft.com/office/drawing/2014/main" id="{CF14EFC6-564D-0634-857B-2273F842A5E0}"/>
                  </a:ext>
                </a:extLst>
              </p:cNvPr>
              <p:cNvGrpSpPr/>
              <p:nvPr/>
            </p:nvGrpSpPr>
            <p:grpSpPr>
              <a:xfrm>
                <a:off x="287675" y="3546977"/>
                <a:ext cx="1670367" cy="630942"/>
                <a:chOff x="298468" y="2985616"/>
                <a:chExt cx="1670367" cy="630942"/>
              </a:xfrm>
            </p:grpSpPr>
            <p:sp>
              <p:nvSpPr>
                <p:cNvPr id="172" name="Rectangle 171">
                  <a:extLst>
                    <a:ext uri="{FF2B5EF4-FFF2-40B4-BE49-F238E27FC236}">
                      <a16:creationId xmlns:a16="http://schemas.microsoft.com/office/drawing/2014/main" id="{7371AF23-C2B0-B77A-2B6D-B1674E413EA1}"/>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3" name="TextBox 172">
                  <a:extLst>
                    <a:ext uri="{FF2B5EF4-FFF2-40B4-BE49-F238E27FC236}">
                      <a16:creationId xmlns:a16="http://schemas.microsoft.com/office/drawing/2014/main" id="{2EA0053F-E69B-291F-61D0-DCC19B236D63}"/>
                    </a:ext>
                  </a:extLst>
                </p:cNvPr>
                <p:cNvSpPr txBox="1"/>
                <p:nvPr/>
              </p:nvSpPr>
              <p:spPr>
                <a:xfrm>
                  <a:off x="298468" y="2985616"/>
                  <a:ext cx="1656912" cy="630942"/>
                </a:xfrm>
                <a:prstGeom prst="rect">
                  <a:avLst/>
                </a:prstGeom>
                <a:noFill/>
              </p:spPr>
              <p:txBody>
                <a:bodyPr wrap="square" rtlCol="0">
                  <a:spAutoFit/>
                </a:bodyPr>
                <a:lstStyle/>
                <a:p>
                  <a:pPr algn="ctr"/>
                  <a:r>
                    <a:rPr lang="en-US" sz="1400" b="1" dirty="0">
                      <a:latin typeface="Aptos Display" panose="020B0004020202020204" pitchFamily="34" charset="0"/>
                    </a:rPr>
                    <a:t>Billy Cody</a:t>
                  </a:r>
                </a:p>
                <a:p>
                  <a:pPr algn="ctr"/>
                  <a:r>
                    <a:rPr lang="en-US" sz="1050" dirty="0">
                      <a:latin typeface="Aptos Display" panose="020B0004020202020204" pitchFamily="34" charset="0"/>
                    </a:rPr>
                    <a:t>Senior Manager, Programs and Security in Services</a:t>
                  </a:r>
                </a:p>
              </p:txBody>
            </p:sp>
          </p:grpSp>
          <p:sp>
            <p:nvSpPr>
              <p:cNvPr id="170" name="Rectangle 169">
                <a:extLst>
                  <a:ext uri="{FF2B5EF4-FFF2-40B4-BE49-F238E27FC236}">
                    <a16:creationId xmlns:a16="http://schemas.microsoft.com/office/drawing/2014/main" id="{21C5063C-6EB0-5E5D-87AB-B9AC4D0949D3}"/>
                  </a:ext>
                </a:extLst>
              </p:cNvPr>
              <p:cNvSpPr/>
              <p:nvPr/>
            </p:nvSpPr>
            <p:spPr>
              <a:xfrm>
                <a:off x="301131" y="4228849"/>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70" name="Group 69">
              <a:extLst>
                <a:ext uri="{FF2B5EF4-FFF2-40B4-BE49-F238E27FC236}">
                  <a16:creationId xmlns:a16="http://schemas.microsoft.com/office/drawing/2014/main" id="{C0FACC4D-5FB4-8058-34E4-AD1701944799}"/>
                </a:ext>
              </a:extLst>
            </p:cNvPr>
            <p:cNvGrpSpPr/>
            <p:nvPr/>
          </p:nvGrpSpPr>
          <p:grpSpPr>
            <a:xfrm>
              <a:off x="8650475" y="2140380"/>
              <a:ext cx="1970437" cy="2600343"/>
              <a:chOff x="9857106" y="2140380"/>
              <a:chExt cx="1970437" cy="2600343"/>
            </a:xfrm>
          </p:grpSpPr>
          <p:cxnSp>
            <p:nvCxnSpPr>
              <p:cNvPr id="93" name="Straight Connector 92">
                <a:extLst>
                  <a:ext uri="{FF2B5EF4-FFF2-40B4-BE49-F238E27FC236}">
                    <a16:creationId xmlns:a16="http://schemas.microsoft.com/office/drawing/2014/main" id="{E2639B98-EEF3-9F69-CFD3-A145C22080B8}"/>
                  </a:ext>
                </a:extLst>
              </p:cNvPr>
              <p:cNvCxnSpPr>
                <a:cxnSpLocks/>
              </p:cNvCxnSpPr>
              <p:nvPr/>
            </p:nvCxnSpPr>
            <p:spPr>
              <a:xfrm>
                <a:off x="11808689" y="2140380"/>
                <a:ext cx="0" cy="228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D113C9-B1E2-7886-9BF4-2DB0DBF70AE8}"/>
                  </a:ext>
                </a:extLst>
              </p:cNvPr>
              <p:cNvCxnSpPr>
                <a:cxnSpLocks/>
              </p:cNvCxnSpPr>
              <p:nvPr/>
            </p:nvCxnSpPr>
            <p:spPr>
              <a:xfrm>
                <a:off x="11508619" y="3741757"/>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CFA24-46DC-EA58-4AA1-B652B3E2E0B2}"/>
                  </a:ext>
                </a:extLst>
              </p:cNvPr>
              <p:cNvCxnSpPr>
                <a:cxnSpLocks/>
              </p:cNvCxnSpPr>
              <p:nvPr/>
            </p:nvCxnSpPr>
            <p:spPr>
              <a:xfrm>
                <a:off x="11527473" y="4426380"/>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B4A21F3-0739-52E3-CFCD-AC4ACC4E3094}"/>
                  </a:ext>
                </a:extLst>
              </p:cNvPr>
              <p:cNvGrpSpPr/>
              <p:nvPr/>
            </p:nvGrpSpPr>
            <p:grpSpPr>
              <a:xfrm>
                <a:off x="9857106" y="3536246"/>
                <a:ext cx="1670367" cy="1204477"/>
                <a:chOff x="287675" y="3581504"/>
                <a:chExt cx="1670367" cy="1204477"/>
              </a:xfrm>
            </p:grpSpPr>
            <p:grpSp>
              <p:nvGrpSpPr>
                <p:cNvPr id="3" name="Group 2">
                  <a:extLst>
                    <a:ext uri="{FF2B5EF4-FFF2-40B4-BE49-F238E27FC236}">
                      <a16:creationId xmlns:a16="http://schemas.microsoft.com/office/drawing/2014/main" id="{2E26115E-68BE-3659-2DB6-46D003B94BB0}"/>
                    </a:ext>
                  </a:extLst>
                </p:cNvPr>
                <p:cNvGrpSpPr/>
                <p:nvPr/>
              </p:nvGrpSpPr>
              <p:grpSpPr>
                <a:xfrm>
                  <a:off x="287675" y="3581504"/>
                  <a:ext cx="1670367" cy="557132"/>
                  <a:chOff x="298468" y="3020143"/>
                  <a:chExt cx="1670367" cy="557132"/>
                </a:xfrm>
              </p:grpSpPr>
              <p:sp>
                <p:nvSpPr>
                  <p:cNvPr id="12" name="Rectangle 11">
                    <a:extLst>
                      <a:ext uri="{FF2B5EF4-FFF2-40B4-BE49-F238E27FC236}">
                        <a16:creationId xmlns:a16="http://schemas.microsoft.com/office/drawing/2014/main" id="{3A8F2489-1430-8B2A-3277-4276BF0244F9}"/>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7D44EBE2-57C0-21A4-A21D-C8F001F17AD1}"/>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Alex Francisco</a:t>
                    </a:r>
                  </a:p>
                  <a:p>
                    <a:pPr algn="ctr"/>
                    <a:r>
                      <a:rPr lang="en-US" sz="1050">
                        <a:latin typeface="Aptos Display" panose="020B0004020202020204" pitchFamily="34" charset="0"/>
                      </a:rPr>
                      <a:t>Solutions Architect</a:t>
                    </a:r>
                  </a:p>
                </p:txBody>
              </p:sp>
            </p:grpSp>
            <p:grpSp>
              <p:nvGrpSpPr>
                <p:cNvPr id="9" name="Group 8">
                  <a:extLst>
                    <a:ext uri="{FF2B5EF4-FFF2-40B4-BE49-F238E27FC236}">
                      <a16:creationId xmlns:a16="http://schemas.microsoft.com/office/drawing/2014/main" id="{9F3AA442-98EA-E56E-1C36-505C3346569A}"/>
                    </a:ext>
                  </a:extLst>
                </p:cNvPr>
                <p:cNvGrpSpPr/>
                <p:nvPr/>
              </p:nvGrpSpPr>
              <p:grpSpPr>
                <a:xfrm>
                  <a:off x="287675" y="4228849"/>
                  <a:ext cx="1670367" cy="557132"/>
                  <a:chOff x="298468" y="3020143"/>
                  <a:chExt cx="1670367" cy="557132"/>
                </a:xfrm>
              </p:grpSpPr>
              <p:sp>
                <p:nvSpPr>
                  <p:cNvPr id="10" name="Rectangle 9">
                    <a:extLst>
                      <a:ext uri="{FF2B5EF4-FFF2-40B4-BE49-F238E27FC236}">
                        <a16:creationId xmlns:a16="http://schemas.microsoft.com/office/drawing/2014/main" id="{91F5FAC0-A915-999A-1FB8-461F4BE7457E}"/>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4476510A-F3D3-10A5-917E-EE67B1E59AF0}"/>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Brittany Ryan</a:t>
                    </a:r>
                  </a:p>
                  <a:p>
                    <a:pPr algn="ctr"/>
                    <a:r>
                      <a:rPr lang="en-US" sz="1050">
                        <a:latin typeface="Aptos Display" panose="020B0004020202020204" pitchFamily="34" charset="0"/>
                      </a:rPr>
                      <a:t>Data Systems Analyst</a:t>
                    </a:r>
                  </a:p>
                </p:txBody>
              </p:sp>
            </p:grpSp>
          </p:grpSp>
        </p:grpSp>
        <p:grpSp>
          <p:nvGrpSpPr>
            <p:cNvPr id="19" name="Group 18">
              <a:extLst>
                <a:ext uri="{FF2B5EF4-FFF2-40B4-BE49-F238E27FC236}">
                  <a16:creationId xmlns:a16="http://schemas.microsoft.com/office/drawing/2014/main" id="{50629574-F61E-DAA7-D494-B0136CE2357D}"/>
                </a:ext>
              </a:extLst>
            </p:cNvPr>
            <p:cNvGrpSpPr/>
            <p:nvPr/>
          </p:nvGrpSpPr>
          <p:grpSpPr>
            <a:xfrm>
              <a:off x="571884" y="3417484"/>
              <a:ext cx="1670367" cy="1851822"/>
              <a:chOff x="287675" y="3581504"/>
              <a:chExt cx="1670367" cy="1851822"/>
            </a:xfrm>
          </p:grpSpPr>
          <p:grpSp>
            <p:nvGrpSpPr>
              <p:cNvPr id="21" name="Group 20">
                <a:extLst>
                  <a:ext uri="{FF2B5EF4-FFF2-40B4-BE49-F238E27FC236}">
                    <a16:creationId xmlns:a16="http://schemas.microsoft.com/office/drawing/2014/main" id="{22DFCA3C-A301-9123-C350-BDE31078309B}"/>
                  </a:ext>
                </a:extLst>
              </p:cNvPr>
              <p:cNvGrpSpPr/>
              <p:nvPr/>
            </p:nvGrpSpPr>
            <p:grpSpPr>
              <a:xfrm>
                <a:off x="287675" y="3581504"/>
                <a:ext cx="1670367" cy="557132"/>
                <a:chOff x="298468" y="3020143"/>
                <a:chExt cx="1670367" cy="557132"/>
              </a:xfrm>
            </p:grpSpPr>
            <p:sp>
              <p:nvSpPr>
                <p:cNvPr id="31" name="Rectangle 30">
                  <a:extLst>
                    <a:ext uri="{FF2B5EF4-FFF2-40B4-BE49-F238E27FC236}">
                      <a16:creationId xmlns:a16="http://schemas.microsoft.com/office/drawing/2014/main" id="{E9F4314B-6F3F-855C-5C61-C81A23A5428F}"/>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extBox 32">
                  <a:extLst>
                    <a:ext uri="{FF2B5EF4-FFF2-40B4-BE49-F238E27FC236}">
                      <a16:creationId xmlns:a16="http://schemas.microsoft.com/office/drawing/2014/main" id="{FE853F60-E292-6353-C681-72F324ECD1DB}"/>
                    </a:ext>
                  </a:extLst>
                </p:cNvPr>
                <p:cNvSpPr txBox="1"/>
                <p:nvPr/>
              </p:nvSpPr>
              <p:spPr>
                <a:xfrm>
                  <a:off x="298468" y="3071341"/>
                  <a:ext cx="1656912" cy="469359"/>
                </a:xfrm>
                <a:prstGeom prst="rect">
                  <a:avLst/>
                </a:prstGeom>
                <a:noFill/>
              </p:spPr>
              <p:txBody>
                <a:bodyPr wrap="square" rtlCol="0">
                  <a:spAutoFit/>
                </a:bodyPr>
                <a:lstStyle/>
                <a:p>
                  <a:pPr algn="ctr"/>
                  <a:r>
                    <a:rPr lang="en-US" sz="1400" b="1">
                      <a:latin typeface="Aptos Display" panose="020B0004020202020204" pitchFamily="34" charset="0"/>
                    </a:rPr>
                    <a:t>Tommy Logan</a:t>
                  </a:r>
                </a:p>
                <a:p>
                  <a:pPr algn="ctr"/>
                  <a:r>
                    <a:rPr lang="en-US" sz="1050">
                      <a:latin typeface="Aptos Display" panose="020B0004020202020204" pitchFamily="34" charset="0"/>
                    </a:rPr>
                    <a:t>Contract Operations Lead</a:t>
                  </a:r>
                </a:p>
              </p:txBody>
            </p:sp>
          </p:grpSp>
          <p:sp>
            <p:nvSpPr>
              <p:cNvPr id="28" name="Rectangle 27">
                <a:extLst>
                  <a:ext uri="{FF2B5EF4-FFF2-40B4-BE49-F238E27FC236}">
                    <a16:creationId xmlns:a16="http://schemas.microsoft.com/office/drawing/2014/main" id="{030E3BDC-A842-277F-C459-238DCC49C5B1}"/>
                  </a:ext>
                </a:extLst>
              </p:cNvPr>
              <p:cNvSpPr/>
              <p:nvPr/>
            </p:nvSpPr>
            <p:spPr>
              <a:xfrm>
                <a:off x="301131" y="4228849"/>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a:extLst>
                  <a:ext uri="{FF2B5EF4-FFF2-40B4-BE49-F238E27FC236}">
                    <a16:creationId xmlns:a16="http://schemas.microsoft.com/office/drawing/2014/main" id="{F31B9085-FF20-86B7-2CB7-1BE5194D7210}"/>
                  </a:ext>
                </a:extLst>
              </p:cNvPr>
              <p:cNvSpPr/>
              <p:nvPr/>
            </p:nvSpPr>
            <p:spPr>
              <a:xfrm>
                <a:off x="301131" y="4876194"/>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6" name="TextBox 35">
              <a:extLst>
                <a:ext uri="{FF2B5EF4-FFF2-40B4-BE49-F238E27FC236}">
                  <a16:creationId xmlns:a16="http://schemas.microsoft.com/office/drawing/2014/main" id="{2BB0A936-BF3B-8DE9-8CBA-DB70075E4DC9}"/>
                </a:ext>
              </a:extLst>
            </p:cNvPr>
            <p:cNvSpPr txBox="1"/>
            <p:nvPr/>
          </p:nvSpPr>
          <p:spPr>
            <a:xfrm>
              <a:off x="566487" y="4109282"/>
              <a:ext cx="1656912" cy="469359"/>
            </a:xfrm>
            <a:prstGeom prst="rect">
              <a:avLst/>
            </a:prstGeom>
            <a:noFill/>
          </p:spPr>
          <p:txBody>
            <a:bodyPr wrap="square" rtlCol="0">
              <a:spAutoFit/>
            </a:bodyPr>
            <a:lstStyle/>
            <a:p>
              <a:pPr algn="ctr"/>
              <a:r>
                <a:rPr lang="en-US" sz="1400" b="1">
                  <a:latin typeface="Aptos Display" panose="020B0004020202020204" pitchFamily="34" charset="0"/>
                </a:rPr>
                <a:t>Tessa Smerk</a:t>
              </a:r>
            </a:p>
            <a:p>
              <a:pPr algn="ctr"/>
              <a:r>
                <a:rPr lang="en-US" sz="1050">
                  <a:latin typeface="Aptos Display" panose="020B0004020202020204" pitchFamily="34" charset="0"/>
                </a:rPr>
                <a:t>Order Ops Analyst</a:t>
              </a:r>
            </a:p>
          </p:txBody>
        </p:sp>
        <p:grpSp>
          <p:nvGrpSpPr>
            <p:cNvPr id="37" name="Group 36">
              <a:extLst>
                <a:ext uri="{FF2B5EF4-FFF2-40B4-BE49-F238E27FC236}">
                  <a16:creationId xmlns:a16="http://schemas.microsoft.com/office/drawing/2014/main" id="{52BDEF7C-359D-70F9-9FC1-777FFD4BC339}"/>
                </a:ext>
              </a:extLst>
            </p:cNvPr>
            <p:cNvGrpSpPr/>
            <p:nvPr/>
          </p:nvGrpSpPr>
          <p:grpSpPr>
            <a:xfrm>
              <a:off x="2375128" y="3429268"/>
              <a:ext cx="1670367" cy="557132"/>
              <a:chOff x="298468" y="3020143"/>
              <a:chExt cx="1670367" cy="557132"/>
            </a:xfrm>
          </p:grpSpPr>
          <p:sp>
            <p:nvSpPr>
              <p:cNvPr id="38" name="Rectangle 37">
                <a:extLst>
                  <a:ext uri="{FF2B5EF4-FFF2-40B4-BE49-F238E27FC236}">
                    <a16:creationId xmlns:a16="http://schemas.microsoft.com/office/drawing/2014/main" id="{88CA2A91-8065-9267-3231-CBBF285EDA87}"/>
                  </a:ext>
                </a:extLst>
              </p:cNvPr>
              <p:cNvSpPr/>
              <p:nvPr/>
            </p:nvSpPr>
            <p:spPr>
              <a:xfrm>
                <a:off x="311924" y="3020143"/>
                <a:ext cx="1656911" cy="557132"/>
              </a:xfrm>
              <a:prstGeom prst="rect">
                <a:avLst/>
              </a:prstGeom>
              <a:solidFill>
                <a:schemeClr val="accent1">
                  <a:lumMod val="7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00DD7B49-3616-6E6E-9B6F-8397AF17305A}"/>
                  </a:ext>
                </a:extLst>
              </p:cNvPr>
              <p:cNvSpPr txBox="1"/>
              <p:nvPr/>
            </p:nvSpPr>
            <p:spPr>
              <a:xfrm>
                <a:off x="298468" y="3071341"/>
                <a:ext cx="1656912" cy="469359"/>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Jennifer Jordan</a:t>
                </a:r>
              </a:p>
              <a:p>
                <a:pPr algn="ctr"/>
                <a:r>
                  <a:rPr lang="en-US" sz="1050">
                    <a:solidFill>
                      <a:schemeClr val="bg1"/>
                    </a:solidFill>
                    <a:latin typeface="Aptos Display" panose="020B0004020202020204" pitchFamily="34" charset="0"/>
                  </a:rPr>
                  <a:t>Contracts Manager</a:t>
                </a:r>
              </a:p>
            </p:txBody>
          </p:sp>
        </p:grpSp>
        <p:sp>
          <p:nvSpPr>
            <p:cNvPr id="60" name="TextBox 59">
              <a:extLst>
                <a:ext uri="{FF2B5EF4-FFF2-40B4-BE49-F238E27FC236}">
                  <a16:creationId xmlns:a16="http://schemas.microsoft.com/office/drawing/2014/main" id="{5AB0B89B-0DF0-31AC-51AF-E69E461D38A4}"/>
                </a:ext>
              </a:extLst>
            </p:cNvPr>
            <p:cNvSpPr txBox="1"/>
            <p:nvPr/>
          </p:nvSpPr>
          <p:spPr>
            <a:xfrm>
              <a:off x="598795" y="4749353"/>
              <a:ext cx="1656912" cy="469359"/>
            </a:xfrm>
            <a:prstGeom prst="rect">
              <a:avLst/>
            </a:prstGeom>
            <a:noFill/>
          </p:spPr>
          <p:txBody>
            <a:bodyPr wrap="square" rtlCol="0">
              <a:spAutoFit/>
            </a:bodyPr>
            <a:lstStyle/>
            <a:p>
              <a:pPr algn="ctr"/>
              <a:r>
                <a:rPr lang="en-US" sz="1400" b="1">
                  <a:latin typeface="Aptos Display" panose="020B0004020202020204" pitchFamily="34" charset="0"/>
                </a:rPr>
                <a:t>Grayson Reigel</a:t>
              </a:r>
            </a:p>
            <a:p>
              <a:pPr algn="ctr"/>
              <a:r>
                <a:rPr lang="en-US" sz="1050">
                  <a:latin typeface="Aptos Display" panose="020B0004020202020204" pitchFamily="34" charset="0"/>
                </a:rPr>
                <a:t>Order Ops Analyst</a:t>
              </a:r>
            </a:p>
          </p:txBody>
        </p:sp>
        <p:grpSp>
          <p:nvGrpSpPr>
            <p:cNvPr id="61" name="Group 60">
              <a:extLst>
                <a:ext uri="{FF2B5EF4-FFF2-40B4-BE49-F238E27FC236}">
                  <a16:creationId xmlns:a16="http://schemas.microsoft.com/office/drawing/2014/main" id="{FC3935D4-3275-C833-6DEA-85E914B4EC3C}"/>
                </a:ext>
              </a:extLst>
            </p:cNvPr>
            <p:cNvGrpSpPr/>
            <p:nvPr/>
          </p:nvGrpSpPr>
          <p:grpSpPr>
            <a:xfrm>
              <a:off x="6244528" y="4045962"/>
              <a:ext cx="1683822" cy="1281988"/>
              <a:chOff x="287675" y="2895910"/>
              <a:chExt cx="1683822" cy="1281988"/>
            </a:xfrm>
          </p:grpSpPr>
          <p:grpSp>
            <p:nvGrpSpPr>
              <p:cNvPr id="62" name="Group 61">
                <a:extLst>
                  <a:ext uri="{FF2B5EF4-FFF2-40B4-BE49-F238E27FC236}">
                    <a16:creationId xmlns:a16="http://schemas.microsoft.com/office/drawing/2014/main" id="{C332BB95-4DE2-4DD6-DA1D-43AD5205A7E8}"/>
                  </a:ext>
                </a:extLst>
              </p:cNvPr>
              <p:cNvGrpSpPr/>
              <p:nvPr/>
            </p:nvGrpSpPr>
            <p:grpSpPr>
              <a:xfrm>
                <a:off x="301131" y="2895910"/>
                <a:ext cx="1670366" cy="1242726"/>
                <a:chOff x="311924" y="2334549"/>
                <a:chExt cx="1670366" cy="1242726"/>
              </a:xfrm>
            </p:grpSpPr>
            <p:sp>
              <p:nvSpPr>
                <p:cNvPr id="67" name="Rectangle 66">
                  <a:extLst>
                    <a:ext uri="{FF2B5EF4-FFF2-40B4-BE49-F238E27FC236}">
                      <a16:creationId xmlns:a16="http://schemas.microsoft.com/office/drawing/2014/main" id="{2032C293-8DAA-979A-05D7-4275226E1A24}"/>
                    </a:ext>
                  </a:extLst>
                </p:cNvPr>
                <p:cNvSpPr/>
                <p:nvPr/>
              </p:nvSpPr>
              <p:spPr>
                <a:xfrm>
                  <a:off x="311924" y="3020143"/>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TextBox 68">
                  <a:extLst>
                    <a:ext uri="{FF2B5EF4-FFF2-40B4-BE49-F238E27FC236}">
                      <a16:creationId xmlns:a16="http://schemas.microsoft.com/office/drawing/2014/main" id="{B2E983E5-053A-C035-58FD-5E5946ABBD10}"/>
                    </a:ext>
                  </a:extLst>
                </p:cNvPr>
                <p:cNvSpPr txBox="1"/>
                <p:nvPr/>
              </p:nvSpPr>
              <p:spPr>
                <a:xfrm>
                  <a:off x="325378" y="2334549"/>
                  <a:ext cx="1656912" cy="630942"/>
                </a:xfrm>
                <a:prstGeom prst="rect">
                  <a:avLst/>
                </a:prstGeom>
                <a:noFill/>
              </p:spPr>
              <p:txBody>
                <a:bodyPr wrap="square" rtlCol="0">
                  <a:spAutoFit/>
                </a:bodyPr>
                <a:lstStyle/>
                <a:p>
                  <a:pPr algn="ctr"/>
                  <a:r>
                    <a:rPr lang="en-US" sz="1400" b="1" dirty="0">
                      <a:latin typeface="Aptos Display" panose="020B0004020202020204" pitchFamily="34" charset="0"/>
                    </a:rPr>
                    <a:t>Daniel McGiffin</a:t>
                  </a:r>
                </a:p>
                <a:p>
                  <a:pPr algn="ctr"/>
                  <a:r>
                    <a:rPr lang="en-US" sz="1050" dirty="0">
                      <a:latin typeface="Aptos Display" panose="020B0004020202020204" pitchFamily="34" charset="0"/>
                    </a:rPr>
                    <a:t>Program Manager in Special Projects</a:t>
                  </a:r>
                </a:p>
              </p:txBody>
            </p:sp>
          </p:grpSp>
          <p:sp>
            <p:nvSpPr>
              <p:cNvPr id="66" name="TextBox 65">
                <a:extLst>
                  <a:ext uri="{FF2B5EF4-FFF2-40B4-BE49-F238E27FC236}">
                    <a16:creationId xmlns:a16="http://schemas.microsoft.com/office/drawing/2014/main" id="{3C4960AE-5CD5-8448-755C-3BC7A0DAE179}"/>
                  </a:ext>
                </a:extLst>
              </p:cNvPr>
              <p:cNvSpPr txBox="1"/>
              <p:nvPr/>
            </p:nvSpPr>
            <p:spPr>
              <a:xfrm>
                <a:off x="287675" y="3546956"/>
                <a:ext cx="1656912" cy="630942"/>
              </a:xfrm>
              <a:prstGeom prst="rect">
                <a:avLst/>
              </a:prstGeom>
              <a:noFill/>
            </p:spPr>
            <p:txBody>
              <a:bodyPr wrap="square" rtlCol="0">
                <a:spAutoFit/>
              </a:bodyPr>
              <a:lstStyle/>
              <a:p>
                <a:pPr algn="ctr"/>
                <a:r>
                  <a:rPr lang="en-US" sz="1400" b="1" dirty="0">
                    <a:latin typeface="Aptos Display" panose="020B0004020202020204" pitchFamily="34" charset="0"/>
                  </a:rPr>
                  <a:t>Matthew Leibrock</a:t>
                </a:r>
              </a:p>
              <a:p>
                <a:pPr algn="ctr"/>
                <a:r>
                  <a:rPr lang="en-US" sz="1050" dirty="0">
                    <a:latin typeface="Aptos Display" panose="020B0004020202020204" pitchFamily="34" charset="0"/>
                  </a:rPr>
                  <a:t>Program Manager in Special Projects</a:t>
                </a:r>
              </a:p>
            </p:txBody>
          </p:sp>
        </p:grpSp>
      </p:grpSp>
      <p:sp>
        <p:nvSpPr>
          <p:cNvPr id="78" name="Title 3">
            <a:extLst>
              <a:ext uri="{FF2B5EF4-FFF2-40B4-BE49-F238E27FC236}">
                <a16:creationId xmlns:a16="http://schemas.microsoft.com/office/drawing/2014/main" id="{1BF45E19-DBE5-258D-AEF1-4CFB4550FC30}"/>
              </a:ext>
            </a:extLst>
          </p:cNvPr>
          <p:cNvSpPr>
            <a:spLocks noGrp="1"/>
          </p:cNvSpPr>
          <p:nvPr>
            <p:ph type="title"/>
          </p:nvPr>
        </p:nvSpPr>
        <p:spPr>
          <a:xfrm>
            <a:off x="374967" y="304160"/>
            <a:ext cx="10515600" cy="873206"/>
          </a:xfrm>
        </p:spPr>
        <p:txBody>
          <a:bodyPr>
            <a:normAutofit/>
          </a:bodyPr>
          <a:lstStyle/>
          <a:p>
            <a:r>
              <a:rPr lang="en-US" sz="4400">
                <a:solidFill>
                  <a:schemeClr val="bg1"/>
                </a:solidFill>
                <a:latin typeface="Museo Sans 900" panose="02000000000000000000" pitchFamily="50" charset="0"/>
              </a:rPr>
              <a:t>Operations Team</a:t>
            </a:r>
          </a:p>
        </p:txBody>
      </p:sp>
      <p:sp>
        <p:nvSpPr>
          <p:cNvPr id="22" name="Rectangle 21">
            <a:extLst>
              <a:ext uri="{FF2B5EF4-FFF2-40B4-BE49-F238E27FC236}">
                <a16:creationId xmlns:a16="http://schemas.microsoft.com/office/drawing/2014/main" id="{D54F7B73-E34F-48E8-3EF6-ED8ECB298B88}"/>
              </a:ext>
            </a:extLst>
          </p:cNvPr>
          <p:cNvSpPr/>
          <p:nvPr/>
        </p:nvSpPr>
        <p:spPr>
          <a:xfrm>
            <a:off x="938218" y="5797854"/>
            <a:ext cx="165691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AB60040D-4D37-2BF4-BE27-E5479271572E}"/>
              </a:ext>
            </a:extLst>
          </p:cNvPr>
          <p:cNvSpPr txBox="1"/>
          <p:nvPr/>
        </p:nvSpPr>
        <p:spPr>
          <a:xfrm>
            <a:off x="951673" y="5844460"/>
            <a:ext cx="1656912" cy="469359"/>
          </a:xfrm>
          <a:prstGeom prst="rect">
            <a:avLst/>
          </a:prstGeom>
          <a:noFill/>
        </p:spPr>
        <p:txBody>
          <a:bodyPr wrap="square" rtlCol="0">
            <a:spAutoFit/>
          </a:bodyPr>
          <a:lstStyle/>
          <a:p>
            <a:pPr algn="ctr"/>
            <a:r>
              <a:rPr lang="en-US" sz="1400" b="1" dirty="0" err="1">
                <a:latin typeface="Aptos Display" panose="020B0004020202020204" pitchFamily="34" charset="0"/>
              </a:rPr>
              <a:t>Zumrod</a:t>
            </a:r>
            <a:r>
              <a:rPr lang="en-US" sz="1400" b="1" dirty="0">
                <a:latin typeface="Aptos Display" panose="020B0004020202020204" pitchFamily="34" charset="0"/>
              </a:rPr>
              <a:t> </a:t>
            </a:r>
            <a:r>
              <a:rPr lang="en-US" sz="1400" b="1" dirty="0" err="1">
                <a:latin typeface="Aptos Display" panose="020B0004020202020204" pitchFamily="34" charset="0"/>
              </a:rPr>
              <a:t>Tebra</a:t>
            </a:r>
            <a:endParaRPr lang="en-US" sz="1400" b="1" dirty="0">
              <a:latin typeface="Aptos Display" panose="020B0004020202020204" pitchFamily="34" charset="0"/>
            </a:endParaRPr>
          </a:p>
          <a:p>
            <a:pPr algn="ctr"/>
            <a:r>
              <a:rPr lang="en-US" sz="1050" dirty="0">
                <a:latin typeface="Aptos Display" panose="020B0004020202020204" pitchFamily="34" charset="0"/>
              </a:rPr>
              <a:t>Order </a:t>
            </a:r>
            <a:r>
              <a:rPr lang="en-US" sz="1050">
                <a:latin typeface="Aptos Display" panose="020B0004020202020204" pitchFamily="34" charset="0"/>
              </a:rPr>
              <a:t>Ops Specialist</a:t>
            </a:r>
            <a:endParaRPr lang="en-US" sz="1050" dirty="0">
              <a:latin typeface="Aptos Display" panose="020B0004020202020204" pitchFamily="34" charset="0"/>
            </a:endParaRPr>
          </a:p>
        </p:txBody>
      </p:sp>
      <p:cxnSp>
        <p:nvCxnSpPr>
          <p:cNvPr id="32" name="Straight Connector 31">
            <a:extLst>
              <a:ext uri="{FF2B5EF4-FFF2-40B4-BE49-F238E27FC236}">
                <a16:creationId xmlns:a16="http://schemas.microsoft.com/office/drawing/2014/main" id="{62010AD9-EC80-2915-638C-DA78B2D6D38D}"/>
              </a:ext>
            </a:extLst>
          </p:cNvPr>
          <p:cNvCxnSpPr>
            <a:cxnSpLocks/>
          </p:cNvCxnSpPr>
          <p:nvPr/>
        </p:nvCxnSpPr>
        <p:spPr>
          <a:xfrm>
            <a:off x="8463046" y="4156929"/>
            <a:ext cx="0" cy="19593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26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FE8C-358D-D6FD-ACDC-2003AAB598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087BFA-16E8-6A3E-7361-5F6AD3732E5B}"/>
              </a:ext>
            </a:extLst>
          </p:cNvPr>
          <p:cNvSpPr>
            <a:spLocks noGrp="1"/>
          </p:cNvSpPr>
          <p:nvPr>
            <p:ph type="title"/>
          </p:nvPr>
        </p:nvSpPr>
        <p:spPr>
          <a:xfrm>
            <a:off x="371352" y="280068"/>
            <a:ext cx="10515600" cy="873206"/>
          </a:xfrm>
        </p:spPr>
        <p:txBody>
          <a:bodyPr>
            <a:normAutofit/>
          </a:bodyPr>
          <a:lstStyle/>
          <a:p>
            <a:r>
              <a:rPr lang="en-US" sz="4000">
                <a:solidFill>
                  <a:schemeClr val="bg1"/>
                </a:solidFill>
                <a:latin typeface="Museo Sans 900" panose="02000000000000000000" pitchFamily="50" charset="0"/>
              </a:rPr>
              <a:t>Finance &amp; Accounting Team</a:t>
            </a:r>
          </a:p>
        </p:txBody>
      </p:sp>
      <p:pic>
        <p:nvPicPr>
          <p:cNvPr id="6" name="Picture 2">
            <a:extLst>
              <a:ext uri="{FF2B5EF4-FFF2-40B4-BE49-F238E27FC236}">
                <a16:creationId xmlns:a16="http://schemas.microsoft.com/office/drawing/2014/main" id="{61DFFF62-27A3-438A-4ABD-7F2B86DEA2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7D6FDBA-C318-41D4-96EB-98495F7F8E0E}"/>
              </a:ext>
            </a:extLst>
          </p:cNvPr>
          <p:cNvGrpSpPr/>
          <p:nvPr/>
        </p:nvGrpSpPr>
        <p:grpSpPr>
          <a:xfrm>
            <a:off x="5249896" y="1466555"/>
            <a:ext cx="1835973" cy="4210345"/>
            <a:chOff x="5694587" y="1586960"/>
            <a:chExt cx="1835973" cy="4210345"/>
          </a:xfrm>
        </p:grpSpPr>
        <p:cxnSp>
          <p:nvCxnSpPr>
            <p:cNvPr id="55" name="Straight Connector 54">
              <a:extLst>
                <a:ext uri="{FF2B5EF4-FFF2-40B4-BE49-F238E27FC236}">
                  <a16:creationId xmlns:a16="http://schemas.microsoft.com/office/drawing/2014/main" id="{F0F0D4AA-4EFB-BFC3-16DD-950C019DA267}"/>
                </a:ext>
              </a:extLst>
            </p:cNvPr>
            <p:cNvCxnSpPr>
              <a:cxnSpLocks/>
            </p:cNvCxnSpPr>
            <p:nvPr/>
          </p:nvCxnSpPr>
          <p:spPr>
            <a:xfrm>
              <a:off x="6605846" y="2132085"/>
              <a:ext cx="0" cy="36652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7528434-CBCB-2ACB-6F09-69EF49327B26}"/>
                </a:ext>
              </a:extLst>
            </p:cNvPr>
            <p:cNvGrpSpPr/>
            <p:nvPr/>
          </p:nvGrpSpPr>
          <p:grpSpPr>
            <a:xfrm>
              <a:off x="5708042" y="2617930"/>
              <a:ext cx="1809062" cy="688803"/>
              <a:chOff x="4198786" y="2644427"/>
              <a:chExt cx="1809062" cy="688803"/>
            </a:xfrm>
          </p:grpSpPr>
          <p:sp>
            <p:nvSpPr>
              <p:cNvPr id="29" name="Rectangle 28">
                <a:extLst>
                  <a:ext uri="{FF2B5EF4-FFF2-40B4-BE49-F238E27FC236}">
                    <a16:creationId xmlns:a16="http://schemas.microsoft.com/office/drawing/2014/main" id="{D5F94138-EF43-7EF8-7686-1461E3336A19}"/>
                  </a:ext>
                </a:extLst>
              </p:cNvPr>
              <p:cNvSpPr/>
              <p:nvPr/>
            </p:nvSpPr>
            <p:spPr>
              <a:xfrm>
                <a:off x="4198786" y="2644427"/>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1046045C-DF39-95A7-4553-A63DD5AAE417}"/>
                  </a:ext>
                </a:extLst>
              </p:cNvPr>
              <p:cNvSpPr txBox="1"/>
              <p:nvPr/>
            </p:nvSpPr>
            <p:spPr>
              <a:xfrm>
                <a:off x="4198786" y="2742606"/>
                <a:ext cx="1809062" cy="492443"/>
              </a:xfrm>
              <a:prstGeom prst="rect">
                <a:avLst/>
              </a:prstGeom>
              <a:noFill/>
            </p:spPr>
            <p:txBody>
              <a:bodyPr wrap="square" rtlCol="0">
                <a:spAutoFit/>
              </a:bodyPr>
              <a:lstStyle/>
              <a:p>
                <a:pPr algn="ctr"/>
                <a:r>
                  <a:rPr lang="en-US" sz="1400" b="1" dirty="0">
                    <a:solidFill>
                      <a:schemeClr val="bg1"/>
                    </a:solidFill>
                    <a:latin typeface="Aptos Display" panose="020B0004020202020204" pitchFamily="34" charset="0"/>
                  </a:rPr>
                  <a:t>Cindy Davidson</a:t>
                </a:r>
              </a:p>
              <a:p>
                <a:pPr algn="ctr"/>
                <a:r>
                  <a:rPr lang="en-US" sz="1200" dirty="0">
                    <a:solidFill>
                      <a:schemeClr val="bg1"/>
                    </a:solidFill>
                    <a:latin typeface="Aptos Display" panose="020B0004020202020204" pitchFamily="34" charset="0"/>
                  </a:rPr>
                  <a:t>Controller</a:t>
                </a:r>
              </a:p>
            </p:txBody>
          </p:sp>
        </p:grpSp>
        <p:grpSp>
          <p:nvGrpSpPr>
            <p:cNvPr id="42" name="Group 41">
              <a:extLst>
                <a:ext uri="{FF2B5EF4-FFF2-40B4-BE49-F238E27FC236}">
                  <a16:creationId xmlns:a16="http://schemas.microsoft.com/office/drawing/2014/main" id="{8AD5E5FC-DDC0-A127-B6BD-B945FDD60B4F}"/>
                </a:ext>
              </a:extLst>
            </p:cNvPr>
            <p:cNvGrpSpPr/>
            <p:nvPr/>
          </p:nvGrpSpPr>
          <p:grpSpPr>
            <a:xfrm>
              <a:off x="5694587" y="3481929"/>
              <a:ext cx="1835973" cy="557132"/>
              <a:chOff x="4319043" y="3414638"/>
              <a:chExt cx="1835973" cy="557132"/>
            </a:xfrm>
          </p:grpSpPr>
          <p:sp>
            <p:nvSpPr>
              <p:cNvPr id="39" name="Rectangle 38">
                <a:extLst>
                  <a:ext uri="{FF2B5EF4-FFF2-40B4-BE49-F238E27FC236}">
                    <a16:creationId xmlns:a16="http://schemas.microsoft.com/office/drawing/2014/main" id="{9F42B022-E8EE-02F5-4E3B-D7490B1F8B43}"/>
                  </a:ext>
                </a:extLst>
              </p:cNvPr>
              <p:cNvSpPr/>
              <p:nvPr/>
            </p:nvSpPr>
            <p:spPr>
              <a:xfrm>
                <a:off x="4332500" y="3414638"/>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0A4EE645-9A3D-9C3C-D43E-277A279EEFE7}"/>
                  </a:ext>
                </a:extLst>
              </p:cNvPr>
              <p:cNvSpPr txBox="1"/>
              <p:nvPr/>
            </p:nvSpPr>
            <p:spPr>
              <a:xfrm>
                <a:off x="4319043" y="3456409"/>
                <a:ext cx="1835973" cy="477054"/>
              </a:xfrm>
              <a:prstGeom prst="rect">
                <a:avLst/>
              </a:prstGeom>
              <a:noFill/>
            </p:spPr>
            <p:txBody>
              <a:bodyPr wrap="square" rtlCol="0">
                <a:spAutoFit/>
              </a:bodyPr>
              <a:lstStyle/>
              <a:p>
                <a:pPr algn="ctr"/>
                <a:r>
                  <a:rPr lang="en-US" sz="1400" b="1" dirty="0">
                    <a:latin typeface="Aptos Display" panose="020B0004020202020204" pitchFamily="34" charset="0"/>
                  </a:rPr>
                  <a:t>Kyle Purcell</a:t>
                </a:r>
              </a:p>
              <a:p>
                <a:pPr algn="ctr"/>
                <a:r>
                  <a:rPr lang="en-US" sz="1100" dirty="0">
                    <a:latin typeface="Aptos Display" panose="020B0004020202020204" pitchFamily="34" charset="0"/>
                  </a:rPr>
                  <a:t>Accounts Receivable Analyst</a:t>
                </a:r>
              </a:p>
            </p:txBody>
          </p:sp>
        </p:grpSp>
        <p:grpSp>
          <p:nvGrpSpPr>
            <p:cNvPr id="43" name="Group 42">
              <a:extLst>
                <a:ext uri="{FF2B5EF4-FFF2-40B4-BE49-F238E27FC236}">
                  <a16:creationId xmlns:a16="http://schemas.microsoft.com/office/drawing/2014/main" id="{76A2BA11-5271-CA33-3F68-591321692395}"/>
                </a:ext>
              </a:extLst>
            </p:cNvPr>
            <p:cNvGrpSpPr/>
            <p:nvPr/>
          </p:nvGrpSpPr>
          <p:grpSpPr>
            <a:xfrm>
              <a:off x="5706028" y="4166105"/>
              <a:ext cx="1813090" cy="557132"/>
              <a:chOff x="4319044" y="3424065"/>
              <a:chExt cx="1813090" cy="557132"/>
            </a:xfrm>
          </p:grpSpPr>
          <p:sp>
            <p:nvSpPr>
              <p:cNvPr id="44" name="Rectangle 43">
                <a:extLst>
                  <a:ext uri="{FF2B5EF4-FFF2-40B4-BE49-F238E27FC236}">
                    <a16:creationId xmlns:a16="http://schemas.microsoft.com/office/drawing/2014/main" id="{3635B754-43A7-4391-A546-15D3460BD0CA}"/>
                  </a:ext>
                </a:extLst>
              </p:cNvPr>
              <p:cNvSpPr/>
              <p:nvPr/>
            </p:nvSpPr>
            <p:spPr>
              <a:xfrm>
                <a:off x="4323073" y="3424065"/>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0" name="TextBox 49">
                <a:extLst>
                  <a:ext uri="{FF2B5EF4-FFF2-40B4-BE49-F238E27FC236}">
                    <a16:creationId xmlns:a16="http://schemas.microsoft.com/office/drawing/2014/main" id="{D5455A29-7FE7-935C-FD97-8259D7D09CDF}"/>
                  </a:ext>
                </a:extLst>
              </p:cNvPr>
              <p:cNvSpPr txBox="1"/>
              <p:nvPr/>
            </p:nvSpPr>
            <p:spPr>
              <a:xfrm>
                <a:off x="4319044" y="3465836"/>
                <a:ext cx="1809062" cy="477054"/>
              </a:xfrm>
              <a:prstGeom prst="rect">
                <a:avLst/>
              </a:prstGeom>
              <a:noFill/>
            </p:spPr>
            <p:txBody>
              <a:bodyPr wrap="square" rtlCol="0">
                <a:spAutoFit/>
              </a:bodyPr>
              <a:lstStyle/>
              <a:p>
                <a:pPr algn="ctr"/>
                <a:r>
                  <a:rPr lang="en-US" sz="1400" b="1">
                    <a:latin typeface="Aptos Display" panose="020B0004020202020204" pitchFamily="34" charset="0"/>
                  </a:rPr>
                  <a:t>Sam Cassels</a:t>
                </a:r>
              </a:p>
              <a:p>
                <a:pPr algn="ctr"/>
                <a:r>
                  <a:rPr lang="en-US" sz="1100">
                    <a:latin typeface="Aptos Display" panose="020B0004020202020204" pitchFamily="34" charset="0"/>
                  </a:rPr>
                  <a:t>Accounts Payable Analyst</a:t>
                </a:r>
              </a:p>
            </p:txBody>
          </p:sp>
        </p:grpSp>
        <p:grpSp>
          <p:nvGrpSpPr>
            <p:cNvPr id="52" name="Group 51">
              <a:extLst>
                <a:ext uri="{FF2B5EF4-FFF2-40B4-BE49-F238E27FC236}">
                  <a16:creationId xmlns:a16="http://schemas.microsoft.com/office/drawing/2014/main" id="{A957DA3D-8738-5B22-1BF0-B6B51DF80381}"/>
                </a:ext>
              </a:extLst>
            </p:cNvPr>
            <p:cNvGrpSpPr/>
            <p:nvPr/>
          </p:nvGrpSpPr>
          <p:grpSpPr>
            <a:xfrm>
              <a:off x="5701315" y="4840272"/>
              <a:ext cx="1822517" cy="557132"/>
              <a:chOff x="4319044" y="3442919"/>
              <a:chExt cx="1822517" cy="557132"/>
            </a:xfrm>
          </p:grpSpPr>
          <p:sp>
            <p:nvSpPr>
              <p:cNvPr id="53" name="Rectangle 52">
                <a:extLst>
                  <a:ext uri="{FF2B5EF4-FFF2-40B4-BE49-F238E27FC236}">
                    <a16:creationId xmlns:a16="http://schemas.microsoft.com/office/drawing/2014/main" id="{A56BDCA9-2FC0-8846-6EC9-8ABC3EEF5389}"/>
                  </a:ext>
                </a:extLst>
              </p:cNvPr>
              <p:cNvSpPr/>
              <p:nvPr/>
            </p:nvSpPr>
            <p:spPr>
              <a:xfrm>
                <a:off x="4332500" y="3442919"/>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4" name="TextBox 53">
                <a:extLst>
                  <a:ext uri="{FF2B5EF4-FFF2-40B4-BE49-F238E27FC236}">
                    <a16:creationId xmlns:a16="http://schemas.microsoft.com/office/drawing/2014/main" id="{1F3F5B3B-561B-82DC-913C-7CFFCD2109FA}"/>
                  </a:ext>
                </a:extLst>
              </p:cNvPr>
              <p:cNvSpPr txBox="1"/>
              <p:nvPr/>
            </p:nvSpPr>
            <p:spPr>
              <a:xfrm>
                <a:off x="4319044" y="3484690"/>
                <a:ext cx="1809062" cy="477054"/>
              </a:xfrm>
              <a:prstGeom prst="rect">
                <a:avLst/>
              </a:prstGeom>
              <a:noFill/>
            </p:spPr>
            <p:txBody>
              <a:bodyPr wrap="square" rtlCol="0">
                <a:spAutoFit/>
              </a:bodyPr>
              <a:lstStyle/>
              <a:p>
                <a:pPr algn="ctr"/>
                <a:r>
                  <a:rPr lang="en-US" sz="1400" b="1">
                    <a:latin typeface="Aptos Display" panose="020B0004020202020204" pitchFamily="34" charset="0"/>
                  </a:rPr>
                  <a:t>Tony Franzonello</a:t>
                </a:r>
              </a:p>
              <a:p>
                <a:pPr algn="ctr"/>
                <a:r>
                  <a:rPr lang="en-US" sz="1100">
                    <a:latin typeface="Aptos Display" panose="020B0004020202020204" pitchFamily="34" charset="0"/>
                  </a:rPr>
                  <a:t>Accounting Associate</a:t>
                </a:r>
              </a:p>
            </p:txBody>
          </p:sp>
        </p:grpSp>
        <p:grpSp>
          <p:nvGrpSpPr>
            <p:cNvPr id="5" name="Group 4">
              <a:extLst>
                <a:ext uri="{FF2B5EF4-FFF2-40B4-BE49-F238E27FC236}">
                  <a16:creationId xmlns:a16="http://schemas.microsoft.com/office/drawing/2014/main" id="{092166D9-5E43-54D0-0973-429CB92A8C95}"/>
                </a:ext>
              </a:extLst>
            </p:cNvPr>
            <p:cNvGrpSpPr/>
            <p:nvPr/>
          </p:nvGrpSpPr>
          <p:grpSpPr>
            <a:xfrm>
              <a:off x="5721498" y="1586960"/>
              <a:ext cx="1809062" cy="688803"/>
              <a:chOff x="2155627" y="1613457"/>
              <a:chExt cx="1809062" cy="688803"/>
            </a:xfrm>
          </p:grpSpPr>
          <p:sp>
            <p:nvSpPr>
              <p:cNvPr id="7" name="Rectangle 6">
                <a:extLst>
                  <a:ext uri="{FF2B5EF4-FFF2-40B4-BE49-F238E27FC236}">
                    <a16:creationId xmlns:a16="http://schemas.microsoft.com/office/drawing/2014/main" id="{D683A60E-277F-A7F7-E99F-35959DEB751B}"/>
                  </a:ext>
                </a:extLst>
              </p:cNvPr>
              <p:cNvSpPr/>
              <p:nvPr/>
            </p:nvSpPr>
            <p:spPr>
              <a:xfrm>
                <a:off x="2155627" y="1613457"/>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9CEF454F-8A39-E162-62D4-81249727E1A9}"/>
                  </a:ext>
                </a:extLst>
              </p:cNvPr>
              <p:cNvSpPr txBox="1"/>
              <p:nvPr/>
            </p:nvSpPr>
            <p:spPr>
              <a:xfrm>
                <a:off x="2155627" y="1711636"/>
                <a:ext cx="1809062" cy="492443"/>
              </a:xfrm>
              <a:prstGeom prst="rect">
                <a:avLst/>
              </a:prstGeom>
              <a:noFill/>
            </p:spPr>
            <p:txBody>
              <a:bodyPr wrap="square" rtlCol="0">
                <a:spAutoFit/>
              </a:bodyPr>
              <a:lstStyle/>
              <a:p>
                <a:pPr algn="ctr"/>
                <a:r>
                  <a:rPr lang="en-US" sz="1400" b="1" dirty="0">
                    <a:solidFill>
                      <a:schemeClr val="bg1"/>
                    </a:solidFill>
                    <a:latin typeface="Aptos Display" panose="020B0004020202020204" pitchFamily="34" charset="0"/>
                  </a:rPr>
                  <a:t>Chris Nguyen</a:t>
                </a:r>
              </a:p>
              <a:p>
                <a:pPr algn="ctr"/>
                <a:r>
                  <a:rPr lang="en-US" sz="1200" dirty="0">
                    <a:solidFill>
                      <a:schemeClr val="bg1"/>
                    </a:solidFill>
                    <a:latin typeface="Aptos Display" panose="020B0004020202020204" pitchFamily="34" charset="0"/>
                  </a:rPr>
                  <a:t>Director of Finance</a:t>
                </a:r>
              </a:p>
            </p:txBody>
          </p:sp>
        </p:grpSp>
      </p:grpSp>
      <p:sp>
        <p:nvSpPr>
          <p:cNvPr id="9" name="Rectangle 8">
            <a:extLst>
              <a:ext uri="{FF2B5EF4-FFF2-40B4-BE49-F238E27FC236}">
                <a16:creationId xmlns:a16="http://schemas.microsoft.com/office/drawing/2014/main" id="{6CADB4CE-96D5-2B52-FE4E-EC1E7889B06D}"/>
              </a:ext>
            </a:extLst>
          </p:cNvPr>
          <p:cNvSpPr/>
          <p:nvPr/>
        </p:nvSpPr>
        <p:spPr>
          <a:xfrm>
            <a:off x="5270080" y="5404043"/>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3EB212FD-EA83-CCFD-59BE-DB087124BB69}"/>
              </a:ext>
            </a:extLst>
          </p:cNvPr>
          <p:cNvSpPr txBox="1"/>
          <p:nvPr/>
        </p:nvSpPr>
        <p:spPr>
          <a:xfrm>
            <a:off x="5256623" y="5445814"/>
            <a:ext cx="1835973" cy="477054"/>
          </a:xfrm>
          <a:prstGeom prst="rect">
            <a:avLst/>
          </a:prstGeom>
          <a:noFill/>
        </p:spPr>
        <p:txBody>
          <a:bodyPr wrap="square" rtlCol="0">
            <a:spAutoFit/>
          </a:bodyPr>
          <a:lstStyle/>
          <a:p>
            <a:pPr algn="ctr"/>
            <a:r>
              <a:rPr lang="en-US" sz="1400" b="1" dirty="0">
                <a:latin typeface="Aptos Display" panose="020B0004020202020204" pitchFamily="34" charset="0"/>
              </a:rPr>
              <a:t>Greg Windsor</a:t>
            </a:r>
          </a:p>
          <a:p>
            <a:pPr algn="ctr"/>
            <a:r>
              <a:rPr lang="en-US" sz="1100" dirty="0"/>
              <a:t>Finance Associate</a:t>
            </a:r>
            <a:endParaRPr lang="en-US" sz="1100" dirty="0">
              <a:latin typeface="Aptos Display" panose="020B0004020202020204" pitchFamily="34" charset="0"/>
            </a:endParaRPr>
          </a:p>
        </p:txBody>
      </p:sp>
    </p:spTree>
    <p:extLst>
      <p:ext uri="{BB962C8B-B14F-4D97-AF65-F5344CB8AC3E}">
        <p14:creationId xmlns:p14="http://schemas.microsoft.com/office/powerpoint/2010/main" val="178498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CDF0-75FB-49DC-EF8E-928D22553F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03BA01-A3B3-80D5-A803-BC6A28EEE575}"/>
              </a:ext>
            </a:extLst>
          </p:cNvPr>
          <p:cNvSpPr>
            <a:spLocks noGrp="1"/>
          </p:cNvSpPr>
          <p:nvPr>
            <p:ph type="title"/>
          </p:nvPr>
        </p:nvSpPr>
        <p:spPr>
          <a:xfrm>
            <a:off x="371352" y="280068"/>
            <a:ext cx="10515600" cy="873206"/>
          </a:xfrm>
        </p:spPr>
        <p:txBody>
          <a:bodyPr>
            <a:normAutofit/>
          </a:bodyPr>
          <a:lstStyle/>
          <a:p>
            <a:r>
              <a:rPr lang="en-US" sz="4000">
                <a:solidFill>
                  <a:schemeClr val="bg1"/>
                </a:solidFill>
                <a:latin typeface="Museo Sans 900" panose="02000000000000000000" pitchFamily="50" charset="0"/>
              </a:rPr>
              <a:t>Financed Solutions Team</a:t>
            </a:r>
          </a:p>
        </p:txBody>
      </p:sp>
      <p:pic>
        <p:nvPicPr>
          <p:cNvPr id="6" name="Picture 2">
            <a:extLst>
              <a:ext uri="{FF2B5EF4-FFF2-40B4-BE49-F238E27FC236}">
                <a16:creationId xmlns:a16="http://schemas.microsoft.com/office/drawing/2014/main" id="{1D8E8EBA-FEF4-1408-6625-1291217420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4E569A0-5DB8-08A3-D586-D93A82CEC1A1}"/>
              </a:ext>
            </a:extLst>
          </p:cNvPr>
          <p:cNvGrpSpPr/>
          <p:nvPr/>
        </p:nvGrpSpPr>
        <p:grpSpPr>
          <a:xfrm>
            <a:off x="752481" y="1399959"/>
            <a:ext cx="10867471" cy="4425884"/>
            <a:chOff x="752481" y="1423286"/>
            <a:chExt cx="10867471" cy="4425884"/>
          </a:xfrm>
        </p:grpSpPr>
        <p:cxnSp>
          <p:nvCxnSpPr>
            <p:cNvPr id="99" name="Straight Connector 98">
              <a:extLst>
                <a:ext uri="{FF2B5EF4-FFF2-40B4-BE49-F238E27FC236}">
                  <a16:creationId xmlns:a16="http://schemas.microsoft.com/office/drawing/2014/main" id="{25759108-AA0A-963C-FF5F-33A72EEED160}"/>
                </a:ext>
              </a:extLst>
            </p:cNvPr>
            <p:cNvCxnSpPr>
              <a:cxnSpLocks/>
            </p:cNvCxnSpPr>
            <p:nvPr/>
          </p:nvCxnSpPr>
          <p:spPr>
            <a:xfrm>
              <a:off x="11316259" y="4707895"/>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A6DACC6-560D-C6A5-C6C6-5FA52D2BE910}"/>
                </a:ext>
              </a:extLst>
            </p:cNvPr>
            <p:cNvCxnSpPr>
              <a:cxnSpLocks/>
            </p:cNvCxnSpPr>
            <p:nvPr/>
          </p:nvCxnSpPr>
          <p:spPr>
            <a:xfrm>
              <a:off x="11316259" y="5504107"/>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70D5667-D829-C412-1B71-8522D4BBA0AF}"/>
                </a:ext>
              </a:extLst>
            </p:cNvPr>
            <p:cNvCxnSpPr>
              <a:cxnSpLocks/>
            </p:cNvCxnSpPr>
            <p:nvPr/>
          </p:nvCxnSpPr>
          <p:spPr>
            <a:xfrm>
              <a:off x="7323638" y="1918156"/>
              <a:ext cx="0" cy="575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20E5FA6-CDB1-4226-9C84-C0B1565AEB24}"/>
                </a:ext>
              </a:extLst>
            </p:cNvPr>
            <p:cNvGrpSpPr/>
            <p:nvPr/>
          </p:nvGrpSpPr>
          <p:grpSpPr>
            <a:xfrm>
              <a:off x="6428091" y="1423286"/>
              <a:ext cx="1804460" cy="763571"/>
              <a:chOff x="5203600" y="1659117"/>
              <a:chExt cx="1804460" cy="763571"/>
            </a:xfrm>
          </p:grpSpPr>
          <p:sp>
            <p:nvSpPr>
              <p:cNvPr id="9" name="Rectangle 8">
                <a:extLst>
                  <a:ext uri="{FF2B5EF4-FFF2-40B4-BE49-F238E27FC236}">
                    <a16:creationId xmlns:a16="http://schemas.microsoft.com/office/drawing/2014/main" id="{06A9B797-D280-DBEE-F990-6EB98B119437}"/>
                  </a:ext>
                </a:extLst>
              </p:cNvPr>
              <p:cNvSpPr/>
              <p:nvPr/>
            </p:nvSpPr>
            <p:spPr>
              <a:xfrm>
                <a:off x="5216967"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E70F66-F210-D465-CDEB-FB73818F099D}"/>
                  </a:ext>
                </a:extLst>
              </p:cNvPr>
              <p:cNvSpPr txBox="1"/>
              <p:nvPr/>
            </p:nvSpPr>
            <p:spPr>
              <a:xfrm>
                <a:off x="5203600" y="1739979"/>
                <a:ext cx="1791093" cy="553998"/>
              </a:xfrm>
              <a:prstGeom prst="rect">
                <a:avLst/>
              </a:prstGeom>
              <a:noFill/>
            </p:spPr>
            <p:txBody>
              <a:bodyPr wrap="square" rtlCol="0">
                <a:spAutoFit/>
              </a:bodyPr>
              <a:lstStyle/>
              <a:p>
                <a:pPr algn="ctr"/>
                <a:r>
                  <a:rPr lang="en-US" sz="1600" b="1" dirty="0">
                    <a:solidFill>
                      <a:schemeClr val="bg1"/>
                    </a:solidFill>
                    <a:latin typeface="Aptos Display" panose="020B0004020202020204" pitchFamily="34" charset="0"/>
                  </a:rPr>
                  <a:t>David Stewart</a:t>
                </a:r>
              </a:p>
              <a:p>
                <a:pPr algn="ctr"/>
                <a:r>
                  <a:rPr lang="en-US" sz="1400" dirty="0">
                    <a:solidFill>
                      <a:schemeClr val="bg1"/>
                    </a:solidFill>
                    <a:latin typeface="Aptos Display" panose="020B0004020202020204" pitchFamily="34" charset="0"/>
                  </a:rPr>
                  <a:t>CEO, President</a:t>
                </a:r>
              </a:p>
            </p:txBody>
          </p:sp>
        </p:grpSp>
        <p:grpSp>
          <p:nvGrpSpPr>
            <p:cNvPr id="27" name="Group 26">
              <a:extLst>
                <a:ext uri="{FF2B5EF4-FFF2-40B4-BE49-F238E27FC236}">
                  <a16:creationId xmlns:a16="http://schemas.microsoft.com/office/drawing/2014/main" id="{B95D6BE4-C411-383D-ABC0-F99912C905D9}"/>
                </a:ext>
              </a:extLst>
            </p:cNvPr>
            <p:cNvGrpSpPr/>
            <p:nvPr/>
          </p:nvGrpSpPr>
          <p:grpSpPr>
            <a:xfrm>
              <a:off x="2750401" y="2484800"/>
              <a:ext cx="3787120" cy="2462434"/>
              <a:chOff x="2510793" y="1941132"/>
              <a:chExt cx="3787120" cy="2462434"/>
            </a:xfrm>
          </p:grpSpPr>
          <p:cxnSp>
            <p:nvCxnSpPr>
              <p:cNvPr id="35" name="Straight Connector 34">
                <a:extLst>
                  <a:ext uri="{FF2B5EF4-FFF2-40B4-BE49-F238E27FC236}">
                    <a16:creationId xmlns:a16="http://schemas.microsoft.com/office/drawing/2014/main" id="{43B29CB7-D021-63DC-00BC-F29B7C6937EF}"/>
                  </a:ext>
                </a:extLst>
              </p:cNvPr>
              <p:cNvCxnSpPr>
                <a:cxnSpLocks/>
              </p:cNvCxnSpPr>
              <p:nvPr/>
            </p:nvCxnSpPr>
            <p:spPr>
              <a:xfrm>
                <a:off x="3415324" y="3429000"/>
                <a:ext cx="197805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12C46D-CBED-6562-51E7-66A4155F2D27}"/>
                  </a:ext>
                </a:extLst>
              </p:cNvPr>
              <p:cNvCxnSpPr>
                <a:cxnSpLocks/>
              </p:cNvCxnSpPr>
              <p:nvPr/>
            </p:nvCxnSpPr>
            <p:spPr>
              <a:xfrm>
                <a:off x="4409402" y="1941132"/>
                <a:ext cx="0" cy="1463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57BBEE-A655-0D5E-92E1-CE9635A4135F}"/>
                  </a:ext>
                </a:extLst>
              </p:cNvPr>
              <p:cNvCxnSpPr>
                <a:cxnSpLocks/>
              </p:cNvCxnSpPr>
              <p:nvPr/>
            </p:nvCxnSpPr>
            <p:spPr>
              <a:xfrm>
                <a:off x="3415324" y="3416156"/>
                <a:ext cx="0" cy="575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FA97B0-0012-1EDF-F328-9DC139580D87}"/>
                  </a:ext>
                </a:extLst>
              </p:cNvPr>
              <p:cNvCxnSpPr>
                <a:cxnSpLocks/>
              </p:cNvCxnSpPr>
              <p:nvPr/>
            </p:nvCxnSpPr>
            <p:spPr>
              <a:xfrm>
                <a:off x="5393382" y="3419573"/>
                <a:ext cx="0" cy="575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C3D706F-3E8E-2023-906A-BFC2A5F03E27}"/>
                  </a:ext>
                </a:extLst>
              </p:cNvPr>
              <p:cNvGrpSpPr/>
              <p:nvPr/>
            </p:nvGrpSpPr>
            <p:grpSpPr>
              <a:xfrm>
                <a:off x="4488851" y="3698160"/>
                <a:ext cx="1809062" cy="688803"/>
                <a:chOff x="3441502" y="3082565"/>
                <a:chExt cx="1809062" cy="688803"/>
              </a:xfrm>
            </p:grpSpPr>
            <p:sp>
              <p:nvSpPr>
                <p:cNvPr id="29" name="Rectangle 28">
                  <a:extLst>
                    <a:ext uri="{FF2B5EF4-FFF2-40B4-BE49-F238E27FC236}">
                      <a16:creationId xmlns:a16="http://schemas.microsoft.com/office/drawing/2014/main" id="{C54A1AC9-51E3-88E2-1ED3-B4654A14CE38}"/>
                    </a:ext>
                  </a:extLst>
                </p:cNvPr>
                <p:cNvSpPr/>
                <p:nvPr/>
              </p:nvSpPr>
              <p:spPr>
                <a:xfrm>
                  <a:off x="3441502" y="3082565"/>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1B326F5F-0F93-F919-3CBF-0721ECF8E8BB}"/>
                    </a:ext>
                  </a:extLst>
                </p:cNvPr>
                <p:cNvSpPr txBox="1"/>
                <p:nvPr/>
              </p:nvSpPr>
              <p:spPr>
                <a:xfrm>
                  <a:off x="3441502" y="3190171"/>
                  <a:ext cx="1809062" cy="49244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Toni Egan</a:t>
                  </a:r>
                </a:p>
                <a:p>
                  <a:pPr algn="ctr"/>
                  <a:r>
                    <a:rPr lang="en-US" sz="1200">
                      <a:solidFill>
                        <a:schemeClr val="bg1"/>
                      </a:solidFill>
                      <a:latin typeface="Aptos Display" panose="020B0004020202020204" pitchFamily="34" charset="0"/>
                    </a:rPr>
                    <a:t>VP Financial Solutions</a:t>
                  </a:r>
                </a:p>
              </p:txBody>
            </p:sp>
          </p:grpSp>
          <p:grpSp>
            <p:nvGrpSpPr>
              <p:cNvPr id="11" name="Group 10">
                <a:extLst>
                  <a:ext uri="{FF2B5EF4-FFF2-40B4-BE49-F238E27FC236}">
                    <a16:creationId xmlns:a16="http://schemas.microsoft.com/office/drawing/2014/main" id="{0DCDC1CC-FD99-9371-A5EE-54D5737AC2E3}"/>
                  </a:ext>
                </a:extLst>
              </p:cNvPr>
              <p:cNvGrpSpPr/>
              <p:nvPr/>
            </p:nvGrpSpPr>
            <p:grpSpPr>
              <a:xfrm>
                <a:off x="2510793" y="3703695"/>
                <a:ext cx="1809062" cy="699871"/>
                <a:chOff x="3441502" y="3082565"/>
                <a:chExt cx="1809062" cy="699871"/>
              </a:xfrm>
            </p:grpSpPr>
            <p:sp>
              <p:nvSpPr>
                <p:cNvPr id="12" name="Rectangle 11">
                  <a:extLst>
                    <a:ext uri="{FF2B5EF4-FFF2-40B4-BE49-F238E27FC236}">
                      <a16:creationId xmlns:a16="http://schemas.microsoft.com/office/drawing/2014/main" id="{9AD79AC8-8D37-A61F-3C81-34C2790552CD}"/>
                    </a:ext>
                  </a:extLst>
                </p:cNvPr>
                <p:cNvSpPr/>
                <p:nvPr/>
              </p:nvSpPr>
              <p:spPr>
                <a:xfrm>
                  <a:off x="3441502" y="3082565"/>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3EFE6F87-70FF-EFF1-462D-84C06CE85322}"/>
                    </a:ext>
                  </a:extLst>
                </p:cNvPr>
                <p:cNvSpPr txBox="1"/>
                <p:nvPr/>
              </p:nvSpPr>
              <p:spPr>
                <a:xfrm>
                  <a:off x="3441502" y="3105328"/>
                  <a:ext cx="1809062" cy="677108"/>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Nicole Newell</a:t>
                  </a:r>
                </a:p>
                <a:p>
                  <a:pPr algn="ctr"/>
                  <a:r>
                    <a:rPr lang="en-US" sz="1200">
                      <a:solidFill>
                        <a:schemeClr val="bg1"/>
                      </a:solidFill>
                      <a:latin typeface="Aptos Display" panose="020B0004020202020204" pitchFamily="34" charset="0"/>
                    </a:rPr>
                    <a:t>Director of Finance Sales &amp; Operations</a:t>
                  </a:r>
                </a:p>
              </p:txBody>
            </p:sp>
          </p:grpSp>
          <p:grpSp>
            <p:nvGrpSpPr>
              <p:cNvPr id="13" name="Group 12">
                <a:extLst>
                  <a:ext uri="{FF2B5EF4-FFF2-40B4-BE49-F238E27FC236}">
                    <a16:creationId xmlns:a16="http://schemas.microsoft.com/office/drawing/2014/main" id="{CD6CF3B0-C471-E870-ED9E-4154FE406D4C}"/>
                  </a:ext>
                </a:extLst>
              </p:cNvPr>
              <p:cNvGrpSpPr/>
              <p:nvPr/>
            </p:nvGrpSpPr>
            <p:grpSpPr>
              <a:xfrm>
                <a:off x="3508806" y="2360664"/>
                <a:ext cx="1791094" cy="763571"/>
                <a:chOff x="4685120" y="1659117"/>
                <a:chExt cx="1791094" cy="763571"/>
              </a:xfrm>
            </p:grpSpPr>
            <p:sp>
              <p:nvSpPr>
                <p:cNvPr id="14" name="Rectangle 13">
                  <a:extLst>
                    <a:ext uri="{FF2B5EF4-FFF2-40B4-BE49-F238E27FC236}">
                      <a16:creationId xmlns:a16="http://schemas.microsoft.com/office/drawing/2014/main" id="{8E1E5E0B-278C-BC11-85C6-DE09C98191ED}"/>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D267F17-1FEE-75EF-753B-C487F9E45A98}"/>
                    </a:ext>
                  </a:extLst>
                </p:cNvPr>
                <p:cNvSpPr txBox="1"/>
                <p:nvPr/>
              </p:nvSpPr>
              <p:spPr>
                <a:xfrm>
                  <a:off x="4685120" y="1757941"/>
                  <a:ext cx="1791093" cy="553998"/>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Chris Harvey</a:t>
                  </a:r>
                </a:p>
                <a:p>
                  <a:pPr algn="ctr"/>
                  <a:r>
                    <a:rPr lang="en-US" sz="1400">
                      <a:solidFill>
                        <a:schemeClr val="bg1"/>
                      </a:solidFill>
                      <a:latin typeface="Aptos Display" panose="020B0004020202020204" pitchFamily="34" charset="0"/>
                    </a:rPr>
                    <a:t>CRO</a:t>
                  </a:r>
                </a:p>
              </p:txBody>
            </p:sp>
          </p:grpSp>
        </p:grpSp>
        <p:cxnSp>
          <p:nvCxnSpPr>
            <p:cNvPr id="30" name="Straight Connector 29">
              <a:extLst>
                <a:ext uri="{FF2B5EF4-FFF2-40B4-BE49-F238E27FC236}">
                  <a16:creationId xmlns:a16="http://schemas.microsoft.com/office/drawing/2014/main" id="{654D6446-B39A-682D-2F7A-8F751965549E}"/>
                </a:ext>
              </a:extLst>
            </p:cNvPr>
            <p:cNvCxnSpPr>
              <a:cxnSpLocks/>
            </p:cNvCxnSpPr>
            <p:nvPr/>
          </p:nvCxnSpPr>
          <p:spPr>
            <a:xfrm>
              <a:off x="8027698" y="3956065"/>
              <a:ext cx="3592254" cy="166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D027D3-AC8E-99DC-2864-76BAA2248EA4}"/>
                </a:ext>
              </a:extLst>
            </p:cNvPr>
            <p:cNvCxnSpPr>
              <a:cxnSpLocks/>
            </p:cNvCxnSpPr>
            <p:nvPr/>
          </p:nvCxnSpPr>
          <p:spPr>
            <a:xfrm>
              <a:off x="9942533" y="2492655"/>
              <a:ext cx="0" cy="1463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DD557E-1BDA-1523-E256-DE9AF5EB2DFE}"/>
                </a:ext>
              </a:extLst>
            </p:cNvPr>
            <p:cNvCxnSpPr>
              <a:cxnSpLocks/>
            </p:cNvCxnSpPr>
            <p:nvPr/>
          </p:nvCxnSpPr>
          <p:spPr>
            <a:xfrm>
              <a:off x="8027698" y="3952648"/>
              <a:ext cx="13455" cy="13050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96129C-8E43-F48A-B21C-9ED021C7298E}"/>
                </a:ext>
              </a:extLst>
            </p:cNvPr>
            <p:cNvCxnSpPr>
              <a:cxnSpLocks/>
            </p:cNvCxnSpPr>
            <p:nvPr/>
          </p:nvCxnSpPr>
          <p:spPr>
            <a:xfrm>
              <a:off x="11619952" y="3963240"/>
              <a:ext cx="0" cy="15544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F4D5AFB-F5AE-23B2-4C69-E0E696A97920}"/>
                </a:ext>
              </a:extLst>
            </p:cNvPr>
            <p:cNvGrpSpPr/>
            <p:nvPr/>
          </p:nvGrpSpPr>
          <p:grpSpPr>
            <a:xfrm>
              <a:off x="9558515" y="4348002"/>
              <a:ext cx="1913220" cy="688803"/>
              <a:chOff x="3898792" y="3205342"/>
              <a:chExt cx="1913220" cy="688803"/>
            </a:xfrm>
          </p:grpSpPr>
          <p:sp>
            <p:nvSpPr>
              <p:cNvPr id="49" name="Rectangle 48">
                <a:extLst>
                  <a:ext uri="{FF2B5EF4-FFF2-40B4-BE49-F238E27FC236}">
                    <a16:creationId xmlns:a16="http://schemas.microsoft.com/office/drawing/2014/main" id="{FAD4ACD0-6A82-4A33-AAC5-BA0E2EB07118}"/>
                  </a:ext>
                </a:extLst>
              </p:cNvPr>
              <p:cNvSpPr/>
              <p:nvPr/>
            </p:nvSpPr>
            <p:spPr>
              <a:xfrm>
                <a:off x="3950871" y="3205342"/>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 name="TextBox 50">
                <a:extLst>
                  <a:ext uri="{FF2B5EF4-FFF2-40B4-BE49-F238E27FC236}">
                    <a16:creationId xmlns:a16="http://schemas.microsoft.com/office/drawing/2014/main" id="{ABC7B934-1C7D-EE89-EA80-77C3A96AF705}"/>
                  </a:ext>
                </a:extLst>
              </p:cNvPr>
              <p:cNvSpPr txBox="1"/>
              <p:nvPr/>
            </p:nvSpPr>
            <p:spPr>
              <a:xfrm>
                <a:off x="3898792" y="3244016"/>
                <a:ext cx="1913220" cy="630942"/>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John Ralston</a:t>
                </a:r>
              </a:p>
              <a:p>
                <a:pPr algn="ctr"/>
                <a:r>
                  <a:rPr lang="en-US" sz="1050">
                    <a:solidFill>
                      <a:schemeClr val="bg1"/>
                    </a:solidFill>
                    <a:latin typeface="Aptos Display" panose="020B0004020202020204" pitchFamily="34" charset="0"/>
                  </a:rPr>
                  <a:t>Sr. Manager Financed Solutions &amp; Treasury Management</a:t>
                </a:r>
              </a:p>
            </p:txBody>
          </p:sp>
        </p:grpSp>
        <p:grpSp>
          <p:nvGrpSpPr>
            <p:cNvPr id="41" name="Group 40">
              <a:extLst>
                <a:ext uri="{FF2B5EF4-FFF2-40B4-BE49-F238E27FC236}">
                  <a16:creationId xmlns:a16="http://schemas.microsoft.com/office/drawing/2014/main" id="{28334FE8-C20E-15ED-3D59-1D50E7065A77}"/>
                </a:ext>
              </a:extLst>
            </p:cNvPr>
            <p:cNvGrpSpPr/>
            <p:nvPr/>
          </p:nvGrpSpPr>
          <p:grpSpPr>
            <a:xfrm>
              <a:off x="9014332" y="2873428"/>
              <a:ext cx="1791094" cy="769441"/>
              <a:chOff x="4685120" y="1654244"/>
              <a:chExt cx="1791094" cy="769441"/>
            </a:xfrm>
          </p:grpSpPr>
          <p:sp>
            <p:nvSpPr>
              <p:cNvPr id="45" name="Rectangle 44">
                <a:extLst>
                  <a:ext uri="{FF2B5EF4-FFF2-40B4-BE49-F238E27FC236}">
                    <a16:creationId xmlns:a16="http://schemas.microsoft.com/office/drawing/2014/main" id="{04203178-8772-A54E-5E51-ED094A81E289}"/>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816B387-AFB3-7DC5-D421-9251247933D4}"/>
                  </a:ext>
                </a:extLst>
              </p:cNvPr>
              <p:cNvSpPr txBox="1"/>
              <p:nvPr/>
            </p:nvSpPr>
            <p:spPr>
              <a:xfrm>
                <a:off x="4685120" y="1654244"/>
                <a:ext cx="1791093" cy="769441"/>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Chris McKinley</a:t>
                </a:r>
              </a:p>
              <a:p>
                <a:pPr algn="ctr"/>
                <a:r>
                  <a:rPr lang="en-US" sz="1400">
                    <a:solidFill>
                      <a:schemeClr val="bg1"/>
                    </a:solidFill>
                    <a:latin typeface="Aptos Display" panose="020B0004020202020204" pitchFamily="34" charset="0"/>
                  </a:rPr>
                  <a:t>Sr. Director of Financed Solutions</a:t>
                </a:r>
              </a:p>
            </p:txBody>
          </p:sp>
        </p:grpSp>
        <p:grpSp>
          <p:nvGrpSpPr>
            <p:cNvPr id="60" name="Group 59">
              <a:extLst>
                <a:ext uri="{FF2B5EF4-FFF2-40B4-BE49-F238E27FC236}">
                  <a16:creationId xmlns:a16="http://schemas.microsoft.com/office/drawing/2014/main" id="{72F21B51-A491-F6C7-E519-BF107A27C759}"/>
                </a:ext>
              </a:extLst>
            </p:cNvPr>
            <p:cNvGrpSpPr/>
            <p:nvPr/>
          </p:nvGrpSpPr>
          <p:grpSpPr>
            <a:xfrm>
              <a:off x="7123167" y="4894891"/>
              <a:ext cx="1835973" cy="646331"/>
              <a:chOff x="6431073" y="4546099"/>
              <a:chExt cx="1835973" cy="646331"/>
            </a:xfrm>
          </p:grpSpPr>
          <p:sp>
            <p:nvSpPr>
              <p:cNvPr id="58" name="Rectangle 57">
                <a:extLst>
                  <a:ext uri="{FF2B5EF4-FFF2-40B4-BE49-F238E27FC236}">
                    <a16:creationId xmlns:a16="http://schemas.microsoft.com/office/drawing/2014/main" id="{415DC0B1-29E4-7E69-5145-F805EBC12BCA}"/>
                  </a:ext>
                </a:extLst>
              </p:cNvPr>
              <p:cNvSpPr/>
              <p:nvPr/>
            </p:nvSpPr>
            <p:spPr>
              <a:xfrm>
                <a:off x="6435003" y="4594494"/>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9" name="TextBox 58">
                <a:extLst>
                  <a:ext uri="{FF2B5EF4-FFF2-40B4-BE49-F238E27FC236}">
                    <a16:creationId xmlns:a16="http://schemas.microsoft.com/office/drawing/2014/main" id="{B527BA97-4F08-C43E-47A8-4B8506264DE6}"/>
                  </a:ext>
                </a:extLst>
              </p:cNvPr>
              <p:cNvSpPr txBox="1"/>
              <p:nvPr/>
            </p:nvSpPr>
            <p:spPr>
              <a:xfrm>
                <a:off x="6431073" y="4546099"/>
                <a:ext cx="1835973" cy="646331"/>
              </a:xfrm>
              <a:prstGeom prst="rect">
                <a:avLst/>
              </a:prstGeom>
              <a:noFill/>
            </p:spPr>
            <p:txBody>
              <a:bodyPr wrap="square" rtlCol="0">
                <a:spAutoFit/>
              </a:bodyPr>
              <a:lstStyle/>
              <a:p>
                <a:pPr algn="ctr"/>
                <a:r>
                  <a:rPr lang="en-US" sz="1400" b="1" dirty="0">
                    <a:latin typeface="Aptos Display" panose="020B0004020202020204" pitchFamily="34" charset="0"/>
                  </a:rPr>
                  <a:t>Evan Maraist</a:t>
                </a:r>
              </a:p>
              <a:p>
                <a:pPr algn="ctr"/>
                <a:r>
                  <a:rPr lang="en-US" sz="1100" dirty="0">
                    <a:latin typeface="Aptos Display" panose="020B0004020202020204" pitchFamily="34" charset="0"/>
                  </a:rPr>
                  <a:t>Sr. Finance </a:t>
                </a:r>
              </a:p>
              <a:p>
                <a:pPr algn="ctr"/>
                <a:r>
                  <a:rPr lang="en-US" sz="1100" dirty="0">
                    <a:latin typeface="Aptos Display" panose="020B0004020202020204" pitchFamily="34" charset="0"/>
                  </a:rPr>
                  <a:t>Operations Analyst</a:t>
                </a:r>
              </a:p>
            </p:txBody>
          </p:sp>
        </p:grpSp>
        <p:cxnSp>
          <p:nvCxnSpPr>
            <p:cNvPr id="64" name="Straight Connector 63">
              <a:extLst>
                <a:ext uri="{FF2B5EF4-FFF2-40B4-BE49-F238E27FC236}">
                  <a16:creationId xmlns:a16="http://schemas.microsoft.com/office/drawing/2014/main" id="{5CE96856-EA00-E935-BF0C-C49F82963F49}"/>
                </a:ext>
              </a:extLst>
            </p:cNvPr>
            <p:cNvCxnSpPr>
              <a:cxnSpLocks/>
            </p:cNvCxnSpPr>
            <p:nvPr/>
          </p:nvCxnSpPr>
          <p:spPr>
            <a:xfrm>
              <a:off x="1676875" y="3267576"/>
              <a:ext cx="207153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36996D-7DB8-4B0B-141D-8B1BA9800B06}"/>
                </a:ext>
              </a:extLst>
            </p:cNvPr>
            <p:cNvCxnSpPr>
              <a:cxnSpLocks/>
            </p:cNvCxnSpPr>
            <p:nvPr/>
          </p:nvCxnSpPr>
          <p:spPr>
            <a:xfrm>
              <a:off x="1676875" y="3258149"/>
              <a:ext cx="0" cy="125417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DDAF1BA1-37E0-8B73-0280-AAB06EF3B94E}"/>
                </a:ext>
              </a:extLst>
            </p:cNvPr>
            <p:cNvGrpSpPr/>
            <p:nvPr/>
          </p:nvGrpSpPr>
          <p:grpSpPr>
            <a:xfrm>
              <a:off x="752481" y="4241136"/>
              <a:ext cx="1828925" cy="688803"/>
              <a:chOff x="60387" y="3892344"/>
              <a:chExt cx="1828925" cy="688803"/>
            </a:xfrm>
          </p:grpSpPr>
          <p:sp>
            <p:nvSpPr>
              <p:cNvPr id="61" name="Rectangle 60">
                <a:extLst>
                  <a:ext uri="{FF2B5EF4-FFF2-40B4-BE49-F238E27FC236}">
                    <a16:creationId xmlns:a16="http://schemas.microsoft.com/office/drawing/2014/main" id="{EB2247CF-4BE7-D43E-7862-11B059631AAA}"/>
                  </a:ext>
                </a:extLst>
              </p:cNvPr>
              <p:cNvSpPr/>
              <p:nvPr/>
            </p:nvSpPr>
            <p:spPr>
              <a:xfrm>
                <a:off x="80250" y="3892344"/>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2" name="TextBox 61">
                <a:extLst>
                  <a:ext uri="{FF2B5EF4-FFF2-40B4-BE49-F238E27FC236}">
                    <a16:creationId xmlns:a16="http://schemas.microsoft.com/office/drawing/2014/main" id="{624F15E0-E90F-006B-27AC-245ED56F9EDC}"/>
                  </a:ext>
                </a:extLst>
              </p:cNvPr>
              <p:cNvSpPr txBox="1"/>
              <p:nvPr/>
            </p:nvSpPr>
            <p:spPr>
              <a:xfrm>
                <a:off x="60387" y="3980147"/>
                <a:ext cx="1809062" cy="492443"/>
              </a:xfrm>
              <a:prstGeom prst="rect">
                <a:avLst/>
              </a:prstGeom>
              <a:noFill/>
            </p:spPr>
            <p:txBody>
              <a:bodyPr wrap="square" rtlCol="0">
                <a:spAutoFit/>
              </a:bodyPr>
              <a:lstStyle/>
              <a:p>
                <a:pPr algn="ctr"/>
                <a:r>
                  <a:rPr lang="en-US" sz="1400" b="1">
                    <a:solidFill>
                      <a:schemeClr val="bg1"/>
                    </a:solidFill>
                    <a:latin typeface="Aptos Display" panose="020B0004020202020204" pitchFamily="34" charset="0"/>
                  </a:rPr>
                  <a:t>Enterprise</a:t>
                </a:r>
              </a:p>
              <a:p>
                <a:pPr algn="ctr"/>
                <a:r>
                  <a:rPr lang="en-US" sz="1200">
                    <a:solidFill>
                      <a:schemeClr val="bg1"/>
                    </a:solidFill>
                    <a:latin typeface="Aptos Display" panose="020B0004020202020204" pitchFamily="34" charset="0"/>
                  </a:rPr>
                  <a:t>Sales Team</a:t>
                </a:r>
              </a:p>
            </p:txBody>
          </p:sp>
        </p:grpSp>
        <p:cxnSp>
          <p:nvCxnSpPr>
            <p:cNvPr id="71" name="Straight Connector 70">
              <a:extLst>
                <a:ext uri="{FF2B5EF4-FFF2-40B4-BE49-F238E27FC236}">
                  <a16:creationId xmlns:a16="http://schemas.microsoft.com/office/drawing/2014/main" id="{17CF7892-8CBC-6B90-B9FB-EF847E61E32B}"/>
                </a:ext>
              </a:extLst>
            </p:cNvPr>
            <p:cNvCxnSpPr>
              <a:cxnSpLocks/>
            </p:cNvCxnSpPr>
            <p:nvPr/>
          </p:nvCxnSpPr>
          <p:spPr>
            <a:xfrm>
              <a:off x="4643959" y="2501335"/>
              <a:ext cx="53035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705AA14-3D53-ADDD-5E1F-F148CF284512}"/>
                </a:ext>
              </a:extLst>
            </p:cNvPr>
            <p:cNvSpPr/>
            <p:nvPr/>
          </p:nvSpPr>
          <p:spPr>
            <a:xfrm>
              <a:off x="9607404" y="5158736"/>
              <a:ext cx="1812253" cy="690434"/>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6AB06027-9353-93BC-07FE-A2F3447FC7A5}"/>
                </a:ext>
              </a:extLst>
            </p:cNvPr>
            <p:cNvSpPr txBox="1"/>
            <p:nvPr/>
          </p:nvSpPr>
          <p:spPr>
            <a:xfrm>
              <a:off x="9710389" y="5257731"/>
              <a:ext cx="1656912" cy="492443"/>
            </a:xfrm>
            <a:prstGeom prst="rect">
              <a:avLst/>
            </a:prstGeom>
            <a:noFill/>
          </p:spPr>
          <p:txBody>
            <a:bodyPr wrap="square" rtlCol="0">
              <a:spAutoFit/>
            </a:bodyPr>
            <a:lstStyle/>
            <a:p>
              <a:pPr algn="ctr"/>
              <a:r>
                <a:rPr lang="en-US" sz="1400" b="1" dirty="0">
                  <a:solidFill>
                    <a:schemeClr val="bg1"/>
                  </a:solidFill>
                  <a:latin typeface="Aptos Display" panose="020B0004020202020204" pitchFamily="34" charset="0"/>
                </a:rPr>
                <a:t>Jenny Small</a:t>
              </a:r>
            </a:p>
            <a:p>
              <a:pPr algn="ctr"/>
              <a:r>
                <a:rPr lang="en-US" sz="1200" dirty="0">
                  <a:solidFill>
                    <a:schemeClr val="bg1"/>
                  </a:solidFill>
                  <a:latin typeface="Aptos Display" panose="020B0004020202020204" pitchFamily="34" charset="0"/>
                </a:rPr>
                <a:t>Sr. Contracts Manager</a:t>
              </a:r>
            </a:p>
          </p:txBody>
        </p:sp>
      </p:grpSp>
    </p:spTree>
    <p:extLst>
      <p:ext uri="{BB962C8B-B14F-4D97-AF65-F5344CB8AC3E}">
        <p14:creationId xmlns:p14="http://schemas.microsoft.com/office/powerpoint/2010/main" val="2463323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1630D-6C94-9172-EF96-1604189EE1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097CCC-F180-72E2-E3AC-4D8E0C02FA93}"/>
              </a:ext>
            </a:extLst>
          </p:cNvPr>
          <p:cNvSpPr>
            <a:spLocks noGrp="1"/>
          </p:cNvSpPr>
          <p:nvPr>
            <p:ph type="title"/>
          </p:nvPr>
        </p:nvSpPr>
        <p:spPr>
          <a:xfrm>
            <a:off x="371352" y="280068"/>
            <a:ext cx="10515600" cy="873206"/>
          </a:xfrm>
        </p:spPr>
        <p:txBody>
          <a:bodyPr>
            <a:normAutofit/>
          </a:bodyPr>
          <a:lstStyle/>
          <a:p>
            <a:r>
              <a:rPr lang="en-US" sz="4400">
                <a:solidFill>
                  <a:schemeClr val="bg1"/>
                </a:solidFill>
                <a:latin typeface="Museo Sans 900" panose="02000000000000000000" pitchFamily="50" charset="0"/>
              </a:rPr>
              <a:t>Human Resources &amp; Admin Team</a:t>
            </a:r>
          </a:p>
        </p:txBody>
      </p:sp>
      <p:pic>
        <p:nvPicPr>
          <p:cNvPr id="6" name="Picture 2">
            <a:extLst>
              <a:ext uri="{FF2B5EF4-FFF2-40B4-BE49-F238E27FC236}">
                <a16:creationId xmlns:a16="http://schemas.microsoft.com/office/drawing/2014/main" id="{A20FB4D7-EF90-CB7C-7512-2E1D5B0F24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87" y="-295506"/>
            <a:ext cx="2923527" cy="292691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66A65A51-EE92-7362-41E6-1AB4F9B3E895}"/>
              </a:ext>
            </a:extLst>
          </p:cNvPr>
          <p:cNvGrpSpPr/>
          <p:nvPr/>
        </p:nvGrpSpPr>
        <p:grpSpPr>
          <a:xfrm>
            <a:off x="3850551" y="2241249"/>
            <a:ext cx="4335644" cy="3047550"/>
            <a:chOff x="4102477" y="1760722"/>
            <a:chExt cx="4335644" cy="3047550"/>
          </a:xfrm>
        </p:grpSpPr>
        <p:cxnSp>
          <p:nvCxnSpPr>
            <p:cNvPr id="21" name="Straight Connector 20">
              <a:extLst>
                <a:ext uri="{FF2B5EF4-FFF2-40B4-BE49-F238E27FC236}">
                  <a16:creationId xmlns:a16="http://schemas.microsoft.com/office/drawing/2014/main" id="{EFF60334-1FFD-0DAC-EBBD-BAE2AEFA55D8}"/>
                </a:ext>
              </a:extLst>
            </p:cNvPr>
            <p:cNvCxnSpPr>
              <a:cxnSpLocks/>
            </p:cNvCxnSpPr>
            <p:nvPr/>
          </p:nvCxnSpPr>
          <p:spPr>
            <a:xfrm>
              <a:off x="6694853" y="2280950"/>
              <a:ext cx="0" cy="575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7AD598C-F4C6-4713-D39E-414E3E884CDC}"/>
                </a:ext>
              </a:extLst>
            </p:cNvPr>
            <p:cNvGrpSpPr/>
            <p:nvPr/>
          </p:nvGrpSpPr>
          <p:grpSpPr>
            <a:xfrm>
              <a:off x="5799307" y="1760722"/>
              <a:ext cx="1791094" cy="773995"/>
              <a:chOff x="4685120" y="1659117"/>
              <a:chExt cx="1791094" cy="773995"/>
            </a:xfrm>
          </p:grpSpPr>
          <p:sp>
            <p:nvSpPr>
              <p:cNvPr id="14" name="Rectangle 13">
                <a:extLst>
                  <a:ext uri="{FF2B5EF4-FFF2-40B4-BE49-F238E27FC236}">
                    <a16:creationId xmlns:a16="http://schemas.microsoft.com/office/drawing/2014/main" id="{9EA3F4EB-E0B0-8F08-663E-CA0CD7E32EA4}"/>
                  </a:ext>
                </a:extLst>
              </p:cNvPr>
              <p:cNvSpPr/>
              <p:nvPr/>
            </p:nvSpPr>
            <p:spPr>
              <a:xfrm>
                <a:off x="4685121" y="1659117"/>
                <a:ext cx="1791093" cy="763571"/>
              </a:xfrm>
              <a:prstGeom prst="rect">
                <a:avLst/>
              </a:prstGeom>
              <a:solidFill>
                <a:schemeClr val="accent6"/>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ECE45B-9B42-3A7F-CFAD-588960BDCF82}"/>
                  </a:ext>
                </a:extLst>
              </p:cNvPr>
              <p:cNvSpPr txBox="1"/>
              <p:nvPr/>
            </p:nvSpPr>
            <p:spPr>
              <a:xfrm>
                <a:off x="4685120" y="1663671"/>
                <a:ext cx="1791093" cy="769441"/>
              </a:xfrm>
              <a:prstGeom prst="rect">
                <a:avLst/>
              </a:prstGeom>
              <a:noFill/>
            </p:spPr>
            <p:txBody>
              <a:bodyPr wrap="square" rtlCol="0">
                <a:spAutoFit/>
              </a:bodyPr>
              <a:lstStyle/>
              <a:p>
                <a:pPr algn="ctr"/>
                <a:r>
                  <a:rPr lang="en-US" sz="1600" b="1">
                    <a:solidFill>
                      <a:schemeClr val="bg1"/>
                    </a:solidFill>
                    <a:latin typeface="Aptos Display" panose="020B0004020202020204" pitchFamily="34" charset="0"/>
                  </a:rPr>
                  <a:t>Katie Fionova</a:t>
                </a:r>
              </a:p>
              <a:p>
                <a:pPr algn="ctr"/>
                <a:r>
                  <a:rPr lang="en-US" sz="1400">
                    <a:solidFill>
                      <a:schemeClr val="bg1"/>
                    </a:solidFill>
                    <a:latin typeface="Aptos Display" panose="020B0004020202020204" pitchFamily="34" charset="0"/>
                  </a:rPr>
                  <a:t>Director of HR &amp; Training</a:t>
                </a:r>
              </a:p>
            </p:txBody>
          </p:sp>
        </p:grpSp>
        <p:grpSp>
          <p:nvGrpSpPr>
            <p:cNvPr id="2" name="Group 1">
              <a:extLst>
                <a:ext uri="{FF2B5EF4-FFF2-40B4-BE49-F238E27FC236}">
                  <a16:creationId xmlns:a16="http://schemas.microsoft.com/office/drawing/2014/main" id="{3F7235F0-F0DB-6F2D-97BF-9594009C1598}"/>
                </a:ext>
              </a:extLst>
            </p:cNvPr>
            <p:cNvGrpSpPr/>
            <p:nvPr/>
          </p:nvGrpSpPr>
          <p:grpSpPr>
            <a:xfrm>
              <a:off x="6296519" y="3425113"/>
              <a:ext cx="1835973" cy="557132"/>
              <a:chOff x="6431073" y="5393987"/>
              <a:chExt cx="1835973" cy="557132"/>
            </a:xfrm>
          </p:grpSpPr>
          <p:sp>
            <p:nvSpPr>
              <p:cNvPr id="3" name="Rectangle 2">
                <a:extLst>
                  <a:ext uri="{FF2B5EF4-FFF2-40B4-BE49-F238E27FC236}">
                    <a16:creationId xmlns:a16="http://schemas.microsoft.com/office/drawing/2014/main" id="{A29DF214-7966-B4B0-8643-0E27E17C5E77}"/>
                  </a:ext>
                </a:extLst>
              </p:cNvPr>
              <p:cNvSpPr/>
              <p:nvPr/>
            </p:nvSpPr>
            <p:spPr>
              <a:xfrm>
                <a:off x="6444530" y="5393987"/>
                <a:ext cx="1809061" cy="557132"/>
              </a:xfrm>
              <a:prstGeom prst="rect">
                <a:avLst/>
              </a:prstGeom>
              <a:solidFill>
                <a:schemeClr val="bg1">
                  <a:lumMod val="85000"/>
                </a:schemeClr>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B11D9D2B-4C88-7CCA-4F7B-98A1CBA883A4}"/>
                  </a:ext>
                </a:extLst>
              </p:cNvPr>
              <p:cNvSpPr txBox="1"/>
              <p:nvPr/>
            </p:nvSpPr>
            <p:spPr>
              <a:xfrm>
                <a:off x="6431073" y="5444540"/>
                <a:ext cx="1835973" cy="477054"/>
              </a:xfrm>
              <a:prstGeom prst="rect">
                <a:avLst/>
              </a:prstGeom>
              <a:noFill/>
            </p:spPr>
            <p:txBody>
              <a:bodyPr wrap="square" rtlCol="0">
                <a:spAutoFit/>
              </a:bodyPr>
              <a:lstStyle/>
              <a:p>
                <a:pPr algn="ctr"/>
                <a:r>
                  <a:rPr lang="en-US" sz="1400" b="1" dirty="0">
                    <a:latin typeface="Aptos Display" panose="020B0004020202020204" pitchFamily="34" charset="0"/>
                  </a:rPr>
                  <a:t>Emmaline Ewens</a:t>
                </a:r>
              </a:p>
              <a:p>
                <a:pPr algn="ctr"/>
                <a:r>
                  <a:rPr lang="en-US" sz="1100" dirty="0">
                    <a:latin typeface="Aptos Display" panose="020B0004020202020204" pitchFamily="34" charset="0"/>
                  </a:rPr>
                  <a:t>Office Manager</a:t>
                </a:r>
              </a:p>
            </p:txBody>
          </p:sp>
        </p:grpSp>
        <p:cxnSp>
          <p:nvCxnSpPr>
            <p:cNvPr id="9" name="Straight Connector 8">
              <a:extLst>
                <a:ext uri="{FF2B5EF4-FFF2-40B4-BE49-F238E27FC236}">
                  <a16:creationId xmlns:a16="http://schemas.microsoft.com/office/drawing/2014/main" id="{A40BB1CD-DF0F-F7CA-14C7-5017A963AE0D}"/>
                </a:ext>
              </a:extLst>
            </p:cNvPr>
            <p:cNvCxnSpPr>
              <a:cxnSpLocks/>
            </p:cNvCxnSpPr>
            <p:nvPr/>
          </p:nvCxnSpPr>
          <p:spPr>
            <a:xfrm>
              <a:off x="5066677" y="2871117"/>
              <a:ext cx="0" cy="575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98D3AC1-4F45-7A6C-842B-7DDEF2315BEA}"/>
                </a:ext>
              </a:extLst>
            </p:cNvPr>
            <p:cNvGrpSpPr/>
            <p:nvPr/>
          </p:nvGrpSpPr>
          <p:grpSpPr>
            <a:xfrm>
              <a:off x="4102477" y="3207816"/>
              <a:ext cx="1928399" cy="709298"/>
              <a:chOff x="3388154" y="3082565"/>
              <a:chExt cx="1928399" cy="709298"/>
            </a:xfrm>
          </p:grpSpPr>
          <p:sp>
            <p:nvSpPr>
              <p:cNvPr id="20" name="Rectangle 19">
                <a:extLst>
                  <a:ext uri="{FF2B5EF4-FFF2-40B4-BE49-F238E27FC236}">
                    <a16:creationId xmlns:a16="http://schemas.microsoft.com/office/drawing/2014/main" id="{308FC31D-A9AD-52BD-8EBE-1829150D1B7F}"/>
                  </a:ext>
                </a:extLst>
              </p:cNvPr>
              <p:cNvSpPr/>
              <p:nvPr/>
            </p:nvSpPr>
            <p:spPr>
              <a:xfrm>
                <a:off x="3441502" y="3082565"/>
                <a:ext cx="1809062" cy="688803"/>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53A6E23C-EED5-BCD7-BD65-027635F622E7}"/>
                  </a:ext>
                </a:extLst>
              </p:cNvPr>
              <p:cNvSpPr txBox="1"/>
              <p:nvPr/>
            </p:nvSpPr>
            <p:spPr>
              <a:xfrm>
                <a:off x="3388154" y="3114755"/>
                <a:ext cx="1928399" cy="677108"/>
              </a:xfrm>
              <a:prstGeom prst="rect">
                <a:avLst/>
              </a:prstGeom>
              <a:noFill/>
            </p:spPr>
            <p:txBody>
              <a:bodyPr wrap="square" lIns="91440" tIns="45720" rIns="91440" bIns="45720" rtlCol="0" anchor="t">
                <a:spAutoFit/>
              </a:bodyPr>
              <a:lstStyle/>
              <a:p>
                <a:pPr algn="ctr"/>
                <a:r>
                  <a:rPr lang="en-US" sz="1300" b="1" dirty="0">
                    <a:solidFill>
                      <a:schemeClr val="bg1"/>
                    </a:solidFill>
                    <a:latin typeface="Aptos Display"/>
                  </a:rPr>
                  <a:t>Maria Corrales</a:t>
                </a:r>
                <a:endParaRPr lang="en-US" sz="1300" b="1" dirty="0">
                  <a:solidFill>
                    <a:schemeClr val="bg1"/>
                  </a:solidFill>
                  <a:latin typeface="Aptos Display" panose="020B0004020202020204" pitchFamily="34" charset="0"/>
                </a:endParaRPr>
              </a:p>
              <a:p>
                <a:pPr algn="ctr"/>
                <a:r>
                  <a:rPr lang="en-US" sz="1200" dirty="0">
                    <a:solidFill>
                      <a:schemeClr val="bg1"/>
                    </a:solidFill>
                    <a:latin typeface="Aptos Display" panose="020B0004020202020204" pitchFamily="34" charset="0"/>
                  </a:rPr>
                  <a:t>Senior Human Resources Generalist</a:t>
                </a:r>
              </a:p>
            </p:txBody>
          </p:sp>
        </p:grpSp>
        <p:sp>
          <p:nvSpPr>
            <p:cNvPr id="7" name="Rectangle 6">
              <a:extLst>
                <a:ext uri="{FF2B5EF4-FFF2-40B4-BE49-F238E27FC236}">
                  <a16:creationId xmlns:a16="http://schemas.microsoft.com/office/drawing/2014/main" id="{55FA135A-2D2F-1696-85EC-220AA4AE5076}"/>
                </a:ext>
              </a:extLst>
            </p:cNvPr>
            <p:cNvSpPr/>
            <p:nvPr/>
          </p:nvSpPr>
          <p:spPr>
            <a:xfrm>
              <a:off x="6323431" y="4140484"/>
              <a:ext cx="1809061" cy="667788"/>
            </a:xfrm>
            <a:prstGeom prst="rect">
              <a:avLst/>
            </a:prstGeom>
            <a:solidFill>
              <a:srgbClr val="009999"/>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2" name="Straight Connector 21">
              <a:extLst>
                <a:ext uri="{FF2B5EF4-FFF2-40B4-BE49-F238E27FC236}">
                  <a16:creationId xmlns:a16="http://schemas.microsoft.com/office/drawing/2014/main" id="{DA74CBCD-955D-9262-07BC-3E49DC1A45FD}"/>
                </a:ext>
              </a:extLst>
            </p:cNvPr>
            <p:cNvCxnSpPr>
              <a:cxnSpLocks/>
            </p:cNvCxnSpPr>
            <p:nvPr/>
          </p:nvCxnSpPr>
          <p:spPr>
            <a:xfrm>
              <a:off x="8438121" y="2838913"/>
              <a:ext cx="0" cy="15544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3A2973-37F8-88FB-9934-B0F2E0B77868}"/>
                </a:ext>
              </a:extLst>
            </p:cNvPr>
            <p:cNvCxnSpPr>
              <a:cxnSpLocks/>
            </p:cNvCxnSpPr>
            <p:nvPr/>
          </p:nvCxnSpPr>
          <p:spPr>
            <a:xfrm>
              <a:off x="5052682" y="2852908"/>
              <a:ext cx="33832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64E3F4-D66F-2279-8462-A1EDEBC74D55}"/>
                </a:ext>
              </a:extLst>
            </p:cNvPr>
            <p:cNvCxnSpPr>
              <a:cxnSpLocks/>
            </p:cNvCxnSpPr>
            <p:nvPr/>
          </p:nvCxnSpPr>
          <p:spPr>
            <a:xfrm>
              <a:off x="8135892" y="4385991"/>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FD02FB-C0EE-4EA1-BB96-02F0CE947281}"/>
                </a:ext>
              </a:extLst>
            </p:cNvPr>
            <p:cNvCxnSpPr>
              <a:cxnSpLocks/>
            </p:cNvCxnSpPr>
            <p:nvPr/>
          </p:nvCxnSpPr>
          <p:spPr>
            <a:xfrm>
              <a:off x="8132492" y="3679975"/>
              <a:ext cx="3000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6697A1F-8D4C-612C-980A-15E132897E53}"/>
              </a:ext>
            </a:extLst>
          </p:cNvPr>
          <p:cNvSpPr txBox="1"/>
          <p:nvPr/>
        </p:nvSpPr>
        <p:spPr>
          <a:xfrm>
            <a:off x="6011835" y="4692538"/>
            <a:ext cx="1928399" cy="461665"/>
          </a:xfrm>
          <a:prstGeom prst="rect">
            <a:avLst/>
          </a:prstGeom>
          <a:noFill/>
        </p:spPr>
        <p:txBody>
          <a:bodyPr wrap="square" lIns="91440" tIns="45720" rIns="91440" bIns="45720" rtlCol="0" anchor="t">
            <a:spAutoFit/>
          </a:bodyPr>
          <a:lstStyle/>
          <a:p>
            <a:pPr algn="ctr"/>
            <a:r>
              <a:rPr lang="en-US" sz="1300" b="1" dirty="0">
                <a:solidFill>
                  <a:schemeClr val="bg1"/>
                </a:solidFill>
                <a:latin typeface="Aptos Display"/>
              </a:rPr>
              <a:t>Open Position:</a:t>
            </a:r>
          </a:p>
          <a:p>
            <a:pPr algn="ctr"/>
            <a:r>
              <a:rPr lang="en-US" sz="1100" dirty="0">
                <a:solidFill>
                  <a:schemeClr val="bg1"/>
                </a:solidFill>
                <a:latin typeface="Aptos Display"/>
              </a:rPr>
              <a:t>Payroll Specialist</a:t>
            </a:r>
            <a:endParaRPr lang="en-US" sz="1100" dirty="0">
              <a:solidFill>
                <a:schemeClr val="bg1"/>
              </a:solidFill>
              <a:latin typeface="Aptos Display" panose="020B0004020202020204" pitchFamily="34" charset="0"/>
            </a:endParaRPr>
          </a:p>
        </p:txBody>
      </p:sp>
    </p:spTree>
    <p:extLst>
      <p:ext uri="{BB962C8B-B14F-4D97-AF65-F5344CB8AC3E}">
        <p14:creationId xmlns:p14="http://schemas.microsoft.com/office/powerpoint/2010/main" val="233386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4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EE8C13-8B49-3804-AF3A-41BD7096A126}"/>
              </a:ext>
            </a:extLst>
          </p:cNvPr>
          <p:cNvSpPr>
            <a:spLocks noGrp="1"/>
          </p:cNvSpPr>
          <p:nvPr>
            <p:ph type="title"/>
          </p:nvPr>
        </p:nvSpPr>
        <p:spPr>
          <a:xfrm>
            <a:off x="831850" y="422110"/>
            <a:ext cx="10515600" cy="986809"/>
          </a:xfrm>
        </p:spPr>
        <p:txBody>
          <a:bodyPr/>
          <a:lstStyle/>
          <a:p>
            <a:r>
              <a:rPr lang="en-US">
                <a:solidFill>
                  <a:schemeClr val="bg1"/>
                </a:solidFill>
                <a:latin typeface="Museo Sans 900" panose="02000000000000000000" pitchFamily="50" charset="0"/>
              </a:rPr>
              <a:t>About Us</a:t>
            </a:r>
          </a:p>
        </p:txBody>
      </p:sp>
      <p:sp>
        <p:nvSpPr>
          <p:cNvPr id="5" name="Text Placeholder 4">
            <a:extLst>
              <a:ext uri="{FF2B5EF4-FFF2-40B4-BE49-F238E27FC236}">
                <a16:creationId xmlns:a16="http://schemas.microsoft.com/office/drawing/2014/main" id="{1C61A998-C7D8-E83A-17AA-4EB0F242B0D4}"/>
              </a:ext>
            </a:extLst>
          </p:cNvPr>
          <p:cNvSpPr>
            <a:spLocks noGrp="1"/>
          </p:cNvSpPr>
          <p:nvPr>
            <p:ph type="body" idx="1"/>
          </p:nvPr>
        </p:nvSpPr>
        <p:spPr>
          <a:xfrm>
            <a:off x="831850" y="2635897"/>
            <a:ext cx="10515600" cy="3696349"/>
          </a:xfrm>
        </p:spPr>
        <p:txBody>
          <a:bodyPr>
            <a:normAutofit/>
          </a:bodyPr>
          <a:lstStyle/>
          <a:p>
            <a:pPr>
              <a:lnSpc>
                <a:spcPct val="100000"/>
              </a:lnSpc>
            </a:pPr>
            <a:r>
              <a:rPr lang="en-US" sz="2800" b="1">
                <a:solidFill>
                  <a:schemeClr val="bg1"/>
                </a:solidFill>
                <a:latin typeface="Century Gothic" panose="020B0502020202020204" pitchFamily="34" charset="0"/>
              </a:rPr>
              <a:t>Four Inc. is a premier technology provider that enables government customers with streamlined access to mission-critical IT while helping OEMs and their partners win and grow in the U.S. Public Sector. Backed by industry expertise, value-add solutions and distribution, and a seamless partnership, Four Inc. delivers lasting value across the entire government technology ecosystem.</a:t>
            </a:r>
          </a:p>
        </p:txBody>
      </p:sp>
      <p:pic>
        <p:nvPicPr>
          <p:cNvPr id="2" name="Picture 2">
            <a:extLst>
              <a:ext uri="{FF2B5EF4-FFF2-40B4-BE49-F238E27FC236}">
                <a16:creationId xmlns:a16="http://schemas.microsoft.com/office/drawing/2014/main" id="{B912B89C-09B9-F2CA-36FC-1425C9ED85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0241" y="-102637"/>
            <a:ext cx="2923527" cy="292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0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D6562-8148-A28B-8194-7CF71B6DAA68}"/>
              </a:ext>
            </a:extLst>
          </p:cNvPr>
          <p:cNvPicPr>
            <a:picLocks noChangeAspect="1"/>
          </p:cNvPicPr>
          <p:nvPr/>
        </p:nvPicPr>
        <p:blipFill>
          <a:blip r:embed="rId2"/>
          <a:stretch>
            <a:fillRect/>
          </a:stretch>
        </p:blipFill>
        <p:spPr>
          <a:xfrm>
            <a:off x="419877" y="369022"/>
            <a:ext cx="5783838" cy="6119955"/>
          </a:xfrm>
          <a:prstGeom prst="rect">
            <a:avLst/>
          </a:prstGeom>
        </p:spPr>
      </p:pic>
      <p:sp>
        <p:nvSpPr>
          <p:cNvPr id="11" name="Title 3">
            <a:extLst>
              <a:ext uri="{FF2B5EF4-FFF2-40B4-BE49-F238E27FC236}">
                <a16:creationId xmlns:a16="http://schemas.microsoft.com/office/drawing/2014/main" id="{AE8881F5-40A0-D02B-C647-62350654DB3A}"/>
              </a:ext>
            </a:extLst>
          </p:cNvPr>
          <p:cNvSpPr txBox="1">
            <a:spLocks/>
          </p:cNvSpPr>
          <p:nvPr/>
        </p:nvSpPr>
        <p:spPr>
          <a:xfrm>
            <a:off x="6867330" y="1092614"/>
            <a:ext cx="4102229" cy="610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Century Gothic" panose="020B0502020202020204" pitchFamily="34" charset="0"/>
              </a:rPr>
              <a:t>Overview</a:t>
            </a:r>
          </a:p>
        </p:txBody>
      </p:sp>
      <p:sp>
        <p:nvSpPr>
          <p:cNvPr id="12" name="Rectangle 11">
            <a:extLst>
              <a:ext uri="{FF2B5EF4-FFF2-40B4-BE49-F238E27FC236}">
                <a16:creationId xmlns:a16="http://schemas.microsoft.com/office/drawing/2014/main" id="{651449C0-3165-FE05-323A-7E455D0AC12F}"/>
              </a:ext>
            </a:extLst>
          </p:cNvPr>
          <p:cNvSpPr/>
          <p:nvPr/>
        </p:nvSpPr>
        <p:spPr>
          <a:xfrm>
            <a:off x="7022062" y="1998845"/>
            <a:ext cx="4567335" cy="4545219"/>
          </a:xfrm>
          <a:prstGeom prst="rect">
            <a:avLst/>
          </a:prstGeom>
        </p:spPr>
        <p:txBody>
          <a:bodyPr wrap="square" lIns="0" tIns="0" rIns="0" bIns="0">
            <a:spAutoFit/>
          </a:bodyPr>
          <a:lstStyle/>
          <a:p>
            <a:r>
              <a:rPr lang="en-US" sz="1600" b="1">
                <a:solidFill>
                  <a:schemeClr val="bg1"/>
                </a:solidFill>
                <a:latin typeface="Century Gothic" panose="020B0502020202020204" pitchFamily="34" charset="0"/>
              </a:rPr>
              <a:t>September 2024 </a:t>
            </a:r>
          </a:p>
          <a:p>
            <a:pPr marL="285750" indent="-182880">
              <a:buFont typeface="Arial" panose="020B0604020202020204" pitchFamily="34" charset="0"/>
              <a:buChar char="•"/>
            </a:pPr>
            <a:r>
              <a:rPr lang="en-US" sz="1200">
                <a:solidFill>
                  <a:schemeClr val="bg1"/>
                </a:solidFill>
                <a:latin typeface="Century Gothic" panose="020B0502020202020204" pitchFamily="34" charset="0"/>
              </a:rPr>
              <a:t>Sverica made a strategic growth investment in Four Inc.</a:t>
            </a:r>
          </a:p>
          <a:p>
            <a:pPr marL="285750" indent="-182880">
              <a:buFont typeface="Arial" panose="020B0604020202020204" pitchFamily="34" charset="0"/>
              <a:buChar char="•"/>
            </a:pPr>
            <a:r>
              <a:rPr lang="en-US" sz="1200" b="1">
                <a:solidFill>
                  <a:schemeClr val="bg1"/>
                </a:solidFill>
                <a:latin typeface="Century Gothic" panose="020B0502020202020204" pitchFamily="34" charset="0"/>
              </a:rPr>
              <a:t>Frank Young, </a:t>
            </a:r>
            <a:r>
              <a:rPr lang="en-US" sz="1200">
                <a:solidFill>
                  <a:schemeClr val="bg1"/>
                </a:solidFill>
                <a:latin typeface="Century Gothic" panose="020B0502020202020204" pitchFamily="34" charset="0"/>
              </a:rPr>
              <a:t>Managing Partner at Sverica and </a:t>
            </a:r>
            <a:r>
              <a:rPr lang="en-US" sz="1200" b="1">
                <a:solidFill>
                  <a:schemeClr val="bg1"/>
                </a:solidFill>
                <a:latin typeface="Century Gothic" panose="020B0502020202020204" pitchFamily="34" charset="0"/>
              </a:rPr>
              <a:t>Michael Dougherty, </a:t>
            </a:r>
            <a:r>
              <a:rPr lang="en-US" sz="1200">
                <a:solidFill>
                  <a:schemeClr val="bg1"/>
                </a:solidFill>
                <a:latin typeface="Century Gothic" panose="020B0502020202020204" pitchFamily="34" charset="0"/>
              </a:rPr>
              <a:t>Principal at Sverica serve on Four Inc.’s Board alongside </a:t>
            </a:r>
            <a:r>
              <a:rPr lang="en-US" sz="1200" b="1">
                <a:solidFill>
                  <a:schemeClr val="bg1"/>
                </a:solidFill>
                <a:latin typeface="Century Gothic" panose="020B0502020202020204" pitchFamily="34" charset="0"/>
              </a:rPr>
              <a:t>Art Richer </a:t>
            </a:r>
            <a:r>
              <a:rPr lang="en-US" sz="1200">
                <a:solidFill>
                  <a:schemeClr val="bg1"/>
                </a:solidFill>
                <a:latin typeface="Century Gothic" panose="020B0502020202020204" pitchFamily="34" charset="0"/>
              </a:rPr>
              <a:t>and </a:t>
            </a:r>
            <a:r>
              <a:rPr lang="en-US" sz="1200" b="1">
                <a:solidFill>
                  <a:schemeClr val="bg1"/>
                </a:solidFill>
                <a:latin typeface="Century Gothic" panose="020B0502020202020204" pitchFamily="34" charset="0"/>
              </a:rPr>
              <a:t>Jeff Nolan</a:t>
            </a:r>
            <a:r>
              <a:rPr lang="en-US" sz="1200">
                <a:solidFill>
                  <a:schemeClr val="bg1"/>
                </a:solidFill>
                <a:latin typeface="Century Gothic" panose="020B0502020202020204" pitchFamily="34" charset="0"/>
              </a:rPr>
              <a:t>. </a:t>
            </a:r>
          </a:p>
          <a:p>
            <a:endParaRPr lang="en-US" sz="1600">
              <a:solidFill>
                <a:schemeClr val="bg1"/>
              </a:solidFill>
              <a:latin typeface="Century Gothic" panose="020B0502020202020204" pitchFamily="34" charset="0"/>
            </a:endParaRPr>
          </a:p>
          <a:p>
            <a:r>
              <a:rPr lang="en-US" sz="1600" b="1">
                <a:solidFill>
                  <a:schemeClr val="bg1"/>
                </a:solidFill>
                <a:latin typeface="Century Gothic" panose="020B0502020202020204" pitchFamily="34" charset="0"/>
              </a:rPr>
              <a:t>Four Inc. Benefits:</a:t>
            </a:r>
          </a:p>
          <a:p>
            <a:r>
              <a:rPr lang="en-US" sz="1400" b="1">
                <a:solidFill>
                  <a:schemeClr val="bg1"/>
                </a:solidFill>
                <a:latin typeface="Century Gothic" panose="020B0502020202020204" pitchFamily="34" charset="0"/>
              </a:rPr>
              <a:t>Expanded Resources and Expertise: </a:t>
            </a:r>
            <a:r>
              <a:rPr lang="en-US" sz="1400">
                <a:solidFill>
                  <a:schemeClr val="bg1"/>
                </a:solidFill>
                <a:latin typeface="Century Gothic" panose="020B0502020202020204" pitchFamily="34" charset="0"/>
              </a:rPr>
              <a:t>Sverica Capital's acquisition of Four Inc. brings enhanced resources and strategic guidance, enabling the company to scale its operations and better serve its customers.</a:t>
            </a:r>
          </a:p>
          <a:p>
            <a:endParaRPr lang="en-US" sz="700">
              <a:solidFill>
                <a:schemeClr val="bg1"/>
              </a:solidFill>
              <a:latin typeface="Century Gothic" panose="020B0502020202020204" pitchFamily="34" charset="0"/>
            </a:endParaRPr>
          </a:p>
          <a:p>
            <a:r>
              <a:rPr lang="en-US" sz="1400" b="1">
                <a:solidFill>
                  <a:schemeClr val="bg1"/>
                </a:solidFill>
                <a:latin typeface="Century Gothic" panose="020B0502020202020204" pitchFamily="34" charset="0"/>
              </a:rPr>
              <a:t>Increased Market Reach: </a:t>
            </a:r>
            <a:r>
              <a:rPr lang="en-US" sz="1400">
                <a:solidFill>
                  <a:schemeClr val="bg1"/>
                </a:solidFill>
                <a:latin typeface="Century Gothic" panose="020B0502020202020204" pitchFamily="34" charset="0"/>
              </a:rPr>
              <a:t>With Sverica's support, Four Inc. can expand its footprint and strengthen its presence in the public sector IT market, opening new opportunities for growth.</a:t>
            </a:r>
          </a:p>
          <a:p>
            <a:endParaRPr lang="en-US" sz="700">
              <a:solidFill>
                <a:schemeClr val="bg1"/>
              </a:solidFill>
              <a:latin typeface="Century Gothic" panose="020B0502020202020204" pitchFamily="34" charset="0"/>
            </a:endParaRPr>
          </a:p>
          <a:p>
            <a:r>
              <a:rPr lang="en-US" sz="1400" b="1">
                <a:solidFill>
                  <a:schemeClr val="bg1"/>
                </a:solidFill>
                <a:latin typeface="Century Gothic" panose="020B0502020202020204" pitchFamily="34" charset="0"/>
              </a:rPr>
              <a:t>Commitment to Continuity</a:t>
            </a:r>
            <a:r>
              <a:rPr lang="en-US" sz="1400">
                <a:solidFill>
                  <a:schemeClr val="bg1"/>
                </a:solidFill>
                <a:latin typeface="Century Gothic" panose="020B0502020202020204" pitchFamily="34" charset="0"/>
              </a:rPr>
              <a:t>: Four Inc. will continue its aggregation model with no changes to day-to-day operations, ensuring seamless service for partners and customers.</a:t>
            </a:r>
          </a:p>
          <a:p>
            <a:pPr>
              <a:lnSpc>
                <a:spcPct val="120000"/>
              </a:lnSpc>
            </a:pPr>
            <a:endParaRPr lang="en-US" sz="1600">
              <a:solidFill>
                <a:schemeClr val="bg1"/>
              </a:solidFill>
              <a:latin typeface="Century Gothic" panose="020B0502020202020204" pitchFamily="34" charset="0"/>
            </a:endParaRPr>
          </a:p>
        </p:txBody>
      </p:sp>
      <p:pic>
        <p:nvPicPr>
          <p:cNvPr id="15" name="Picture 14">
            <a:extLst>
              <a:ext uri="{FF2B5EF4-FFF2-40B4-BE49-F238E27FC236}">
                <a16:creationId xmlns:a16="http://schemas.microsoft.com/office/drawing/2014/main" id="{936070A4-1936-20F8-BA99-F4B3999416E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91065" y="527180"/>
            <a:ext cx="1859091" cy="1234436"/>
          </a:xfrm>
          <a:prstGeom prst="rect">
            <a:avLst/>
          </a:prstGeom>
        </p:spPr>
      </p:pic>
    </p:spTree>
    <p:extLst>
      <p:ext uri="{BB962C8B-B14F-4D97-AF65-F5344CB8AC3E}">
        <p14:creationId xmlns:p14="http://schemas.microsoft.com/office/powerpoint/2010/main" val="101747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C2820-4FE4-36CF-C178-AAA6EB4B20F0}"/>
              </a:ext>
            </a:extLst>
          </p:cNvPr>
          <p:cNvSpPr txBox="1"/>
          <p:nvPr/>
        </p:nvSpPr>
        <p:spPr>
          <a:xfrm>
            <a:off x="461913" y="963418"/>
            <a:ext cx="5062194" cy="338554"/>
          </a:xfrm>
          <a:prstGeom prst="rect">
            <a:avLst/>
          </a:prstGeom>
          <a:noFill/>
        </p:spPr>
        <p:txBody>
          <a:bodyPr wrap="square" rtlCol="0">
            <a:spAutoFit/>
          </a:bodyPr>
          <a:lstStyle/>
          <a:p>
            <a:r>
              <a:rPr lang="en-US" sz="1600">
                <a:solidFill>
                  <a:schemeClr val="accent6"/>
                </a:solidFill>
                <a:latin typeface="Museo Sans 700" panose="02000000000000000000" pitchFamily="50" charset="0"/>
              </a:rPr>
              <a:t>OUR VALUES AT A GLANCE</a:t>
            </a:r>
            <a:r>
              <a:rPr lang="en-US" sz="1600">
                <a:solidFill>
                  <a:schemeClr val="accent6"/>
                </a:solidFill>
                <a:latin typeface="Museo Sans 300" panose="02000000000000000000" pitchFamily="50" charset="0"/>
              </a:rPr>
              <a:t>.</a:t>
            </a:r>
          </a:p>
        </p:txBody>
      </p:sp>
      <p:sp>
        <p:nvSpPr>
          <p:cNvPr id="4" name="TextBox 3">
            <a:extLst>
              <a:ext uri="{FF2B5EF4-FFF2-40B4-BE49-F238E27FC236}">
                <a16:creationId xmlns:a16="http://schemas.microsoft.com/office/drawing/2014/main" id="{174C1F38-F39E-C8CA-A693-A09B52461E5B}"/>
              </a:ext>
            </a:extLst>
          </p:cNvPr>
          <p:cNvSpPr txBox="1"/>
          <p:nvPr/>
        </p:nvSpPr>
        <p:spPr>
          <a:xfrm>
            <a:off x="424206" y="378644"/>
            <a:ext cx="5062194" cy="584775"/>
          </a:xfrm>
          <a:prstGeom prst="rect">
            <a:avLst/>
          </a:prstGeom>
          <a:noFill/>
        </p:spPr>
        <p:txBody>
          <a:bodyPr wrap="square" rtlCol="0">
            <a:spAutoFit/>
          </a:bodyPr>
          <a:lstStyle/>
          <a:p>
            <a:r>
              <a:rPr lang="en-US" sz="3200" b="1">
                <a:latin typeface="Century Gothic" panose="020B0502020202020204" pitchFamily="34" charset="0"/>
              </a:rPr>
              <a:t>Core Values</a:t>
            </a:r>
          </a:p>
        </p:txBody>
      </p:sp>
      <p:grpSp>
        <p:nvGrpSpPr>
          <p:cNvPr id="30" name="Group 29">
            <a:extLst>
              <a:ext uri="{FF2B5EF4-FFF2-40B4-BE49-F238E27FC236}">
                <a16:creationId xmlns:a16="http://schemas.microsoft.com/office/drawing/2014/main" id="{C0B09FD5-C5EB-EB9D-3099-A8C4DB597A68}"/>
              </a:ext>
            </a:extLst>
          </p:cNvPr>
          <p:cNvGrpSpPr/>
          <p:nvPr/>
        </p:nvGrpSpPr>
        <p:grpSpPr>
          <a:xfrm>
            <a:off x="1790305" y="1986697"/>
            <a:ext cx="2752625" cy="1951349"/>
            <a:chOff x="1790305" y="1986697"/>
            <a:chExt cx="2752625" cy="1951349"/>
          </a:xfrm>
          <a:solidFill>
            <a:srgbClr val="0F3752"/>
          </a:solidFill>
        </p:grpSpPr>
        <p:sp>
          <p:nvSpPr>
            <p:cNvPr id="8" name="Rectangle 7">
              <a:extLst>
                <a:ext uri="{FF2B5EF4-FFF2-40B4-BE49-F238E27FC236}">
                  <a16:creationId xmlns:a16="http://schemas.microsoft.com/office/drawing/2014/main" id="{16FF7EFE-5929-6E52-CCB9-BAA008088C46}"/>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4AD4064B-752B-1C46-8691-AF9FC6D3381D}"/>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Integrity</a:t>
              </a:r>
            </a:p>
          </p:txBody>
        </p:sp>
      </p:grpSp>
      <p:grpSp>
        <p:nvGrpSpPr>
          <p:cNvPr id="31" name="Group 30">
            <a:extLst>
              <a:ext uri="{FF2B5EF4-FFF2-40B4-BE49-F238E27FC236}">
                <a16:creationId xmlns:a16="http://schemas.microsoft.com/office/drawing/2014/main" id="{9B535BDB-BE54-F5D3-8F11-17A3C663D3F4}"/>
              </a:ext>
            </a:extLst>
          </p:cNvPr>
          <p:cNvGrpSpPr/>
          <p:nvPr/>
        </p:nvGrpSpPr>
        <p:grpSpPr>
          <a:xfrm>
            <a:off x="4719688" y="1986696"/>
            <a:ext cx="2752625" cy="1951349"/>
            <a:chOff x="4719688" y="1986696"/>
            <a:chExt cx="2752625" cy="1951349"/>
          </a:xfrm>
          <a:solidFill>
            <a:srgbClr val="0F3752"/>
          </a:solidFill>
        </p:grpSpPr>
        <p:sp>
          <p:nvSpPr>
            <p:cNvPr id="16" name="Rectangle 15">
              <a:extLst>
                <a:ext uri="{FF2B5EF4-FFF2-40B4-BE49-F238E27FC236}">
                  <a16:creationId xmlns:a16="http://schemas.microsoft.com/office/drawing/2014/main" id="{2AD7F0D0-C5B2-1988-B626-D22265C178E4}"/>
                </a:ext>
              </a:extLst>
            </p:cNvPr>
            <p:cNvSpPr/>
            <p:nvPr/>
          </p:nvSpPr>
          <p:spPr>
            <a:xfrm>
              <a:off x="4719688" y="1986696"/>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a16="http://schemas.microsoft.com/office/drawing/2014/main" id="{ADE42868-A26F-71D7-DB55-BE69A00EB992}"/>
                </a:ext>
              </a:extLst>
            </p:cNvPr>
            <p:cNvSpPr txBox="1"/>
            <p:nvPr/>
          </p:nvSpPr>
          <p:spPr>
            <a:xfrm>
              <a:off x="4719688" y="2586086"/>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Excellence</a:t>
              </a:r>
            </a:p>
          </p:txBody>
        </p:sp>
      </p:grpSp>
      <p:grpSp>
        <p:nvGrpSpPr>
          <p:cNvPr id="32" name="Group 31">
            <a:extLst>
              <a:ext uri="{FF2B5EF4-FFF2-40B4-BE49-F238E27FC236}">
                <a16:creationId xmlns:a16="http://schemas.microsoft.com/office/drawing/2014/main" id="{79EDC286-46A0-EF85-C690-65D1091E8A9B}"/>
              </a:ext>
            </a:extLst>
          </p:cNvPr>
          <p:cNvGrpSpPr/>
          <p:nvPr/>
        </p:nvGrpSpPr>
        <p:grpSpPr>
          <a:xfrm>
            <a:off x="7649069" y="1986695"/>
            <a:ext cx="2752626" cy="1951349"/>
            <a:chOff x="7649069" y="1986695"/>
            <a:chExt cx="2752626" cy="1951349"/>
          </a:xfrm>
          <a:solidFill>
            <a:srgbClr val="0F3752"/>
          </a:solidFill>
        </p:grpSpPr>
        <p:sp>
          <p:nvSpPr>
            <p:cNvPr id="17" name="Rectangle 16">
              <a:extLst>
                <a:ext uri="{FF2B5EF4-FFF2-40B4-BE49-F238E27FC236}">
                  <a16:creationId xmlns:a16="http://schemas.microsoft.com/office/drawing/2014/main" id="{94F3EDA3-6223-D5B0-DE10-EDB4A7C3A79D}"/>
                </a:ext>
              </a:extLst>
            </p:cNvPr>
            <p:cNvSpPr/>
            <p:nvPr/>
          </p:nvSpPr>
          <p:spPr>
            <a:xfrm>
              <a:off x="7649070" y="1986695"/>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41EA277D-1F91-305B-63D3-4465FC634B1E}"/>
                </a:ext>
              </a:extLst>
            </p:cNvPr>
            <p:cNvSpPr txBox="1"/>
            <p:nvPr/>
          </p:nvSpPr>
          <p:spPr>
            <a:xfrm>
              <a:off x="7649069" y="2586085"/>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Innovation</a:t>
              </a:r>
            </a:p>
          </p:txBody>
        </p:sp>
      </p:grpSp>
      <p:grpSp>
        <p:nvGrpSpPr>
          <p:cNvPr id="33" name="Group 32">
            <a:extLst>
              <a:ext uri="{FF2B5EF4-FFF2-40B4-BE49-F238E27FC236}">
                <a16:creationId xmlns:a16="http://schemas.microsoft.com/office/drawing/2014/main" id="{AF330964-A16D-66E8-43F2-709AD01D861D}"/>
              </a:ext>
            </a:extLst>
          </p:cNvPr>
          <p:cNvGrpSpPr/>
          <p:nvPr/>
        </p:nvGrpSpPr>
        <p:grpSpPr>
          <a:xfrm>
            <a:off x="1790305" y="4137579"/>
            <a:ext cx="2752625" cy="1951349"/>
            <a:chOff x="1790305" y="4137579"/>
            <a:chExt cx="2752625" cy="1951349"/>
          </a:xfrm>
          <a:solidFill>
            <a:srgbClr val="0F3752"/>
          </a:solidFill>
        </p:grpSpPr>
        <p:sp>
          <p:nvSpPr>
            <p:cNvPr id="20" name="Rectangle 19">
              <a:extLst>
                <a:ext uri="{FF2B5EF4-FFF2-40B4-BE49-F238E27FC236}">
                  <a16:creationId xmlns:a16="http://schemas.microsoft.com/office/drawing/2014/main" id="{871C7F8A-CCDF-871E-C81D-EA97A4F007F4}"/>
                </a:ext>
              </a:extLst>
            </p:cNvPr>
            <p:cNvSpPr/>
            <p:nvPr/>
          </p:nvSpPr>
          <p:spPr>
            <a:xfrm>
              <a:off x="1790305" y="4137579"/>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TextBox 26">
              <a:extLst>
                <a:ext uri="{FF2B5EF4-FFF2-40B4-BE49-F238E27FC236}">
                  <a16:creationId xmlns:a16="http://schemas.microsoft.com/office/drawing/2014/main" id="{5F02E425-9726-6C4D-3E52-70801ACA4FAA}"/>
                </a:ext>
              </a:extLst>
            </p:cNvPr>
            <p:cNvSpPr txBox="1"/>
            <p:nvPr/>
          </p:nvSpPr>
          <p:spPr>
            <a:xfrm>
              <a:off x="1790305" y="4820863"/>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Growth</a:t>
              </a:r>
            </a:p>
          </p:txBody>
        </p:sp>
      </p:grpSp>
      <p:grpSp>
        <p:nvGrpSpPr>
          <p:cNvPr id="34" name="Group 33">
            <a:extLst>
              <a:ext uri="{FF2B5EF4-FFF2-40B4-BE49-F238E27FC236}">
                <a16:creationId xmlns:a16="http://schemas.microsoft.com/office/drawing/2014/main" id="{85F21892-51C2-6B23-375E-B00D332DD183}"/>
              </a:ext>
            </a:extLst>
          </p:cNvPr>
          <p:cNvGrpSpPr/>
          <p:nvPr/>
        </p:nvGrpSpPr>
        <p:grpSpPr>
          <a:xfrm>
            <a:off x="4719687" y="4137578"/>
            <a:ext cx="2752626" cy="1951349"/>
            <a:chOff x="4719687" y="4137578"/>
            <a:chExt cx="2752626" cy="1951349"/>
          </a:xfrm>
          <a:solidFill>
            <a:srgbClr val="0F3752"/>
          </a:solidFill>
        </p:grpSpPr>
        <p:sp>
          <p:nvSpPr>
            <p:cNvPr id="21" name="Rectangle 20">
              <a:extLst>
                <a:ext uri="{FF2B5EF4-FFF2-40B4-BE49-F238E27FC236}">
                  <a16:creationId xmlns:a16="http://schemas.microsoft.com/office/drawing/2014/main" id="{8E91DE37-0A2C-7B34-A60F-3EFB6A4593F9}"/>
                </a:ext>
              </a:extLst>
            </p:cNvPr>
            <p:cNvSpPr/>
            <p:nvPr/>
          </p:nvSpPr>
          <p:spPr>
            <a:xfrm>
              <a:off x="4719688" y="4137578"/>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a:extLst>
                <a:ext uri="{FF2B5EF4-FFF2-40B4-BE49-F238E27FC236}">
                  <a16:creationId xmlns:a16="http://schemas.microsoft.com/office/drawing/2014/main" id="{C3FF3CB7-4F33-6CF1-0741-28AD5B4211DB}"/>
                </a:ext>
              </a:extLst>
            </p:cNvPr>
            <p:cNvSpPr txBox="1"/>
            <p:nvPr/>
          </p:nvSpPr>
          <p:spPr>
            <a:xfrm>
              <a:off x="4719687" y="4820863"/>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Compassion</a:t>
              </a:r>
            </a:p>
          </p:txBody>
        </p:sp>
      </p:grpSp>
      <p:grpSp>
        <p:nvGrpSpPr>
          <p:cNvPr id="35" name="Group 34">
            <a:extLst>
              <a:ext uri="{FF2B5EF4-FFF2-40B4-BE49-F238E27FC236}">
                <a16:creationId xmlns:a16="http://schemas.microsoft.com/office/drawing/2014/main" id="{BBDBC847-5077-EE29-8ACD-5F19EFB08049}"/>
              </a:ext>
            </a:extLst>
          </p:cNvPr>
          <p:cNvGrpSpPr/>
          <p:nvPr/>
        </p:nvGrpSpPr>
        <p:grpSpPr>
          <a:xfrm>
            <a:off x="7649069" y="4137577"/>
            <a:ext cx="2752626" cy="1951349"/>
            <a:chOff x="7649069" y="4137577"/>
            <a:chExt cx="2752626" cy="1951349"/>
          </a:xfrm>
          <a:solidFill>
            <a:srgbClr val="0F3752"/>
          </a:solidFill>
        </p:grpSpPr>
        <p:sp>
          <p:nvSpPr>
            <p:cNvPr id="22" name="Rectangle 21">
              <a:extLst>
                <a:ext uri="{FF2B5EF4-FFF2-40B4-BE49-F238E27FC236}">
                  <a16:creationId xmlns:a16="http://schemas.microsoft.com/office/drawing/2014/main" id="{0AE3047E-2DEA-304B-8C3D-1A9E12B9B99E}"/>
                </a:ext>
              </a:extLst>
            </p:cNvPr>
            <p:cNvSpPr/>
            <p:nvPr/>
          </p:nvSpPr>
          <p:spPr>
            <a:xfrm>
              <a:off x="7649070" y="413757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F8006A14-6A67-C964-D257-E98E9B120778}"/>
                </a:ext>
              </a:extLst>
            </p:cNvPr>
            <p:cNvSpPr txBox="1"/>
            <p:nvPr/>
          </p:nvSpPr>
          <p:spPr>
            <a:xfrm>
              <a:off x="7649069" y="4574641"/>
              <a:ext cx="2752625" cy="1077218"/>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Better Together</a:t>
              </a:r>
            </a:p>
          </p:txBody>
        </p:sp>
      </p:grpSp>
    </p:spTree>
    <p:extLst>
      <p:ext uri="{BB962C8B-B14F-4D97-AF65-F5344CB8AC3E}">
        <p14:creationId xmlns:p14="http://schemas.microsoft.com/office/powerpoint/2010/main" val="233521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EA57D5-C431-1D36-1DFF-8591615A50B1}"/>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B5EDDEE-FDA9-8158-CC96-89493A1E3F42}"/>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2A48FA6E-1F8A-2ED5-A941-5E22A87C8271}"/>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F0E0A1-C7FC-1C98-C7EA-D3D9AFD04A4E}"/>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Integrity</a:t>
              </a:r>
            </a:p>
          </p:txBody>
        </p:sp>
      </p:grpSp>
      <p:pic>
        <p:nvPicPr>
          <p:cNvPr id="5" name="Picture 2">
            <a:extLst>
              <a:ext uri="{FF2B5EF4-FFF2-40B4-BE49-F238E27FC236}">
                <a16:creationId xmlns:a16="http://schemas.microsoft.com/office/drawing/2014/main" id="{1AC508E6-3693-0A60-13C3-FC99980851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B71232-907E-C1E9-4868-23C6A0837420}"/>
              </a:ext>
            </a:extLst>
          </p:cNvPr>
          <p:cNvSpPr txBox="1"/>
          <p:nvPr/>
        </p:nvSpPr>
        <p:spPr>
          <a:xfrm>
            <a:off x="725864" y="2393921"/>
            <a:ext cx="10510887" cy="2954655"/>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Integrity in Action:</a:t>
            </a:r>
          </a:p>
          <a:p>
            <a:endParaRPr lang="en-US" u="sng">
              <a:solidFill>
                <a:schemeClr val="bg1"/>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Encouraging open and honest communication, even when mistakes occur, and taking accountability for actions to establish a greater sense of trust.</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Committing to do what's right by the company, our customers, and our OEMs                                                  in alignment with our moral principles and ethical standards.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ea typeface="+mn-lt"/>
                <a:cs typeface="+mn-lt"/>
              </a:rPr>
              <a:t>Maintaining confidentiality by protecting sensitive company information                                                          as well as respecting privileged matters shared between employees.</a:t>
            </a:r>
            <a:endParaRPr lang="en-US">
              <a:latin typeface="Century Gothic" panose="020B0502020202020204" pitchFamily="34" charset="0"/>
            </a:endParaRPr>
          </a:p>
        </p:txBody>
      </p:sp>
      <p:sp>
        <p:nvSpPr>
          <p:cNvPr id="11" name="TextBox 10">
            <a:extLst>
              <a:ext uri="{FF2B5EF4-FFF2-40B4-BE49-F238E27FC236}">
                <a16:creationId xmlns:a16="http://schemas.microsoft.com/office/drawing/2014/main" id="{18ACDF4C-05CE-8976-AE2B-67D50D9AFFD3}"/>
              </a:ext>
            </a:extLst>
          </p:cNvPr>
          <p:cNvSpPr txBox="1"/>
          <p:nvPr/>
        </p:nvSpPr>
        <p:spPr>
          <a:xfrm>
            <a:off x="3496191" y="584000"/>
            <a:ext cx="8145912" cy="923330"/>
          </a:xfrm>
          <a:prstGeom prst="rect">
            <a:avLst/>
          </a:prstGeom>
          <a:noFill/>
        </p:spPr>
        <p:txBody>
          <a:bodyPr wrap="square">
            <a:spAutoFit/>
          </a:bodyPr>
          <a:lstStyle/>
          <a:p>
            <a:r>
              <a:rPr lang="en-US" b="1">
                <a:solidFill>
                  <a:schemeClr val="bg1"/>
                </a:solidFill>
                <a:latin typeface="Century Gothic" panose="020B0502020202020204" pitchFamily="34" charset="0"/>
              </a:rPr>
              <a:t>Integrity is the practice of being honest, ethical, and consistent in everything we do, especially when no one is watching. This core value builds trust, fosters accountability, and promotes a positive work culture.</a:t>
            </a:r>
          </a:p>
        </p:txBody>
      </p:sp>
    </p:spTree>
    <p:extLst>
      <p:ext uri="{BB962C8B-B14F-4D97-AF65-F5344CB8AC3E}">
        <p14:creationId xmlns:p14="http://schemas.microsoft.com/office/powerpoint/2010/main" val="309326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0208-DBBC-3B58-0B36-B53974E143A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BA7B193-294F-B60C-4AA1-C1B4FCA57C56}"/>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FE65F9F-BF03-796D-6F47-82076165D9B2}"/>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7D916745-8CA2-65DD-5783-3B25DC8880D5}"/>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FA1534-D639-EDAC-C9D1-9B89D3F29584}"/>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Excellence</a:t>
              </a:r>
            </a:p>
          </p:txBody>
        </p:sp>
      </p:grpSp>
      <p:sp>
        <p:nvSpPr>
          <p:cNvPr id="9" name="TextBox 8">
            <a:extLst>
              <a:ext uri="{FF2B5EF4-FFF2-40B4-BE49-F238E27FC236}">
                <a16:creationId xmlns:a16="http://schemas.microsoft.com/office/drawing/2014/main" id="{A3C568C8-6CAF-95AB-63AC-1512D1E7D3A3}"/>
              </a:ext>
            </a:extLst>
          </p:cNvPr>
          <p:cNvSpPr txBox="1"/>
          <p:nvPr/>
        </p:nvSpPr>
        <p:spPr>
          <a:xfrm>
            <a:off x="652020" y="2319144"/>
            <a:ext cx="10887960" cy="4062651"/>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Excellence in Action:</a:t>
            </a:r>
          </a:p>
          <a:p>
            <a:endParaRPr lang="en-US" b="1" u="sng">
              <a:solidFill>
                <a:schemeClr val="accent6"/>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Being meticulous in our quotes, awards, orders, and proposals; treating even small details with care and transforming “trash into treasure.”</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Establishing clear structures and standards in our processes, such as internal trainings, to start people off right and instill excellence from the beginning.</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Aligning with both customers and OEMs by understanding their priorities and consistently delivering outstanding outcomes for all parties.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Committing to collaboration by supporting teammates to prevent burnout, sharing the load during busy times, and encouraging open idea-sharing and feedback to build trust and teamwork.</a:t>
            </a:r>
          </a:p>
        </p:txBody>
      </p:sp>
      <p:sp>
        <p:nvSpPr>
          <p:cNvPr id="11" name="TextBox 10">
            <a:extLst>
              <a:ext uri="{FF2B5EF4-FFF2-40B4-BE49-F238E27FC236}">
                <a16:creationId xmlns:a16="http://schemas.microsoft.com/office/drawing/2014/main" id="{C7CDAD08-0A93-BD8D-5653-BFB5709D2457}"/>
              </a:ext>
            </a:extLst>
          </p:cNvPr>
          <p:cNvSpPr txBox="1"/>
          <p:nvPr/>
        </p:nvSpPr>
        <p:spPr>
          <a:xfrm>
            <a:off x="3486764" y="307002"/>
            <a:ext cx="8127060" cy="1477328"/>
          </a:xfrm>
          <a:prstGeom prst="rect">
            <a:avLst/>
          </a:prstGeom>
          <a:noFill/>
        </p:spPr>
        <p:txBody>
          <a:bodyPr wrap="square">
            <a:spAutoFit/>
          </a:bodyPr>
          <a:lstStyle/>
          <a:p>
            <a:r>
              <a:rPr lang="en-US" b="1">
                <a:solidFill>
                  <a:schemeClr val="bg1"/>
                </a:solidFill>
                <a:latin typeface="Century Gothic" panose="020B0502020202020204" pitchFamily="34" charset="0"/>
              </a:rPr>
              <a:t>Excellence means going above and beyond in everything we do. </a:t>
            </a:r>
          </a:p>
          <a:p>
            <a:r>
              <a:rPr lang="en-US" b="1">
                <a:solidFill>
                  <a:schemeClr val="bg1"/>
                </a:solidFill>
                <a:latin typeface="Century Gothic" panose="020B0502020202020204" pitchFamily="34" charset="0"/>
              </a:rPr>
              <a:t>We want to deliver in not just the ordinary, but also in the extra-ordinary.</a:t>
            </a:r>
          </a:p>
          <a:p>
            <a:r>
              <a:rPr lang="en-US" b="1">
                <a:solidFill>
                  <a:schemeClr val="bg1"/>
                </a:solidFill>
                <a:latin typeface="Century Gothic" panose="020B0502020202020204" pitchFamily="34" charset="0"/>
              </a:rPr>
              <a:t>It is being detail-oriented and meticulous, especially in how we serve our customers and OEMs, ensuring that every interaction reflects care and quality.</a:t>
            </a:r>
          </a:p>
        </p:txBody>
      </p:sp>
      <p:pic>
        <p:nvPicPr>
          <p:cNvPr id="2" name="Picture 2">
            <a:extLst>
              <a:ext uri="{FF2B5EF4-FFF2-40B4-BE49-F238E27FC236}">
                <a16:creationId xmlns:a16="http://schemas.microsoft.com/office/drawing/2014/main" id="{ED16C744-4A22-5582-E1C4-C897C80715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454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2E7B4-8517-D8CD-18E7-76A5F851271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8603766-53DA-262E-F5CD-DF3F4ADFA7F5}"/>
              </a:ext>
            </a:extLst>
          </p:cNvPr>
          <p:cNvSpPr/>
          <p:nvPr/>
        </p:nvSpPr>
        <p:spPr>
          <a:xfrm>
            <a:off x="331143" y="2187019"/>
            <a:ext cx="11508923" cy="4326903"/>
          </a:xfrm>
          <a:prstGeom prst="rect">
            <a:avLst/>
          </a:prstGeom>
          <a:solidFill>
            <a:schemeClr val="bg1"/>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78EBF61-02D3-8D57-780D-D87CD14076EC}"/>
              </a:ext>
            </a:extLst>
          </p:cNvPr>
          <p:cNvGrpSpPr/>
          <p:nvPr/>
        </p:nvGrpSpPr>
        <p:grpSpPr>
          <a:xfrm>
            <a:off x="331143" y="0"/>
            <a:ext cx="2752625" cy="1951349"/>
            <a:chOff x="1790305" y="1986697"/>
            <a:chExt cx="2752625" cy="1951349"/>
          </a:xfrm>
          <a:solidFill>
            <a:srgbClr val="0F3752"/>
          </a:solidFill>
          <a:effectLst>
            <a:outerShdw blurRad="63500" sx="102000" sy="102000" algn="ctr" rotWithShape="0">
              <a:prstClr val="black">
                <a:alpha val="40000"/>
              </a:prstClr>
            </a:outerShdw>
          </a:effectLst>
        </p:grpSpPr>
        <p:sp>
          <p:nvSpPr>
            <p:cNvPr id="7" name="Rectangle 6">
              <a:extLst>
                <a:ext uri="{FF2B5EF4-FFF2-40B4-BE49-F238E27FC236}">
                  <a16:creationId xmlns:a16="http://schemas.microsoft.com/office/drawing/2014/main" id="{6346C6E5-7C75-DF71-A451-7D0D3134F7AB}"/>
                </a:ext>
              </a:extLst>
            </p:cNvPr>
            <p:cNvSpPr/>
            <p:nvPr/>
          </p:nvSpPr>
          <p:spPr>
            <a:xfrm>
              <a:off x="1790305" y="1986697"/>
              <a:ext cx="2752625" cy="1951349"/>
            </a:xfrm>
            <a:prstGeom prst="rect">
              <a:avLst/>
            </a:prstGeom>
            <a:grpFill/>
            <a:ln>
              <a:solidFill>
                <a:srgbClr val="0F37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715805-344B-F17D-CF2B-E76D16B336A7}"/>
                </a:ext>
              </a:extLst>
            </p:cNvPr>
            <p:cNvSpPr txBox="1"/>
            <p:nvPr/>
          </p:nvSpPr>
          <p:spPr>
            <a:xfrm>
              <a:off x="1790305" y="2586087"/>
              <a:ext cx="2752625" cy="584775"/>
            </a:xfrm>
            <a:prstGeom prst="rect">
              <a:avLst/>
            </a:prstGeom>
            <a:grpFill/>
            <a:ln>
              <a:solidFill>
                <a:srgbClr val="0F3752"/>
              </a:solidFill>
            </a:ln>
          </p:spPr>
          <p:txBody>
            <a:bodyPr wrap="square" rtlCol="0">
              <a:spAutoFit/>
            </a:bodyPr>
            <a:lstStyle/>
            <a:p>
              <a:pPr algn="ctr"/>
              <a:r>
                <a:rPr lang="en-US" sz="3200" b="1">
                  <a:solidFill>
                    <a:schemeClr val="bg1"/>
                  </a:solidFill>
                  <a:latin typeface="Museo Sans 900" panose="02000000000000000000" pitchFamily="50" charset="0"/>
                </a:rPr>
                <a:t>Innovation</a:t>
              </a:r>
            </a:p>
          </p:txBody>
        </p:sp>
      </p:grpSp>
      <p:sp>
        <p:nvSpPr>
          <p:cNvPr id="9" name="TextBox 8">
            <a:extLst>
              <a:ext uri="{FF2B5EF4-FFF2-40B4-BE49-F238E27FC236}">
                <a16:creationId xmlns:a16="http://schemas.microsoft.com/office/drawing/2014/main" id="{BE36A822-3175-EB18-622F-BCE5469DCE2B}"/>
              </a:ext>
            </a:extLst>
          </p:cNvPr>
          <p:cNvSpPr txBox="1"/>
          <p:nvPr/>
        </p:nvSpPr>
        <p:spPr>
          <a:xfrm>
            <a:off x="652020" y="2319144"/>
            <a:ext cx="10887960" cy="2954655"/>
          </a:xfrm>
          <a:prstGeom prst="rect">
            <a:avLst/>
          </a:prstGeom>
          <a:noFill/>
        </p:spPr>
        <p:txBody>
          <a:bodyPr wrap="square" rtlCol="0">
            <a:spAutoFit/>
          </a:bodyPr>
          <a:lstStyle/>
          <a:p>
            <a:r>
              <a:rPr lang="en-US" sz="2400" b="1" u="sng">
                <a:solidFill>
                  <a:schemeClr val="accent6"/>
                </a:solidFill>
                <a:latin typeface="Century Gothic" panose="020B0502020202020204" pitchFamily="34" charset="0"/>
              </a:rPr>
              <a:t>Innovation in Action:</a:t>
            </a:r>
          </a:p>
          <a:p>
            <a:endParaRPr lang="en-US" b="1" u="sng">
              <a:solidFill>
                <a:schemeClr val="accent6"/>
              </a:solidFill>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Promoting a culture where creativity and new ideas are embraced and encouraged at every level.</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Creating cross-departmental teams to generate fresh ideas for improving workflows and collaboration, then implementing changes.</a:t>
            </a:r>
          </a:p>
          <a:p>
            <a:pPr marL="285750" indent="-285750">
              <a:buFont typeface="Arial" panose="020B0604020202020204" pitchFamily="34" charset="0"/>
              <a:buChar char="•"/>
            </a:pPr>
            <a:endParaRPr lang="en-US">
              <a:latin typeface="Century Gothic" panose="020B0502020202020204" pitchFamily="34" charset="0"/>
            </a:endParaRPr>
          </a:p>
          <a:p>
            <a:pPr marL="285750" indent="-285750">
              <a:buFont typeface="Arial" panose="020B0604020202020204" pitchFamily="34" charset="0"/>
              <a:buChar char="•"/>
            </a:pPr>
            <a:r>
              <a:rPr lang="en-US">
                <a:latin typeface="Century Gothic" panose="020B0502020202020204" pitchFamily="34" charset="0"/>
              </a:rPr>
              <a:t>Encouraging everyone to challenge the norm and contribute fresh ideas, not being afraid of change but actively driving change as the business evolves.</a:t>
            </a:r>
          </a:p>
        </p:txBody>
      </p:sp>
      <p:sp>
        <p:nvSpPr>
          <p:cNvPr id="11" name="TextBox 10">
            <a:extLst>
              <a:ext uri="{FF2B5EF4-FFF2-40B4-BE49-F238E27FC236}">
                <a16:creationId xmlns:a16="http://schemas.microsoft.com/office/drawing/2014/main" id="{850E6145-D42A-897E-106E-BC3D23045433}"/>
              </a:ext>
            </a:extLst>
          </p:cNvPr>
          <p:cNvSpPr txBox="1"/>
          <p:nvPr/>
        </p:nvSpPr>
        <p:spPr>
          <a:xfrm>
            <a:off x="3486764" y="307002"/>
            <a:ext cx="8127060" cy="1477328"/>
          </a:xfrm>
          <a:prstGeom prst="rect">
            <a:avLst/>
          </a:prstGeom>
          <a:noFill/>
        </p:spPr>
        <p:txBody>
          <a:bodyPr wrap="square">
            <a:spAutoFit/>
          </a:bodyPr>
          <a:lstStyle/>
          <a:p>
            <a:r>
              <a:rPr lang="en-US" b="1">
                <a:solidFill>
                  <a:schemeClr val="bg1"/>
                </a:solidFill>
                <a:latin typeface="Century Gothic" panose="020B0502020202020204" pitchFamily="34" charset="0"/>
              </a:rPr>
              <a:t>Innovation means that we embrace creativity, continuous </a:t>
            </a:r>
          </a:p>
          <a:p>
            <a:r>
              <a:rPr lang="en-US" b="1">
                <a:solidFill>
                  <a:schemeClr val="bg1"/>
                </a:solidFill>
                <a:latin typeface="Century Gothic" panose="020B0502020202020204" pitchFamily="34" charset="0"/>
              </a:rPr>
              <a:t>learning, and forward-thinking to grow as individuals and as a team. </a:t>
            </a:r>
          </a:p>
          <a:p>
            <a:r>
              <a:rPr lang="en-US" b="1">
                <a:solidFill>
                  <a:schemeClr val="bg1"/>
                </a:solidFill>
                <a:latin typeface="Century Gothic" panose="020B0502020202020204" pitchFamily="34" charset="0"/>
              </a:rPr>
              <a:t>We stay adaptable by being open to change, exploring new</a:t>
            </a:r>
          </a:p>
          <a:p>
            <a:r>
              <a:rPr lang="en-US" b="1">
                <a:solidFill>
                  <a:schemeClr val="bg1"/>
                </a:solidFill>
                <a:latin typeface="Century Gothic" panose="020B0502020202020204" pitchFamily="34" charset="0"/>
              </a:rPr>
              <a:t>technologies, and finding smarter, more efficient ways to work </a:t>
            </a:r>
          </a:p>
          <a:p>
            <a:r>
              <a:rPr lang="en-US" b="1">
                <a:solidFill>
                  <a:schemeClr val="bg1"/>
                </a:solidFill>
                <a:latin typeface="Century Gothic" panose="020B0502020202020204" pitchFamily="34" charset="0"/>
              </a:rPr>
              <a:t>and solve problems together – then putting those ideas into action.</a:t>
            </a:r>
          </a:p>
        </p:txBody>
      </p:sp>
      <p:pic>
        <p:nvPicPr>
          <p:cNvPr id="2" name="Picture 2">
            <a:extLst>
              <a:ext uri="{FF2B5EF4-FFF2-40B4-BE49-F238E27FC236}">
                <a16:creationId xmlns:a16="http://schemas.microsoft.com/office/drawing/2014/main" id="{9715B629-250A-D523-21B1-66A8867EC7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691" y="-202676"/>
            <a:ext cx="2923527" cy="29269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58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4893657B06F342ADB8B76D4373F578" ma:contentTypeVersion="27" ma:contentTypeDescription="Create a new document." ma:contentTypeScope="" ma:versionID="40e2f6c231d34942c11662203344205e">
  <xsd:schema xmlns:xsd="http://www.w3.org/2001/XMLSchema" xmlns:xs="http://www.w3.org/2001/XMLSchema" xmlns:p="http://schemas.microsoft.com/office/2006/metadata/properties" xmlns:ns2="8ba3136e-969a-4027-a626-b7f6c0427f84" xmlns:ns3="ee06f106-a503-4f96-b832-571e72a7613e" targetNamespace="http://schemas.microsoft.com/office/2006/metadata/properties" ma:root="true" ma:fieldsID="7c372bd1c4b431708f4444f1aa1565de" ns2:_="" ns3:_="">
    <xsd:import namespace="8ba3136e-969a-4027-a626-b7f6c0427f84"/>
    <xsd:import namespace="ee06f106-a503-4f96-b832-571e72a7613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a3136e-969a-4027-a626-b7f6c0427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563a79e-bbd7-4203-bf26-1b55de7d81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06f106-a503-4f96-b832-571e72a7613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cd1596e-f3f0-40aa-b1ef-8855a22d3929}" ma:internalName="TaxCatchAll" ma:showField="CatchAllData" ma:web="ee06f106-a503-4f96-b832-571e72a761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e06f106-a503-4f96-b832-571e72a7613e">
      <UserInfo>
        <DisplayName/>
        <AccountId xsi:nil="true"/>
        <AccountType/>
      </UserInfo>
    </SharedWithUsers>
    <TaxCatchAll xmlns="ee06f106-a503-4f96-b832-571e72a7613e" xsi:nil="true"/>
    <lcf76f155ced4ddcb4097134ff3c332f xmlns="8ba3136e-969a-4027-a626-b7f6c0427f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D91147-52D6-452F-9DDC-03FB5DB6A751}">
  <ds:schemaRefs>
    <ds:schemaRef ds:uri="http://schemas.microsoft.com/sharepoint/v3/contenttype/forms"/>
  </ds:schemaRefs>
</ds:datastoreItem>
</file>

<file path=customXml/itemProps2.xml><?xml version="1.0" encoding="utf-8"?>
<ds:datastoreItem xmlns:ds="http://schemas.openxmlformats.org/officeDocument/2006/customXml" ds:itemID="{DE46F799-E41F-45E8-BEB4-E0393B6BEE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a3136e-969a-4027-a626-b7f6c0427f84"/>
    <ds:schemaRef ds:uri="ee06f106-a503-4f96-b832-571e72a761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1C679E-B82A-47BC-B4FD-D25E2377639C}">
  <ds:schemaRefs>
    <ds:schemaRef ds:uri="bd337bb7-33c3-4dfd-8fef-18680fd31f3d"/>
    <ds:schemaRef ds:uri="d4dd4082-4bfd-4f8f-a2ab-942962451c38"/>
    <ds:schemaRef ds:uri="http://schemas.microsoft.com/office/2006/metadata/properties"/>
    <ds:schemaRef ds:uri="http://schemas.microsoft.com/office/infopath/2007/PartnerControls"/>
    <ds:schemaRef ds:uri="ee06f106-a503-4f96-b832-571e72a7613e"/>
    <ds:schemaRef ds:uri="8ba3136e-969a-4027-a626-b7f6c0427f84"/>
  </ds:schemaRefs>
</ds:datastoreItem>
</file>

<file path=docProps/app.xml><?xml version="1.0" encoding="utf-8"?>
<Properties xmlns="http://schemas.openxmlformats.org/officeDocument/2006/extended-properties" xmlns:vt="http://schemas.openxmlformats.org/officeDocument/2006/docPropsVTypes">
  <TotalTime>103</TotalTime>
  <Words>2237</Words>
  <Application>Microsoft Office PowerPoint</Application>
  <PresentationFormat>Widescreen</PresentationFormat>
  <Paragraphs>382</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 Display</vt:lpstr>
      <vt:lpstr>Arial</vt:lpstr>
      <vt:lpstr>Calibri</vt:lpstr>
      <vt:lpstr>Calibri Light</vt:lpstr>
      <vt:lpstr>Century Gothic</vt:lpstr>
      <vt:lpstr>Museo Sans 300</vt:lpstr>
      <vt:lpstr>Museo Sans 700</vt:lpstr>
      <vt:lpstr>Museo Sans 900</vt:lpstr>
      <vt:lpstr>Ranked Sports</vt:lpstr>
      <vt:lpstr>Office Theme</vt:lpstr>
      <vt:lpstr>PowerPoint Presentation</vt:lpstr>
      <vt:lpstr>PowerPoint Presentation</vt:lpstr>
      <vt:lpstr>PowerPoint Presentation</vt:lpstr>
      <vt:lpstr>About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Tools</vt:lpstr>
      <vt:lpstr>PowerPoint Presentation</vt:lpstr>
      <vt:lpstr>Executive Management Team</vt:lpstr>
      <vt:lpstr>Platform Sales Team</vt:lpstr>
      <vt:lpstr>Platform Sales Team Focus Groups</vt:lpstr>
      <vt:lpstr>Enterprise Sales Team</vt:lpstr>
      <vt:lpstr>Marketing Team</vt:lpstr>
      <vt:lpstr>Operations Team</vt:lpstr>
      <vt:lpstr>Finance &amp; Accounting Team</vt:lpstr>
      <vt:lpstr>Financed Solutions Team</vt:lpstr>
      <vt:lpstr>Human Resources &amp; Admin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Joanna Corcoran</dc:creator>
  <cp:lastModifiedBy>Bridget Laychak</cp:lastModifiedBy>
  <cp:revision>8</cp:revision>
  <dcterms:created xsi:type="dcterms:W3CDTF">2025-11-19T20:03:22Z</dcterms:created>
  <dcterms:modified xsi:type="dcterms:W3CDTF">2026-07-17T19:19:51Z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0x010100894893657B06F342ADB8B76D4373F578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GUID">
    <vt:lpwstr>f62b7337-a08b-4870-8f8d-493614234137</vt:lpwstr>
  </property>
</Properties>
</file>